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60" r:id="rId3"/>
    <p:sldId id="261" r:id="rId4"/>
    <p:sldId id="262" r:id="rId5"/>
    <p:sldId id="263" r:id="rId6"/>
    <p:sldId id="264" r:id="rId7"/>
    <p:sldId id="265" r:id="rId8"/>
    <p:sldId id="266" r:id="rId9"/>
    <p:sldId id="270" r:id="rId10"/>
    <p:sldId id="271" r:id="rId11"/>
    <p:sldId id="272" r:id="rId12"/>
    <p:sldId id="273" r:id="rId13"/>
    <p:sldId id="274" r:id="rId14"/>
    <p:sldId id="267" r:id="rId15"/>
    <p:sldId id="275" r:id="rId16"/>
    <p:sldId id="276" r:id="rId17"/>
    <p:sldId id="277" r:id="rId18"/>
    <p:sldId id="278" r:id="rId19"/>
    <p:sldId id="279" r:id="rId20"/>
    <p:sldId id="268" r:id="rId21"/>
    <p:sldId id="280" r:id="rId22"/>
    <p:sldId id="281" r:id="rId23"/>
    <p:sldId id="282" r:id="rId24"/>
    <p:sldId id="283" r:id="rId25"/>
    <p:sldId id="284" r:id="rId26"/>
    <p:sldId id="269" r:id="rId27"/>
    <p:sldId id="285" r:id="rId28"/>
    <p:sldId id="286" r:id="rId29"/>
    <p:sldId id="287" r:id="rId30"/>
    <p:sldId id="289" r:id="rId31"/>
    <p:sldId id="288" r:id="rId32"/>
    <p:sldId id="290" r:id="rId33"/>
    <p:sldId id="291" r:id="rId34"/>
    <p:sldId id="292" r:id="rId35"/>
    <p:sldId id="293" r:id="rId36"/>
    <p:sldId id="294" r:id="rId37"/>
    <p:sldId id="295" r:id="rId38"/>
    <p:sldId id="296" r:id="rId39"/>
    <p:sldId id="298" r:id="rId40"/>
    <p:sldId id="297" r:id="rId41"/>
    <p:sldId id="299" r:id="rId42"/>
    <p:sldId id="300"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60"/>
  </p:normalViewPr>
  <p:slideViewPr>
    <p:cSldViewPr snapToGrid="0">
      <p:cViewPr varScale="1">
        <p:scale>
          <a:sx n="60" d="100"/>
          <a:sy n="60" d="100"/>
        </p:scale>
        <p:origin x="245"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2/1/2017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2/1/2017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Tuesday, January 3</a:t>
            </a:r>
            <a:r>
              <a:rPr lang="en-US" sz="4800" b="1" u="sng" baseline="30000" dirty="0" smtClean="0">
                <a:latin typeface="Death From Above" pitchFamily="2" charset="0"/>
              </a:rPr>
              <a:t>rd</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61722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a:t>
            </a:r>
            <a:r>
              <a:rPr lang="en-US" sz="2800" u="sng" dirty="0" smtClean="0">
                <a:solidFill>
                  <a:schemeClr val="tx1"/>
                </a:solidFill>
                <a:latin typeface="Book Antiqua" panose="02040602050305030304" pitchFamily="18" charset="0"/>
              </a:rPr>
              <a:t>News:</a:t>
            </a:r>
          </a:p>
          <a:p>
            <a:pPr marL="530352" lvl="1" indent="365760">
              <a:spcBef>
                <a:spcPts val="0"/>
              </a:spcBef>
              <a:spcAft>
                <a:spcPts val="0"/>
              </a:spcAft>
            </a:pPr>
            <a:r>
              <a:rPr lang="en-US" sz="2400" i="0" dirty="0" smtClean="0">
                <a:solidFill>
                  <a:schemeClr val="tx1"/>
                </a:solidFill>
                <a:latin typeface="Book Antiqua" panose="02040602050305030304" pitchFamily="18" charset="0"/>
              </a:rPr>
              <a:t>Bball vs Butler – TONIGHT @ Home 6:00!</a:t>
            </a: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i="0" dirty="0" smtClean="0">
                <a:solidFill>
                  <a:schemeClr val="tx1"/>
                </a:solidFill>
                <a:latin typeface="Book Antiqua" panose="02040602050305030304" pitchFamily="18" charset="0"/>
              </a:rPr>
              <a:t>Florida Trip $$$</a:t>
            </a:r>
            <a:endParaRPr lang="en-US" sz="2400" i="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Class </a:t>
            </a:r>
            <a:r>
              <a:rPr lang="en-US" sz="2800" u="sng" dirty="0">
                <a:solidFill>
                  <a:schemeClr val="tx1"/>
                </a:solidFill>
                <a:latin typeface="Book Antiqua" panose="02040602050305030304" pitchFamily="18" charset="0"/>
              </a:rPr>
              <a:t>Announcements:</a:t>
            </a:r>
          </a:p>
          <a:p>
            <a:pPr marL="530352" lvl="1" indent="365760">
              <a:lnSpc>
                <a:spcPct val="100000"/>
              </a:lnSpc>
              <a:spcBef>
                <a:spcPts val="0"/>
              </a:spcBef>
              <a:spcAft>
                <a:spcPts val="0"/>
              </a:spcAft>
            </a:pPr>
            <a:r>
              <a:rPr lang="en-US" sz="2400" i="0" dirty="0" smtClean="0">
                <a:solidFill>
                  <a:schemeClr val="tx1"/>
                </a:solidFill>
                <a:latin typeface="Book Antiqua" panose="02040602050305030304" pitchFamily="18" charset="0"/>
              </a:rPr>
              <a:t>ESD After School This Week</a:t>
            </a:r>
            <a:endParaRPr lang="en-US" i="0" dirty="0" smtClean="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smtClean="0">
                <a:latin typeface="Book Antiqua" panose="02040602050305030304" pitchFamily="18" charset="0"/>
              </a:rPr>
              <a:t>Grab Folders</a:t>
            </a:r>
          </a:p>
          <a:p>
            <a:pPr marL="914400" lvl="3">
              <a:lnSpc>
                <a:spcPct val="100000"/>
              </a:lnSpc>
              <a:spcBef>
                <a:spcPts val="0"/>
              </a:spcBef>
              <a:spcAft>
                <a:spcPts val="0"/>
              </a:spcAft>
            </a:pPr>
            <a:r>
              <a:rPr lang="en-US" sz="2400" dirty="0" smtClean="0">
                <a:latin typeface="Book Antiqua" panose="02040602050305030304" pitchFamily="18" charset="0"/>
              </a:rPr>
              <a:t>Look at Grade Sheet</a:t>
            </a:r>
          </a:p>
          <a:p>
            <a:pPr marL="1371600" lvl="4">
              <a:spcBef>
                <a:spcPts val="0"/>
              </a:spcBef>
              <a:spcAft>
                <a:spcPts val="0"/>
              </a:spcAft>
            </a:pPr>
            <a:r>
              <a:rPr lang="en-US" sz="2400" dirty="0" smtClean="0">
                <a:latin typeface="Book Antiqua" panose="02040602050305030304" pitchFamily="18" charset="0"/>
              </a:rPr>
              <a:t>Do you need to take the midterm?</a:t>
            </a:r>
          </a:p>
          <a:p>
            <a:pPr marL="914400" lvl="3">
              <a:lnSpc>
                <a:spcPct val="100000"/>
              </a:lnSpc>
              <a:spcBef>
                <a:spcPts val="0"/>
              </a:spcBef>
              <a:spcAft>
                <a:spcPts val="0"/>
              </a:spcAft>
            </a:pPr>
            <a:r>
              <a:rPr lang="en-US" sz="2400" dirty="0" smtClean="0">
                <a:latin typeface="Book Antiqua" panose="02040602050305030304" pitchFamily="18" charset="0"/>
              </a:rPr>
              <a:t>For those who took it already, work on Presidential Packets</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6467416" y="990599"/>
            <a:ext cx="5317750" cy="4419601"/>
          </a:xfrm>
          <a:prstGeom prst="rect">
            <a:avLst/>
          </a:prstGeom>
        </p:spPr>
      </p:pic>
    </p:spTree>
    <p:extLst>
      <p:ext uri="{BB962C8B-B14F-4D97-AF65-F5344CB8AC3E}">
        <p14:creationId xmlns:p14="http://schemas.microsoft.com/office/powerpoint/2010/main" val="620122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a:t>
            </a:r>
            <a:r>
              <a:rPr lang="en-US" sz="4000" dirty="0" smtClean="0"/>
              <a:t>. What kind of imperialism was used in the acquisition of Alaska?</a:t>
            </a:r>
            <a:endParaRPr lang="en-US" sz="4000" dirty="0"/>
          </a:p>
        </p:txBody>
      </p:sp>
      <p:sp>
        <p:nvSpPr>
          <p:cNvPr id="3" name="Content Placeholder 2"/>
          <p:cNvSpPr>
            <a:spLocks noGrp="1"/>
          </p:cNvSpPr>
          <p:nvPr>
            <p:ph idx="1"/>
          </p:nvPr>
        </p:nvSpPr>
        <p:spPr/>
        <p:txBody>
          <a:bodyPr>
            <a:normAutofit/>
          </a:bodyPr>
          <a:lstStyle/>
          <a:p>
            <a:pPr marL="0" indent="0">
              <a:buNone/>
            </a:pPr>
            <a:r>
              <a:rPr lang="en-US" sz="2800" dirty="0" smtClean="0"/>
              <a:t>A.) economic</a:t>
            </a:r>
          </a:p>
          <a:p>
            <a:pPr marL="0" indent="0">
              <a:buNone/>
            </a:pPr>
            <a:r>
              <a:rPr lang="en-US" sz="2800" dirty="0" smtClean="0"/>
              <a:t>B.) Political</a:t>
            </a:r>
          </a:p>
          <a:p>
            <a:pPr marL="0" indent="0">
              <a:buNone/>
            </a:pPr>
            <a:r>
              <a:rPr lang="en-US" sz="2800" dirty="0" smtClean="0"/>
              <a:t>C.) Cultural</a:t>
            </a:r>
          </a:p>
          <a:p>
            <a:pPr marL="0" indent="0">
              <a:buNone/>
            </a:pPr>
            <a:r>
              <a:rPr lang="en-US" sz="2800" dirty="0" smtClean="0"/>
              <a:t>D.) Colonial</a:t>
            </a:r>
            <a:endParaRPr lang="en-US" sz="2800" dirty="0"/>
          </a:p>
        </p:txBody>
      </p:sp>
    </p:spTree>
    <p:extLst>
      <p:ext uri="{BB962C8B-B14F-4D97-AF65-F5344CB8AC3E}">
        <p14:creationId xmlns:p14="http://schemas.microsoft.com/office/powerpoint/2010/main" val="3716965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3</a:t>
            </a:r>
            <a:r>
              <a:rPr lang="en-US" sz="4000" dirty="0" smtClean="0"/>
              <a:t>. How did America demonstrate Political Imperialism in Cuba?</a:t>
            </a:r>
            <a:endParaRPr lang="en-US" sz="4000" dirty="0"/>
          </a:p>
        </p:txBody>
      </p:sp>
      <p:sp>
        <p:nvSpPr>
          <p:cNvPr id="3" name="Content Placeholder 2"/>
          <p:cNvSpPr>
            <a:spLocks noGrp="1"/>
          </p:cNvSpPr>
          <p:nvPr>
            <p:ph idx="1"/>
          </p:nvPr>
        </p:nvSpPr>
        <p:spPr>
          <a:xfrm>
            <a:off x="1141413" y="2400301"/>
            <a:ext cx="9905998" cy="3886200"/>
          </a:xfrm>
        </p:spPr>
        <p:txBody>
          <a:bodyPr>
            <a:normAutofit lnSpcReduction="10000"/>
          </a:bodyPr>
          <a:lstStyle/>
          <a:p>
            <a:pPr marL="0" indent="0">
              <a:buNone/>
            </a:pPr>
            <a:r>
              <a:rPr lang="en-US" sz="2800" dirty="0" smtClean="0"/>
              <a:t>A.) By essentially forcing the Cubans to practice American commercialism and Christianity</a:t>
            </a:r>
          </a:p>
          <a:p>
            <a:pPr marL="0" indent="0">
              <a:buNone/>
            </a:pPr>
            <a:r>
              <a:rPr lang="en-US" sz="2800" dirty="0" smtClean="0"/>
              <a:t>B.) By establishing control of a military base in Guantanamo Bay &amp; creating their new government</a:t>
            </a:r>
          </a:p>
          <a:p>
            <a:pPr marL="0" indent="0">
              <a:buNone/>
            </a:pPr>
            <a:r>
              <a:rPr lang="en-US" sz="2800" dirty="0" smtClean="0"/>
              <a:t>C.) By forcefully overthrowing the Spanish ruler of Cuba with the US Navy</a:t>
            </a:r>
          </a:p>
          <a:p>
            <a:pPr marL="0" indent="0">
              <a:buNone/>
            </a:pPr>
            <a:r>
              <a:rPr lang="en-US" sz="2800" dirty="0" smtClean="0"/>
              <a:t>D.) By Buying the Island of Manila from the Spanish for $20 million</a:t>
            </a:r>
            <a:endParaRPr lang="en-US" sz="2800" dirty="0"/>
          </a:p>
        </p:txBody>
      </p:sp>
    </p:spTree>
    <p:extLst>
      <p:ext uri="{BB962C8B-B14F-4D97-AF65-F5344CB8AC3E}">
        <p14:creationId xmlns:p14="http://schemas.microsoft.com/office/powerpoint/2010/main" val="3453960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4</a:t>
            </a:r>
            <a:r>
              <a:rPr lang="en-US" sz="4000" dirty="0" smtClean="0"/>
              <a:t>. Which below is something that an Anti-Imperialist might believe in?</a:t>
            </a:r>
            <a:endParaRPr lang="en-US" sz="4000" dirty="0"/>
          </a:p>
        </p:txBody>
      </p:sp>
      <p:sp>
        <p:nvSpPr>
          <p:cNvPr id="3" name="Content Placeholder 2"/>
          <p:cNvSpPr>
            <a:spLocks noGrp="1"/>
          </p:cNvSpPr>
          <p:nvPr>
            <p:ph idx="1"/>
          </p:nvPr>
        </p:nvSpPr>
        <p:spPr>
          <a:xfrm>
            <a:off x="1141413" y="2374900"/>
            <a:ext cx="9905998" cy="3886199"/>
          </a:xfrm>
        </p:spPr>
        <p:txBody>
          <a:bodyPr>
            <a:normAutofit fontScale="92500"/>
          </a:bodyPr>
          <a:lstStyle/>
          <a:p>
            <a:pPr marL="0" indent="0">
              <a:buNone/>
            </a:pPr>
            <a:r>
              <a:rPr lang="en-US" sz="2800" dirty="0" smtClean="0"/>
              <a:t>A.) America should show its power by sending the Great White Fleet around the world’s seas</a:t>
            </a:r>
          </a:p>
          <a:p>
            <a:pPr marL="0" indent="0">
              <a:buNone/>
            </a:pPr>
            <a:r>
              <a:rPr lang="en-US" sz="2800" dirty="0" smtClean="0"/>
              <a:t>B.) It is the duty and moral responsibility of all Americans to educate and domesticate foreign peoples of the world</a:t>
            </a:r>
          </a:p>
          <a:p>
            <a:pPr marL="0" indent="0">
              <a:buNone/>
            </a:pPr>
            <a:r>
              <a:rPr lang="en-US" sz="2800" dirty="0" smtClean="0"/>
              <a:t>C.) If the US does not get involved in the methodical divisions of 3</a:t>
            </a:r>
            <a:r>
              <a:rPr lang="en-US" sz="2800" baseline="30000" dirty="0" smtClean="0"/>
              <a:t>rd</a:t>
            </a:r>
            <a:r>
              <a:rPr lang="en-US" sz="2800" dirty="0" smtClean="0"/>
              <a:t> World Countries, we will lose out on Valuable resources</a:t>
            </a:r>
          </a:p>
          <a:p>
            <a:pPr marL="0" indent="0">
              <a:buNone/>
            </a:pPr>
            <a:r>
              <a:rPr lang="en-US" sz="2800" dirty="0" smtClean="0"/>
              <a:t>D.) American Politics should turn its attention away from Global issues and focus more on Domestic ones.</a:t>
            </a:r>
            <a:endParaRPr lang="en-US" sz="2800" dirty="0"/>
          </a:p>
        </p:txBody>
      </p:sp>
    </p:spTree>
    <p:extLst>
      <p:ext uri="{BB962C8B-B14F-4D97-AF65-F5344CB8AC3E}">
        <p14:creationId xmlns:p14="http://schemas.microsoft.com/office/powerpoint/2010/main" val="431265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5. Teddy Roosevelt’s Foreign Policy is best known as what term below?</a:t>
            </a:r>
            <a:endParaRPr lang="en-US" sz="4000" dirty="0"/>
          </a:p>
        </p:txBody>
      </p:sp>
      <p:sp>
        <p:nvSpPr>
          <p:cNvPr id="3" name="Content Placeholder 2"/>
          <p:cNvSpPr>
            <a:spLocks noGrp="1"/>
          </p:cNvSpPr>
          <p:nvPr>
            <p:ph idx="1"/>
          </p:nvPr>
        </p:nvSpPr>
        <p:spPr/>
        <p:txBody>
          <a:bodyPr>
            <a:normAutofit/>
          </a:bodyPr>
          <a:lstStyle/>
          <a:p>
            <a:pPr marL="0" indent="0">
              <a:buNone/>
            </a:pPr>
            <a:r>
              <a:rPr lang="en-US" sz="2800" dirty="0" smtClean="0"/>
              <a:t>A.) Great White Fleet Politics</a:t>
            </a:r>
          </a:p>
          <a:p>
            <a:pPr marL="0" indent="0">
              <a:buNone/>
            </a:pPr>
            <a:r>
              <a:rPr lang="en-US" sz="2800" dirty="0" smtClean="0"/>
              <a:t>B.) Big Stick Diplomacy</a:t>
            </a:r>
          </a:p>
          <a:p>
            <a:pPr marL="0" indent="0">
              <a:buNone/>
            </a:pPr>
            <a:r>
              <a:rPr lang="en-US" sz="2800" dirty="0" smtClean="0"/>
              <a:t>C.) Dollar Diplomacy</a:t>
            </a:r>
          </a:p>
          <a:p>
            <a:pPr marL="0" indent="0">
              <a:buNone/>
            </a:pPr>
            <a:r>
              <a:rPr lang="en-US" sz="2800" dirty="0" smtClean="0"/>
              <a:t>D.) Open Door Policy</a:t>
            </a:r>
            <a:endParaRPr lang="en-US" sz="2800" dirty="0"/>
          </a:p>
        </p:txBody>
      </p:sp>
    </p:spTree>
    <p:extLst>
      <p:ext uri="{BB962C8B-B14F-4D97-AF65-F5344CB8AC3E}">
        <p14:creationId xmlns:p14="http://schemas.microsoft.com/office/powerpoint/2010/main" val="2564045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Wednesday, January 11</a:t>
            </a:r>
            <a:r>
              <a:rPr lang="en-US" sz="4800" b="1" u="sng" baseline="30000" dirty="0" smtClean="0">
                <a:latin typeface="Death From Above" pitchFamily="2" charset="0"/>
              </a:rPr>
              <a:t>th</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72390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smtClean="0">
                <a:solidFill>
                  <a:schemeClr val="tx1"/>
                </a:solidFill>
                <a:latin typeface="Book Antiqua" panose="02040602050305030304" pitchFamily="18" charset="0"/>
              </a:rPr>
              <a:t>Swimming – Tonight @ Central</a:t>
            </a:r>
          </a:p>
          <a:p>
            <a:pPr marL="530352" lvl="1" indent="365760">
              <a:spcBef>
                <a:spcPts val="0"/>
              </a:spcBef>
              <a:spcAft>
                <a:spcPts val="0"/>
              </a:spcAft>
            </a:pPr>
            <a:r>
              <a:rPr lang="en-US" sz="2400" dirty="0" smtClean="0">
                <a:solidFill>
                  <a:schemeClr val="tx1"/>
                </a:solidFill>
                <a:latin typeface="Book Antiqua" panose="02040602050305030304" pitchFamily="18" charset="0"/>
              </a:rPr>
              <a:t>Bball </a:t>
            </a:r>
            <a:r>
              <a:rPr lang="en-US" sz="2400" dirty="0">
                <a:solidFill>
                  <a:schemeClr val="tx1"/>
                </a:solidFill>
                <a:latin typeface="Book Antiqua" panose="02040602050305030304" pitchFamily="18" charset="0"/>
              </a:rPr>
              <a:t>Boys Lit – </a:t>
            </a:r>
            <a:r>
              <a:rPr lang="en-US" sz="2400" dirty="0" smtClean="0">
                <a:solidFill>
                  <a:schemeClr val="tx1"/>
                </a:solidFill>
                <a:latin typeface="Book Antiqua" panose="02040602050305030304" pitchFamily="18" charset="0"/>
              </a:rPr>
              <a:t>Tonight @ </a:t>
            </a:r>
            <a:r>
              <a:rPr lang="en-US" sz="2400" dirty="0">
                <a:solidFill>
                  <a:schemeClr val="tx1"/>
                </a:solidFill>
                <a:latin typeface="Book Antiqua" panose="02040602050305030304" pitchFamily="18" charset="0"/>
              </a:rPr>
              <a:t>Valley 5:00</a:t>
            </a:r>
          </a:p>
          <a:p>
            <a:pPr marL="530352" lvl="1" indent="365760">
              <a:spcBef>
                <a:spcPts val="0"/>
              </a:spcBef>
              <a:spcAft>
                <a:spcPts val="0"/>
              </a:spcAft>
            </a:pPr>
            <a:r>
              <a:rPr lang="en-US" sz="2400" dirty="0">
                <a:solidFill>
                  <a:schemeClr val="tx1"/>
                </a:solidFill>
                <a:latin typeface="Book Antiqua" panose="02040602050305030304" pitchFamily="18" charset="0"/>
              </a:rPr>
              <a:t>Girls Bball – Friday </a:t>
            </a:r>
            <a:r>
              <a:rPr lang="en-US" sz="2400" dirty="0" smtClean="0">
                <a:solidFill>
                  <a:schemeClr val="tx1"/>
                </a:solidFill>
                <a:latin typeface="Book Antiqua" panose="02040602050305030304" pitchFamily="18" charset="0"/>
              </a:rPr>
              <a:t>5:00</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a:solidFill>
                  <a:schemeClr val="tx1"/>
                </a:solidFill>
                <a:latin typeface="Book Antiqua" panose="02040602050305030304" pitchFamily="18" charset="0"/>
              </a:rPr>
              <a:t>Florida Trip $$$ - </a:t>
            </a:r>
            <a:r>
              <a:rPr lang="en-US" sz="2400" dirty="0" smtClean="0">
                <a:solidFill>
                  <a:schemeClr val="tx1"/>
                </a:solidFill>
                <a:latin typeface="Book Antiqua" panose="02040602050305030304" pitchFamily="18" charset="0"/>
              </a:rPr>
              <a:t>TODAY </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Next </a:t>
            </a:r>
            <a:r>
              <a:rPr lang="en-US" sz="2400" dirty="0">
                <a:solidFill>
                  <a:schemeClr val="tx1"/>
                </a:solidFill>
                <a:latin typeface="Book Antiqua" panose="02040602050305030304" pitchFamily="18" charset="0"/>
              </a:rPr>
              <a:t>Comp Check </a:t>
            </a:r>
            <a:r>
              <a:rPr lang="en-US" sz="2400" dirty="0" smtClean="0">
                <a:solidFill>
                  <a:schemeClr val="tx1"/>
                </a:solidFill>
                <a:latin typeface="Book Antiqua" panose="02040602050305030304" pitchFamily="18" charset="0"/>
              </a:rPr>
              <a:t>– Friday</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a:latin typeface="Book Antiqua" panose="02040602050305030304" pitchFamily="18" charset="0"/>
              </a:rPr>
              <a:t>Copy New Learning Target</a:t>
            </a:r>
          </a:p>
          <a:p>
            <a:pPr marL="914400" lvl="3">
              <a:lnSpc>
                <a:spcPct val="100000"/>
              </a:lnSpc>
              <a:spcBef>
                <a:spcPts val="0"/>
              </a:spcBef>
              <a:spcAft>
                <a:spcPts val="0"/>
              </a:spcAft>
            </a:pPr>
            <a:r>
              <a:rPr lang="en-US" sz="2400" dirty="0">
                <a:latin typeface="Book Antiqua" panose="02040602050305030304" pitchFamily="18" charset="0"/>
              </a:rPr>
              <a:t>Copy &amp; Define Terms</a:t>
            </a:r>
          </a:p>
          <a:p>
            <a:pPr marL="914400" lvl="3">
              <a:lnSpc>
                <a:spcPct val="100000"/>
              </a:lnSpc>
              <a:spcBef>
                <a:spcPts val="0"/>
              </a:spcBef>
              <a:spcAft>
                <a:spcPts val="0"/>
              </a:spcAft>
            </a:pPr>
            <a:r>
              <a:rPr lang="en-US" sz="2400" dirty="0" smtClean="0">
                <a:latin typeface="Book Antiqua" panose="02040602050305030304" pitchFamily="18" charset="0"/>
              </a:rPr>
              <a:t>Discussion </a:t>
            </a:r>
            <a:r>
              <a:rPr lang="en-US" sz="2400" dirty="0">
                <a:latin typeface="Book Antiqua" panose="02040602050305030304" pitchFamily="18" charset="0"/>
              </a:rPr>
              <a:t>of Imperialism Effects</a:t>
            </a:r>
          </a:p>
          <a:p>
            <a:pPr marL="914400" lvl="3">
              <a:spcBef>
                <a:spcPts val="0"/>
              </a:spcBef>
              <a:spcAft>
                <a:spcPts val="0"/>
              </a:spcAft>
            </a:pPr>
            <a:r>
              <a:rPr lang="en-US" sz="2400" dirty="0">
                <a:latin typeface="Book Antiqua" panose="02040602050305030304" pitchFamily="18" charset="0"/>
              </a:rPr>
              <a:t>Checkpoint #2</a:t>
            </a:r>
          </a:p>
          <a:p>
            <a:pPr marL="914400" lvl="3">
              <a:lnSpc>
                <a:spcPct val="100000"/>
              </a:lnSpc>
              <a:spcBef>
                <a:spcPts val="0"/>
              </a:spcBef>
              <a:spcAft>
                <a:spcPts val="0"/>
              </a:spcAft>
            </a:pPr>
            <a:r>
              <a:rPr lang="en-US" sz="2400" dirty="0" smtClean="0">
                <a:latin typeface="Book Antiqua" panose="02040602050305030304" pitchFamily="18" charset="0"/>
              </a:rPr>
              <a:t>Causes </a:t>
            </a:r>
            <a:r>
              <a:rPr lang="en-US" sz="2400" dirty="0">
                <a:latin typeface="Book Antiqua" panose="02040602050305030304" pitchFamily="18" charset="0"/>
              </a:rPr>
              <a:t>of WWI Activity</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5857409" y="2311400"/>
            <a:ext cx="6001215" cy="2895600"/>
          </a:xfrm>
          <a:prstGeom prst="rect">
            <a:avLst/>
          </a:prstGeom>
        </p:spPr>
      </p:pic>
    </p:spTree>
    <p:extLst>
      <p:ext uri="{BB962C8B-B14F-4D97-AF65-F5344CB8AC3E}">
        <p14:creationId xmlns:p14="http://schemas.microsoft.com/office/powerpoint/2010/main" val="2287702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 What was the final catalyst for the Spanish-American War?</a:t>
            </a:r>
            <a:endParaRPr lang="en-US" sz="4000" dirty="0"/>
          </a:p>
        </p:txBody>
      </p:sp>
      <p:sp>
        <p:nvSpPr>
          <p:cNvPr id="3" name="Content Placeholder 2"/>
          <p:cNvSpPr>
            <a:spLocks noGrp="1"/>
          </p:cNvSpPr>
          <p:nvPr>
            <p:ph idx="1"/>
          </p:nvPr>
        </p:nvSpPr>
        <p:spPr/>
        <p:txBody>
          <a:bodyPr>
            <a:normAutofit/>
          </a:bodyPr>
          <a:lstStyle/>
          <a:p>
            <a:pPr marL="0" indent="0">
              <a:buNone/>
            </a:pPr>
            <a:r>
              <a:rPr lang="en-US" sz="2800" dirty="0" smtClean="0"/>
              <a:t>A.) Yellow Journalism provided by American newspapers</a:t>
            </a:r>
          </a:p>
          <a:p>
            <a:pPr marL="0" indent="0">
              <a:buNone/>
            </a:pPr>
            <a:r>
              <a:rPr lang="en-US" sz="2800" dirty="0" smtClean="0"/>
              <a:t>B.) The Assassination of Archduke Ferdinand</a:t>
            </a:r>
          </a:p>
          <a:p>
            <a:pPr marL="0" indent="0">
              <a:buNone/>
            </a:pPr>
            <a:r>
              <a:rPr lang="en-US" sz="2800" dirty="0" smtClean="0"/>
              <a:t>C.) the sinking of the USS Maine</a:t>
            </a:r>
          </a:p>
          <a:p>
            <a:pPr marL="0" indent="0">
              <a:buNone/>
            </a:pPr>
            <a:r>
              <a:rPr lang="en-US" sz="2800" dirty="0" smtClean="0"/>
              <a:t>D.) the Murder of Cuban Nationalist Jose Marti </a:t>
            </a:r>
            <a:endParaRPr lang="en-US" sz="2800" dirty="0"/>
          </a:p>
        </p:txBody>
      </p:sp>
    </p:spTree>
    <p:extLst>
      <p:ext uri="{BB962C8B-B14F-4D97-AF65-F5344CB8AC3E}">
        <p14:creationId xmlns:p14="http://schemas.microsoft.com/office/powerpoint/2010/main" val="2725778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2</a:t>
            </a:r>
            <a:r>
              <a:rPr lang="en-US" sz="4000" dirty="0" smtClean="0"/>
              <a:t>. Chronologically order the foreign policies of McKinley, Teddy and Taft</a:t>
            </a:r>
            <a:endParaRPr lang="en-US" sz="4000" dirty="0"/>
          </a:p>
        </p:txBody>
      </p:sp>
      <p:sp>
        <p:nvSpPr>
          <p:cNvPr id="3" name="Content Placeholder 2"/>
          <p:cNvSpPr>
            <a:spLocks noGrp="1"/>
          </p:cNvSpPr>
          <p:nvPr>
            <p:ph idx="1"/>
          </p:nvPr>
        </p:nvSpPr>
        <p:spPr/>
        <p:txBody>
          <a:bodyPr>
            <a:normAutofit/>
          </a:bodyPr>
          <a:lstStyle/>
          <a:p>
            <a:pPr marL="0" indent="0">
              <a:buNone/>
            </a:pPr>
            <a:r>
              <a:rPr lang="en-US" sz="2800" dirty="0" smtClean="0"/>
              <a:t>A.) Big Stick, Dollar Diplomacy, Open Door</a:t>
            </a:r>
          </a:p>
          <a:p>
            <a:pPr marL="0" indent="0">
              <a:buNone/>
            </a:pPr>
            <a:r>
              <a:rPr lang="en-US" sz="2800" dirty="0" smtClean="0"/>
              <a:t>B.) Open Door, Dollar Diplomacy, Big Stick</a:t>
            </a:r>
          </a:p>
          <a:p>
            <a:pPr marL="0" indent="0">
              <a:buNone/>
            </a:pPr>
            <a:r>
              <a:rPr lang="en-US" sz="2800" dirty="0" smtClean="0"/>
              <a:t>C.) Open Door, Big Stick, Dollar Diplomacy</a:t>
            </a:r>
          </a:p>
          <a:p>
            <a:pPr marL="0" indent="0">
              <a:buNone/>
            </a:pPr>
            <a:r>
              <a:rPr lang="en-US" sz="2800" dirty="0" smtClean="0"/>
              <a:t>D.) Dollar Diplomacy, Big Stick, Open Door</a:t>
            </a:r>
            <a:endParaRPr lang="en-US" sz="2800" dirty="0"/>
          </a:p>
        </p:txBody>
      </p:sp>
    </p:spTree>
    <p:extLst>
      <p:ext uri="{BB962C8B-B14F-4D97-AF65-F5344CB8AC3E}">
        <p14:creationId xmlns:p14="http://schemas.microsoft.com/office/powerpoint/2010/main" val="3697727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723900"/>
            <a:ext cx="10072687" cy="1790700"/>
          </a:xfrm>
        </p:spPr>
        <p:txBody>
          <a:bodyPr>
            <a:normAutofit fontScale="90000"/>
          </a:bodyPr>
          <a:lstStyle/>
          <a:p>
            <a:r>
              <a:rPr lang="en-US" sz="4000" dirty="0"/>
              <a:t>3. </a:t>
            </a:r>
            <a:r>
              <a:rPr lang="en-US" sz="4000" dirty="0" smtClean="0"/>
              <a:t>The </a:t>
            </a:r>
            <a:r>
              <a:rPr lang="en-US" sz="4000" dirty="0"/>
              <a:t>Age of Imperialism was marked by </a:t>
            </a:r>
            <a:br>
              <a:rPr lang="en-US" sz="4000" dirty="0"/>
            </a:br>
            <a:endParaRPr lang="en-US" sz="4000" dirty="0"/>
          </a:p>
        </p:txBody>
      </p:sp>
      <p:sp>
        <p:nvSpPr>
          <p:cNvPr id="3" name="Content Placeholder 2"/>
          <p:cNvSpPr>
            <a:spLocks noGrp="1"/>
          </p:cNvSpPr>
          <p:nvPr>
            <p:ph idx="1"/>
          </p:nvPr>
        </p:nvSpPr>
        <p:spPr>
          <a:xfrm>
            <a:off x="1141413" y="2044700"/>
            <a:ext cx="9905998" cy="4241801"/>
          </a:xfrm>
        </p:spPr>
        <p:txBody>
          <a:bodyPr>
            <a:normAutofit/>
          </a:bodyPr>
          <a:lstStyle/>
          <a:p>
            <a:pPr marL="0" indent="0">
              <a:buNone/>
            </a:pPr>
            <a:r>
              <a:rPr lang="en-US" sz="3200" dirty="0"/>
              <a:t>a.	a decrease in the number of naval ships</a:t>
            </a:r>
            <a:br>
              <a:rPr lang="en-US" sz="3200" dirty="0"/>
            </a:br>
            <a:r>
              <a:rPr lang="en-US" sz="3200" dirty="0"/>
              <a:t>b.	the expansion of American political influence</a:t>
            </a:r>
            <a:br>
              <a:rPr lang="en-US" sz="3200" dirty="0"/>
            </a:br>
            <a:r>
              <a:rPr lang="en-US" sz="3200" dirty="0"/>
              <a:t>c.	an increased interest in the plight of day laborers</a:t>
            </a:r>
            <a:br>
              <a:rPr lang="en-US" sz="3200" dirty="0"/>
            </a:br>
            <a:r>
              <a:rPr lang="en-US" sz="3200" dirty="0"/>
              <a:t>d.	the reduction of military intervention in other countries</a:t>
            </a:r>
          </a:p>
        </p:txBody>
      </p:sp>
    </p:spTree>
    <p:extLst>
      <p:ext uri="{BB962C8B-B14F-4D97-AF65-F5344CB8AC3E}">
        <p14:creationId xmlns:p14="http://schemas.microsoft.com/office/powerpoint/2010/main" val="84114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4</a:t>
            </a:r>
            <a:r>
              <a:rPr lang="en-US" sz="4000" dirty="0" smtClean="0"/>
              <a:t>. Which below is not an outcome of the Treaty of Paris (1898)?</a:t>
            </a:r>
            <a:endParaRPr lang="en-US" sz="4000" dirty="0"/>
          </a:p>
        </p:txBody>
      </p:sp>
      <p:sp>
        <p:nvSpPr>
          <p:cNvPr id="3" name="Content Placeholder 2"/>
          <p:cNvSpPr>
            <a:spLocks noGrp="1"/>
          </p:cNvSpPr>
          <p:nvPr>
            <p:ph idx="1"/>
          </p:nvPr>
        </p:nvSpPr>
        <p:spPr>
          <a:xfrm>
            <a:off x="1141413" y="2374900"/>
            <a:ext cx="9905998" cy="3886199"/>
          </a:xfrm>
        </p:spPr>
        <p:txBody>
          <a:bodyPr>
            <a:normAutofit/>
          </a:bodyPr>
          <a:lstStyle/>
          <a:p>
            <a:pPr marL="0" indent="0">
              <a:buNone/>
            </a:pPr>
            <a:r>
              <a:rPr lang="en-US" sz="2800" dirty="0" smtClean="0"/>
              <a:t>A.) Guam was annexed</a:t>
            </a:r>
          </a:p>
          <a:p>
            <a:pPr marL="0" indent="0">
              <a:buNone/>
            </a:pPr>
            <a:r>
              <a:rPr lang="en-US" sz="2800" dirty="0" smtClean="0"/>
              <a:t>B.) Puerto Rico was Annexed</a:t>
            </a:r>
          </a:p>
          <a:p>
            <a:pPr marL="0" indent="0">
              <a:buNone/>
            </a:pPr>
            <a:r>
              <a:rPr lang="en-US" sz="2800" dirty="0" smtClean="0"/>
              <a:t>C.) Cuba was Annexed</a:t>
            </a:r>
          </a:p>
          <a:p>
            <a:pPr marL="0" indent="0">
              <a:buNone/>
            </a:pPr>
            <a:r>
              <a:rPr lang="en-US" sz="2800" dirty="0" smtClean="0"/>
              <a:t>D.) The Philippines was Purchased</a:t>
            </a:r>
            <a:endParaRPr lang="en-US" sz="2800" dirty="0"/>
          </a:p>
        </p:txBody>
      </p:sp>
    </p:spTree>
    <p:extLst>
      <p:ext uri="{BB962C8B-B14F-4D97-AF65-F5344CB8AC3E}">
        <p14:creationId xmlns:p14="http://schemas.microsoft.com/office/powerpoint/2010/main" val="1741051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5. Who owned Alaska prior to America?</a:t>
            </a:r>
            <a:endParaRPr lang="en-US" sz="4000" dirty="0"/>
          </a:p>
        </p:txBody>
      </p:sp>
      <p:sp>
        <p:nvSpPr>
          <p:cNvPr id="3" name="Content Placeholder 2"/>
          <p:cNvSpPr>
            <a:spLocks noGrp="1"/>
          </p:cNvSpPr>
          <p:nvPr>
            <p:ph idx="1"/>
          </p:nvPr>
        </p:nvSpPr>
        <p:spPr/>
        <p:txBody>
          <a:bodyPr>
            <a:normAutofit/>
          </a:bodyPr>
          <a:lstStyle/>
          <a:p>
            <a:pPr marL="0" indent="0">
              <a:buNone/>
            </a:pPr>
            <a:r>
              <a:rPr lang="en-US" sz="2800" dirty="0" smtClean="0"/>
              <a:t>A.) the Ottoman Empire</a:t>
            </a:r>
          </a:p>
          <a:p>
            <a:pPr marL="0" indent="0">
              <a:buNone/>
            </a:pPr>
            <a:r>
              <a:rPr lang="en-US" sz="2800" dirty="0" smtClean="0"/>
              <a:t>B.) Turkey</a:t>
            </a:r>
          </a:p>
          <a:p>
            <a:pPr marL="0" indent="0">
              <a:buNone/>
            </a:pPr>
            <a:r>
              <a:rPr lang="en-US" sz="2800" dirty="0" smtClean="0"/>
              <a:t>C.) Russia</a:t>
            </a:r>
          </a:p>
          <a:p>
            <a:pPr marL="0" indent="0">
              <a:buNone/>
            </a:pPr>
            <a:r>
              <a:rPr lang="en-US" sz="2800" dirty="0" smtClean="0"/>
              <a:t>D.) Spain </a:t>
            </a:r>
            <a:endParaRPr lang="en-US" sz="2800" dirty="0"/>
          </a:p>
        </p:txBody>
      </p:sp>
    </p:spTree>
    <p:extLst>
      <p:ext uri="{BB962C8B-B14F-4D97-AF65-F5344CB8AC3E}">
        <p14:creationId xmlns:p14="http://schemas.microsoft.com/office/powerpoint/2010/main" val="859617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100" y="139700"/>
            <a:ext cx="11277600" cy="6616700"/>
          </a:xfrm>
        </p:spPr>
        <p:txBody>
          <a:bodyPr>
            <a:normAutofit fontScale="92500" lnSpcReduction="20000"/>
          </a:bodyPr>
          <a:lstStyle/>
          <a:p>
            <a:pPr marL="0" indent="0">
              <a:buNone/>
            </a:pPr>
            <a:r>
              <a:rPr lang="en-US" b="1" u="sng" dirty="0"/>
              <a:t>Presidents that should be complete up to this point are:</a:t>
            </a:r>
          </a:p>
          <a:p>
            <a:pPr lvl="1"/>
            <a:r>
              <a:rPr lang="en-US" dirty="0"/>
              <a:t>Washington – farewell address, whiskey rebellion</a:t>
            </a:r>
          </a:p>
          <a:p>
            <a:pPr lvl="1"/>
            <a:r>
              <a:rPr lang="en-US" dirty="0"/>
              <a:t>Adams – xyz affair, alien &amp; sedition acts</a:t>
            </a:r>
          </a:p>
          <a:p>
            <a:pPr lvl="1"/>
            <a:r>
              <a:rPr lang="en-US" dirty="0"/>
              <a:t>Jefferson – embargo act, LA Purchase</a:t>
            </a:r>
          </a:p>
          <a:p>
            <a:pPr lvl="1"/>
            <a:r>
              <a:rPr lang="en-US" dirty="0"/>
              <a:t>Madison – burning of white house, war of 1812, impressment</a:t>
            </a:r>
          </a:p>
          <a:p>
            <a:pPr lvl="1"/>
            <a:r>
              <a:rPr lang="en-US" dirty="0"/>
              <a:t>Monroe – Monroe Doctrine, Adams-</a:t>
            </a:r>
            <a:r>
              <a:rPr lang="en-US" dirty="0" err="1"/>
              <a:t>Onis</a:t>
            </a:r>
            <a:r>
              <a:rPr lang="en-US" dirty="0"/>
              <a:t> Treaty</a:t>
            </a:r>
          </a:p>
          <a:p>
            <a:pPr lvl="1"/>
            <a:r>
              <a:rPr lang="en-US" dirty="0"/>
              <a:t>Adams – Erie Canal, Lowell System</a:t>
            </a:r>
          </a:p>
          <a:p>
            <a:pPr lvl="1"/>
            <a:r>
              <a:rPr lang="en-US" dirty="0"/>
              <a:t>Jackson – trail of tears, bank wars, nullification</a:t>
            </a:r>
          </a:p>
          <a:p>
            <a:pPr lvl="1"/>
            <a:r>
              <a:rPr lang="en-US" dirty="0"/>
              <a:t>Tyler – Texas Annexation</a:t>
            </a:r>
          </a:p>
          <a:p>
            <a:pPr lvl="1"/>
            <a:r>
              <a:rPr lang="en-US" dirty="0"/>
              <a:t>Polk – manifest destiny, Mexican-American War (Mexican Cession), Gold Rush</a:t>
            </a:r>
          </a:p>
          <a:p>
            <a:pPr lvl="1"/>
            <a:r>
              <a:rPr lang="en-US" dirty="0"/>
              <a:t>Taylor / </a:t>
            </a:r>
            <a:r>
              <a:rPr lang="en-US" dirty="0" err="1"/>
              <a:t>Fillimore</a:t>
            </a:r>
            <a:r>
              <a:rPr lang="en-US" dirty="0"/>
              <a:t> – Compromise of 1850</a:t>
            </a:r>
          </a:p>
          <a:p>
            <a:pPr lvl="1"/>
            <a:r>
              <a:rPr lang="en-US" dirty="0"/>
              <a:t>Pierce – Bleeding Kansas, Kansas-Nebraska Act, Brooks-Sumner Incident</a:t>
            </a:r>
          </a:p>
          <a:p>
            <a:pPr lvl="1"/>
            <a:r>
              <a:rPr lang="en-US" dirty="0" err="1"/>
              <a:t>Buchanon</a:t>
            </a:r>
            <a:r>
              <a:rPr lang="en-US" dirty="0"/>
              <a:t> – Harper’s </a:t>
            </a:r>
            <a:r>
              <a:rPr lang="en-US" dirty="0" smtClean="0"/>
              <a:t>Ferry, Dred Scott Decision</a:t>
            </a:r>
          </a:p>
          <a:p>
            <a:pPr lvl="1"/>
            <a:r>
              <a:rPr lang="en-US" dirty="0" smtClean="0"/>
              <a:t>Lincoln – Emancipation Proclamation, Civil War, Homestead Act</a:t>
            </a:r>
          </a:p>
          <a:p>
            <a:pPr lvl="1"/>
            <a:r>
              <a:rPr lang="en-US" dirty="0" smtClean="0"/>
              <a:t>Johnson – 13</a:t>
            </a:r>
            <a:r>
              <a:rPr lang="en-US" baseline="30000" dirty="0" smtClean="0"/>
              <a:t>th</a:t>
            </a:r>
            <a:r>
              <a:rPr lang="en-US" dirty="0" smtClean="0"/>
              <a:t> – 15</a:t>
            </a:r>
            <a:r>
              <a:rPr lang="en-US" baseline="30000" dirty="0" smtClean="0"/>
              <a:t>th</a:t>
            </a:r>
            <a:r>
              <a:rPr lang="en-US" dirty="0" smtClean="0"/>
              <a:t> Amendments, Reconstruction Act of 1867</a:t>
            </a:r>
          </a:p>
          <a:p>
            <a:pPr lvl="1"/>
            <a:r>
              <a:rPr lang="en-US" dirty="0" smtClean="0"/>
              <a:t>Grant – Transcontinental Railroad</a:t>
            </a:r>
          </a:p>
          <a:p>
            <a:pPr lvl="1"/>
            <a:r>
              <a:rPr lang="en-US" dirty="0" smtClean="0"/>
              <a:t>Cleveland – Haymarket Affair, Pullman Strike, Unions</a:t>
            </a:r>
          </a:p>
          <a:p>
            <a:pPr lvl="1"/>
            <a:r>
              <a:rPr lang="en-US" dirty="0" smtClean="0"/>
              <a:t>Harrison – Sherman Anti-Trust Act</a:t>
            </a:r>
          </a:p>
          <a:p>
            <a:pPr lvl="1"/>
            <a:r>
              <a:rPr lang="en-US" dirty="0" smtClean="0"/>
              <a:t>Roosevelt – Square Deal</a:t>
            </a:r>
            <a:endParaRPr lang="en-US" dirty="0"/>
          </a:p>
          <a:p>
            <a:endParaRPr lang="en-US" dirty="0"/>
          </a:p>
        </p:txBody>
      </p:sp>
    </p:spTree>
    <p:extLst>
      <p:ext uri="{BB962C8B-B14F-4D97-AF65-F5344CB8AC3E}">
        <p14:creationId xmlns:p14="http://schemas.microsoft.com/office/powerpoint/2010/main" val="2896695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Thursday, January 12</a:t>
            </a:r>
            <a:r>
              <a:rPr lang="en-US" sz="4800" b="1" u="sng" baseline="30000" dirty="0" smtClean="0">
                <a:latin typeface="Death From Above" pitchFamily="2" charset="0"/>
              </a:rPr>
              <a:t>th</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67183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a:solidFill>
                  <a:schemeClr val="tx1"/>
                </a:solidFill>
                <a:latin typeface="Book Antiqua" panose="02040602050305030304" pitchFamily="18" charset="0"/>
              </a:rPr>
              <a:t>Bball Boys Lit </a:t>
            </a:r>
            <a:r>
              <a:rPr lang="en-US" sz="2400" dirty="0" smtClean="0">
                <a:solidFill>
                  <a:schemeClr val="tx1"/>
                </a:solidFill>
                <a:latin typeface="Book Antiqua" panose="02040602050305030304" pitchFamily="18" charset="0"/>
              </a:rPr>
              <a:t>– Friday, TBD</a:t>
            </a:r>
            <a:endParaRPr lang="en-US" sz="2400" dirty="0">
              <a:solidFill>
                <a:schemeClr val="tx1"/>
              </a:solidFill>
              <a:latin typeface="Book Antiqua" panose="02040602050305030304" pitchFamily="18" charset="0"/>
            </a:endParaRPr>
          </a:p>
          <a:p>
            <a:pPr marL="530352" lvl="1" indent="365760">
              <a:spcBef>
                <a:spcPts val="0"/>
              </a:spcBef>
              <a:spcAft>
                <a:spcPts val="0"/>
              </a:spcAft>
            </a:pPr>
            <a:r>
              <a:rPr lang="en-US" sz="2400" dirty="0">
                <a:solidFill>
                  <a:schemeClr val="tx1"/>
                </a:solidFill>
                <a:latin typeface="Book Antiqua" panose="02040602050305030304" pitchFamily="18" charset="0"/>
              </a:rPr>
              <a:t>Girls Bball – Friday 5:00</a:t>
            </a: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smtClean="0">
                <a:solidFill>
                  <a:schemeClr val="tx1"/>
                </a:solidFill>
                <a:latin typeface="Book Antiqua" panose="02040602050305030304" pitchFamily="18" charset="0"/>
              </a:rPr>
              <a:t>Basketball Homecoming – Two Weeks</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Next </a:t>
            </a:r>
            <a:r>
              <a:rPr lang="en-US" sz="2400" dirty="0">
                <a:solidFill>
                  <a:schemeClr val="tx1"/>
                </a:solidFill>
                <a:latin typeface="Book Antiqua" panose="02040602050305030304" pitchFamily="18" charset="0"/>
              </a:rPr>
              <a:t>Comp Check </a:t>
            </a:r>
            <a:r>
              <a:rPr lang="en-US" sz="2400" dirty="0" smtClean="0">
                <a:solidFill>
                  <a:schemeClr val="tx1"/>
                </a:solidFill>
                <a:latin typeface="Book Antiqua" panose="02040602050305030304" pitchFamily="18" charset="0"/>
              </a:rPr>
              <a:t>– Tomorrow!!!</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a:latin typeface="Book Antiqua" panose="02040602050305030304" pitchFamily="18" charset="0"/>
              </a:rPr>
              <a:t>Copy &amp; Define Terms</a:t>
            </a:r>
          </a:p>
          <a:p>
            <a:pPr marL="914400" lvl="3">
              <a:lnSpc>
                <a:spcPct val="100000"/>
              </a:lnSpc>
              <a:spcBef>
                <a:spcPts val="0"/>
              </a:spcBef>
              <a:spcAft>
                <a:spcPts val="0"/>
              </a:spcAft>
            </a:pPr>
            <a:r>
              <a:rPr lang="en-US" sz="2400" dirty="0">
                <a:latin typeface="Book Antiqua" panose="02040602050305030304" pitchFamily="18" charset="0"/>
              </a:rPr>
              <a:t>PPT, Lecture &amp; Notes – WWI</a:t>
            </a:r>
          </a:p>
          <a:p>
            <a:pPr marL="914400" lvl="3">
              <a:lnSpc>
                <a:spcPct val="100000"/>
              </a:lnSpc>
              <a:spcBef>
                <a:spcPts val="0"/>
              </a:spcBef>
              <a:spcAft>
                <a:spcPts val="0"/>
              </a:spcAft>
            </a:pPr>
            <a:r>
              <a:rPr lang="en-US" sz="2400" dirty="0">
                <a:latin typeface="Book Antiqua" panose="02040602050305030304" pitchFamily="18" charset="0"/>
              </a:rPr>
              <a:t>Checkpoint #3</a:t>
            </a:r>
          </a:p>
          <a:p>
            <a:pPr marL="914400" lvl="3">
              <a:lnSpc>
                <a:spcPct val="100000"/>
              </a:lnSpc>
              <a:spcBef>
                <a:spcPts val="0"/>
              </a:spcBef>
              <a:spcAft>
                <a:spcPts val="0"/>
              </a:spcAft>
            </a:pPr>
            <a:r>
              <a:rPr lang="en-US" sz="2400" dirty="0">
                <a:latin typeface="Book Antiqua" panose="02040602050305030304" pitchFamily="18" charset="0"/>
              </a:rPr>
              <a:t>Begin WWI Propaganda</a:t>
            </a:r>
          </a:p>
          <a:p>
            <a:pPr marL="914400" lvl="3">
              <a:lnSpc>
                <a:spcPct val="100000"/>
              </a:lnSpc>
              <a:spcBef>
                <a:spcPts val="0"/>
              </a:spcBef>
              <a:spcAft>
                <a:spcPts val="0"/>
              </a:spcAft>
            </a:pPr>
            <a:r>
              <a:rPr lang="en-US" sz="2400" dirty="0" smtClean="0">
                <a:latin typeface="Book Antiqua" panose="02040602050305030304" pitchFamily="18" charset="0"/>
              </a:rPr>
              <a:t>Review</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7032801" y="1404937"/>
            <a:ext cx="4889324" cy="3598863"/>
          </a:xfrm>
          <a:prstGeom prst="rect">
            <a:avLst/>
          </a:prstGeom>
        </p:spPr>
      </p:pic>
    </p:spTree>
    <p:extLst>
      <p:ext uri="{BB962C8B-B14F-4D97-AF65-F5344CB8AC3E}">
        <p14:creationId xmlns:p14="http://schemas.microsoft.com/office/powerpoint/2010/main" val="3014957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 What kind of imperialism was used in the acquisition of Hawaii?</a:t>
            </a:r>
            <a:endParaRPr lang="en-US" sz="4000" dirty="0"/>
          </a:p>
        </p:txBody>
      </p:sp>
      <p:sp>
        <p:nvSpPr>
          <p:cNvPr id="3" name="Content Placeholder 2"/>
          <p:cNvSpPr>
            <a:spLocks noGrp="1"/>
          </p:cNvSpPr>
          <p:nvPr>
            <p:ph idx="1"/>
          </p:nvPr>
        </p:nvSpPr>
        <p:spPr/>
        <p:txBody>
          <a:bodyPr>
            <a:normAutofit/>
          </a:bodyPr>
          <a:lstStyle/>
          <a:p>
            <a:pPr marL="0" indent="0">
              <a:buNone/>
            </a:pPr>
            <a:r>
              <a:rPr lang="en-US" sz="2800" dirty="0" smtClean="0"/>
              <a:t>A.) economic</a:t>
            </a:r>
          </a:p>
          <a:p>
            <a:pPr marL="0" indent="0">
              <a:buNone/>
            </a:pPr>
            <a:r>
              <a:rPr lang="en-US" sz="2800" dirty="0" smtClean="0"/>
              <a:t>B.) Political</a:t>
            </a:r>
          </a:p>
          <a:p>
            <a:pPr marL="0" indent="0">
              <a:buNone/>
            </a:pPr>
            <a:r>
              <a:rPr lang="en-US" sz="2800" dirty="0" smtClean="0"/>
              <a:t>C.) Cultural</a:t>
            </a:r>
          </a:p>
          <a:p>
            <a:pPr marL="0" indent="0">
              <a:buNone/>
            </a:pPr>
            <a:r>
              <a:rPr lang="en-US" sz="2800" dirty="0" smtClean="0"/>
              <a:t>D.) Colonial</a:t>
            </a:r>
            <a:endParaRPr lang="en-US" sz="2800" dirty="0"/>
          </a:p>
        </p:txBody>
      </p:sp>
    </p:spTree>
    <p:extLst>
      <p:ext uri="{BB962C8B-B14F-4D97-AF65-F5344CB8AC3E}">
        <p14:creationId xmlns:p14="http://schemas.microsoft.com/office/powerpoint/2010/main" val="1800010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a:t>
            </a:r>
            <a:r>
              <a:rPr lang="en-US" sz="4000" dirty="0" smtClean="0"/>
              <a:t>. What kind of imperialism was used in the acquisition of Alaska?</a:t>
            </a:r>
            <a:endParaRPr lang="en-US" sz="4000" dirty="0"/>
          </a:p>
        </p:txBody>
      </p:sp>
      <p:sp>
        <p:nvSpPr>
          <p:cNvPr id="3" name="Content Placeholder 2"/>
          <p:cNvSpPr>
            <a:spLocks noGrp="1"/>
          </p:cNvSpPr>
          <p:nvPr>
            <p:ph idx="1"/>
          </p:nvPr>
        </p:nvSpPr>
        <p:spPr/>
        <p:txBody>
          <a:bodyPr>
            <a:normAutofit/>
          </a:bodyPr>
          <a:lstStyle/>
          <a:p>
            <a:pPr marL="0" indent="0">
              <a:buNone/>
            </a:pPr>
            <a:r>
              <a:rPr lang="en-US" sz="2800" dirty="0" smtClean="0"/>
              <a:t>A.) economic</a:t>
            </a:r>
          </a:p>
          <a:p>
            <a:pPr marL="0" indent="0">
              <a:buNone/>
            </a:pPr>
            <a:r>
              <a:rPr lang="en-US" sz="2800" dirty="0" smtClean="0"/>
              <a:t>B.) Political</a:t>
            </a:r>
          </a:p>
          <a:p>
            <a:pPr marL="0" indent="0">
              <a:buNone/>
            </a:pPr>
            <a:r>
              <a:rPr lang="en-US" sz="2800" dirty="0" smtClean="0"/>
              <a:t>C.) Cultural</a:t>
            </a:r>
          </a:p>
          <a:p>
            <a:pPr marL="0" indent="0">
              <a:buNone/>
            </a:pPr>
            <a:r>
              <a:rPr lang="en-US" sz="2800" dirty="0" smtClean="0"/>
              <a:t>D.) Colonial</a:t>
            </a:r>
            <a:endParaRPr lang="en-US" sz="2800" dirty="0"/>
          </a:p>
        </p:txBody>
      </p:sp>
    </p:spTree>
    <p:extLst>
      <p:ext uri="{BB962C8B-B14F-4D97-AF65-F5344CB8AC3E}">
        <p14:creationId xmlns:p14="http://schemas.microsoft.com/office/powerpoint/2010/main" val="1300293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3</a:t>
            </a:r>
            <a:r>
              <a:rPr lang="en-US" sz="4000" dirty="0" smtClean="0"/>
              <a:t>. How did America demonstrate Political Imperialism in Cuba?</a:t>
            </a:r>
            <a:endParaRPr lang="en-US" sz="4000" dirty="0"/>
          </a:p>
        </p:txBody>
      </p:sp>
      <p:sp>
        <p:nvSpPr>
          <p:cNvPr id="3" name="Content Placeholder 2"/>
          <p:cNvSpPr>
            <a:spLocks noGrp="1"/>
          </p:cNvSpPr>
          <p:nvPr>
            <p:ph idx="1"/>
          </p:nvPr>
        </p:nvSpPr>
        <p:spPr>
          <a:xfrm>
            <a:off x="1141413" y="2400301"/>
            <a:ext cx="9905998" cy="3886200"/>
          </a:xfrm>
        </p:spPr>
        <p:txBody>
          <a:bodyPr>
            <a:normAutofit lnSpcReduction="10000"/>
          </a:bodyPr>
          <a:lstStyle/>
          <a:p>
            <a:pPr marL="0" indent="0">
              <a:buNone/>
            </a:pPr>
            <a:r>
              <a:rPr lang="en-US" sz="2800" dirty="0" smtClean="0"/>
              <a:t>A.) By essentially forcing the Cubans to practice American commercialism and Christianity</a:t>
            </a:r>
          </a:p>
          <a:p>
            <a:pPr marL="0" indent="0">
              <a:buNone/>
            </a:pPr>
            <a:r>
              <a:rPr lang="en-US" sz="2800" dirty="0" smtClean="0"/>
              <a:t>B.) By establishing control of a military base in Guantanamo Bay &amp; creating their new government</a:t>
            </a:r>
          </a:p>
          <a:p>
            <a:pPr marL="0" indent="0">
              <a:buNone/>
            </a:pPr>
            <a:r>
              <a:rPr lang="en-US" sz="2800" dirty="0" smtClean="0"/>
              <a:t>C.) By forcefully overthrowing the Spanish ruler of Cuba with the US Navy</a:t>
            </a:r>
          </a:p>
          <a:p>
            <a:pPr marL="0" indent="0">
              <a:buNone/>
            </a:pPr>
            <a:r>
              <a:rPr lang="en-US" sz="2800" dirty="0" smtClean="0"/>
              <a:t>D.) By Buying the Island of Manila from the Spanish for $20 million</a:t>
            </a:r>
            <a:endParaRPr lang="en-US" sz="2800" dirty="0"/>
          </a:p>
        </p:txBody>
      </p:sp>
    </p:spTree>
    <p:extLst>
      <p:ext uri="{BB962C8B-B14F-4D97-AF65-F5344CB8AC3E}">
        <p14:creationId xmlns:p14="http://schemas.microsoft.com/office/powerpoint/2010/main" val="3084926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4</a:t>
            </a:r>
            <a:r>
              <a:rPr lang="en-US" sz="4000" dirty="0" smtClean="0"/>
              <a:t>. Which below is something that an Anti-Imperialist might believe in?</a:t>
            </a:r>
            <a:endParaRPr lang="en-US" sz="4000" dirty="0"/>
          </a:p>
        </p:txBody>
      </p:sp>
      <p:sp>
        <p:nvSpPr>
          <p:cNvPr id="3" name="Content Placeholder 2"/>
          <p:cNvSpPr>
            <a:spLocks noGrp="1"/>
          </p:cNvSpPr>
          <p:nvPr>
            <p:ph idx="1"/>
          </p:nvPr>
        </p:nvSpPr>
        <p:spPr>
          <a:xfrm>
            <a:off x="1141413" y="2374900"/>
            <a:ext cx="9905998" cy="3886199"/>
          </a:xfrm>
        </p:spPr>
        <p:txBody>
          <a:bodyPr>
            <a:normAutofit fontScale="92500"/>
          </a:bodyPr>
          <a:lstStyle/>
          <a:p>
            <a:pPr marL="0" indent="0">
              <a:buNone/>
            </a:pPr>
            <a:r>
              <a:rPr lang="en-US" sz="2800" dirty="0" smtClean="0"/>
              <a:t>A.) America should show its power by sending the Great White Fleet around the world’s seas</a:t>
            </a:r>
          </a:p>
          <a:p>
            <a:pPr marL="0" indent="0">
              <a:buNone/>
            </a:pPr>
            <a:r>
              <a:rPr lang="en-US" sz="2800" dirty="0" smtClean="0"/>
              <a:t>B.) It is the duty and moral responsibility of all Americans to educate and domesticate foreign peoples of the world</a:t>
            </a:r>
          </a:p>
          <a:p>
            <a:pPr marL="0" indent="0">
              <a:buNone/>
            </a:pPr>
            <a:r>
              <a:rPr lang="en-US" sz="2800" dirty="0" smtClean="0"/>
              <a:t>C.) If the US does not get involved in the methodical divisions of 3</a:t>
            </a:r>
            <a:r>
              <a:rPr lang="en-US" sz="2800" baseline="30000" dirty="0" smtClean="0"/>
              <a:t>rd</a:t>
            </a:r>
            <a:r>
              <a:rPr lang="en-US" sz="2800" dirty="0" smtClean="0"/>
              <a:t> World Countries, we will lose out on Valuable resources</a:t>
            </a:r>
          </a:p>
          <a:p>
            <a:pPr marL="0" indent="0">
              <a:buNone/>
            </a:pPr>
            <a:r>
              <a:rPr lang="en-US" sz="2800" dirty="0" smtClean="0"/>
              <a:t>D.) American Politics should turn its attention away from Global issues and focus more on Domestic ones.</a:t>
            </a:r>
            <a:endParaRPr lang="en-US" sz="2800" dirty="0"/>
          </a:p>
        </p:txBody>
      </p:sp>
    </p:spTree>
    <p:extLst>
      <p:ext uri="{BB962C8B-B14F-4D97-AF65-F5344CB8AC3E}">
        <p14:creationId xmlns:p14="http://schemas.microsoft.com/office/powerpoint/2010/main" val="2190166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5. Teddy Roosevelt’s Foreign Policy is best known as what term below?</a:t>
            </a:r>
            <a:endParaRPr lang="en-US" sz="4000" dirty="0"/>
          </a:p>
        </p:txBody>
      </p:sp>
      <p:sp>
        <p:nvSpPr>
          <p:cNvPr id="3" name="Content Placeholder 2"/>
          <p:cNvSpPr>
            <a:spLocks noGrp="1"/>
          </p:cNvSpPr>
          <p:nvPr>
            <p:ph idx="1"/>
          </p:nvPr>
        </p:nvSpPr>
        <p:spPr/>
        <p:txBody>
          <a:bodyPr>
            <a:normAutofit/>
          </a:bodyPr>
          <a:lstStyle/>
          <a:p>
            <a:pPr marL="0" indent="0">
              <a:buNone/>
            </a:pPr>
            <a:r>
              <a:rPr lang="en-US" sz="2800" dirty="0" smtClean="0"/>
              <a:t>A.) Great White Fleet Politics</a:t>
            </a:r>
          </a:p>
          <a:p>
            <a:pPr marL="0" indent="0">
              <a:buNone/>
            </a:pPr>
            <a:r>
              <a:rPr lang="en-US" sz="2800" dirty="0" smtClean="0"/>
              <a:t>B.) Big Stick Diplomacy</a:t>
            </a:r>
          </a:p>
          <a:p>
            <a:pPr marL="0" indent="0">
              <a:buNone/>
            </a:pPr>
            <a:r>
              <a:rPr lang="en-US" sz="2800" dirty="0" smtClean="0"/>
              <a:t>C.) Dollar Diplomacy</a:t>
            </a:r>
          </a:p>
          <a:p>
            <a:pPr marL="0" indent="0">
              <a:buNone/>
            </a:pPr>
            <a:r>
              <a:rPr lang="en-US" sz="2800" dirty="0" smtClean="0"/>
              <a:t>D.) Open Door Policy</a:t>
            </a:r>
            <a:endParaRPr lang="en-US" sz="2800" dirty="0"/>
          </a:p>
        </p:txBody>
      </p:sp>
    </p:spTree>
    <p:extLst>
      <p:ext uri="{BB962C8B-B14F-4D97-AF65-F5344CB8AC3E}">
        <p14:creationId xmlns:p14="http://schemas.microsoft.com/office/powerpoint/2010/main" val="709910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Friday, January 13</a:t>
            </a:r>
            <a:r>
              <a:rPr lang="en-US" sz="4800" b="1" u="sng" baseline="30000" dirty="0" smtClean="0">
                <a:latin typeface="Death From Above" pitchFamily="2" charset="0"/>
              </a:rPr>
              <a:t>th</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69088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a:solidFill>
                  <a:schemeClr val="tx1"/>
                </a:solidFill>
                <a:latin typeface="Book Antiqua" panose="02040602050305030304" pitchFamily="18" charset="0"/>
              </a:rPr>
              <a:t>Bball Boys Lit </a:t>
            </a:r>
            <a:r>
              <a:rPr lang="en-US" sz="2400" dirty="0" smtClean="0">
                <a:solidFill>
                  <a:schemeClr val="tx1"/>
                </a:solidFill>
                <a:latin typeface="Book Antiqua" panose="02040602050305030304" pitchFamily="18" charset="0"/>
              </a:rPr>
              <a:t>– Tonight 4:00 @ Valley</a:t>
            </a:r>
            <a:endParaRPr lang="en-US" sz="2400" dirty="0">
              <a:solidFill>
                <a:schemeClr val="tx1"/>
              </a:solidFill>
              <a:latin typeface="Book Antiqua" panose="02040602050305030304" pitchFamily="18" charset="0"/>
            </a:endParaRPr>
          </a:p>
          <a:p>
            <a:pPr marL="530352" lvl="1" indent="365760">
              <a:spcBef>
                <a:spcPts val="0"/>
              </a:spcBef>
              <a:spcAft>
                <a:spcPts val="0"/>
              </a:spcAft>
            </a:pPr>
            <a:r>
              <a:rPr lang="en-US" sz="2400" dirty="0">
                <a:solidFill>
                  <a:schemeClr val="tx1"/>
                </a:solidFill>
                <a:latin typeface="Book Antiqua" panose="02040602050305030304" pitchFamily="18" charset="0"/>
              </a:rPr>
              <a:t>Girls Bball – </a:t>
            </a:r>
            <a:r>
              <a:rPr lang="en-US" sz="2400" dirty="0" smtClean="0">
                <a:solidFill>
                  <a:schemeClr val="tx1"/>
                </a:solidFill>
                <a:latin typeface="Book Antiqua" panose="02040602050305030304" pitchFamily="18" charset="0"/>
              </a:rPr>
              <a:t>Tonight 5:00</a:t>
            </a:r>
          </a:p>
          <a:p>
            <a:pPr marL="530352" lvl="1" indent="365760">
              <a:spcBef>
                <a:spcPts val="0"/>
              </a:spcBef>
              <a:spcAft>
                <a:spcPts val="0"/>
              </a:spcAft>
            </a:pPr>
            <a:r>
              <a:rPr lang="en-US" sz="2400" dirty="0" smtClean="0">
                <a:solidFill>
                  <a:schemeClr val="tx1"/>
                </a:solidFill>
                <a:latin typeface="Book Antiqua" panose="02040602050305030304" pitchFamily="18" charset="0"/>
              </a:rPr>
              <a:t>Swimming – Tomorrow @ U of L</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smtClean="0">
                <a:solidFill>
                  <a:schemeClr val="tx1"/>
                </a:solidFill>
                <a:latin typeface="Book Antiqua" panose="02040602050305030304" pitchFamily="18" charset="0"/>
              </a:rPr>
              <a:t>Basketball Homecoming – Two Week</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Next </a:t>
            </a:r>
            <a:r>
              <a:rPr lang="en-US" sz="2400" dirty="0">
                <a:solidFill>
                  <a:schemeClr val="tx1"/>
                </a:solidFill>
                <a:latin typeface="Book Antiqua" panose="02040602050305030304" pitchFamily="18" charset="0"/>
              </a:rPr>
              <a:t>Comp Check </a:t>
            </a:r>
            <a:r>
              <a:rPr lang="en-US" sz="2400" dirty="0" smtClean="0">
                <a:solidFill>
                  <a:schemeClr val="tx1"/>
                </a:solidFill>
                <a:latin typeface="Book Antiqua" panose="02040602050305030304" pitchFamily="18" charset="0"/>
              </a:rPr>
              <a:t>– Today!!!</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District Proficiency - Today</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smtClean="0">
                <a:latin typeface="Book Antiqua" panose="02040602050305030304" pitchFamily="18" charset="0"/>
              </a:rPr>
              <a:t>Copy Vocab</a:t>
            </a:r>
          </a:p>
          <a:p>
            <a:pPr marL="914400" lvl="3">
              <a:lnSpc>
                <a:spcPct val="100000"/>
              </a:lnSpc>
              <a:spcBef>
                <a:spcPts val="0"/>
              </a:spcBef>
              <a:spcAft>
                <a:spcPts val="0"/>
              </a:spcAft>
            </a:pPr>
            <a:r>
              <a:rPr lang="en-US" sz="2400" dirty="0" smtClean="0">
                <a:latin typeface="Book Antiqua" panose="02040602050305030304" pitchFamily="18" charset="0"/>
              </a:rPr>
              <a:t>Finish WWI Notes / Lecture</a:t>
            </a:r>
          </a:p>
          <a:p>
            <a:pPr marL="914400" lvl="3">
              <a:lnSpc>
                <a:spcPct val="100000"/>
              </a:lnSpc>
              <a:spcBef>
                <a:spcPts val="0"/>
              </a:spcBef>
              <a:spcAft>
                <a:spcPts val="0"/>
              </a:spcAft>
            </a:pPr>
            <a:r>
              <a:rPr lang="en-US" sz="2400" dirty="0" smtClean="0">
                <a:latin typeface="Book Antiqua" panose="02040602050305030304" pitchFamily="18" charset="0"/>
              </a:rPr>
              <a:t>14 Points &amp; Versailles Worksheet</a:t>
            </a:r>
          </a:p>
          <a:p>
            <a:pPr marL="914400" lvl="3">
              <a:lnSpc>
                <a:spcPct val="100000"/>
              </a:lnSpc>
              <a:spcBef>
                <a:spcPts val="0"/>
              </a:spcBef>
              <a:spcAft>
                <a:spcPts val="0"/>
              </a:spcAft>
            </a:pPr>
            <a:r>
              <a:rPr lang="en-US" sz="2400" dirty="0" smtClean="0">
                <a:latin typeface="Book Antiqua" panose="02040602050305030304" pitchFamily="18" charset="0"/>
              </a:rPr>
              <a:t>Comp Check / District Prof</a:t>
            </a:r>
          </a:p>
          <a:p>
            <a:pPr marL="914400" lvl="3">
              <a:lnSpc>
                <a:spcPct val="100000"/>
              </a:lnSpc>
              <a:spcBef>
                <a:spcPts val="0"/>
              </a:spcBef>
              <a:spcAft>
                <a:spcPts val="0"/>
              </a:spcAft>
            </a:pPr>
            <a:r>
              <a:rPr lang="en-US" sz="2400" dirty="0" smtClean="0">
                <a:latin typeface="Book Antiqua" panose="02040602050305030304" pitchFamily="18" charset="0"/>
              </a:rPr>
              <a:t>Submit Work Packets</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7023100" y="1320799"/>
            <a:ext cx="5033181" cy="4368801"/>
          </a:xfrm>
          <a:prstGeom prst="rect">
            <a:avLst/>
          </a:prstGeom>
        </p:spPr>
      </p:pic>
    </p:spTree>
    <p:extLst>
      <p:ext uri="{BB962C8B-B14F-4D97-AF65-F5344CB8AC3E}">
        <p14:creationId xmlns:p14="http://schemas.microsoft.com/office/powerpoint/2010/main" val="3707592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Tuesday, January 17</a:t>
            </a:r>
            <a:r>
              <a:rPr lang="en-US" sz="4800" b="1" u="sng" baseline="30000" dirty="0" smtClean="0">
                <a:latin typeface="Death From Above" pitchFamily="2" charset="0"/>
              </a:rPr>
              <a:t>th</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69088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smtClean="0">
                <a:solidFill>
                  <a:schemeClr val="tx1"/>
                </a:solidFill>
                <a:latin typeface="Book Antiqua" panose="02040602050305030304" pitchFamily="18" charset="0"/>
              </a:rPr>
              <a:t>Basketball – @ </a:t>
            </a:r>
            <a:r>
              <a:rPr lang="en-US" sz="2400" dirty="0" err="1" smtClean="0">
                <a:solidFill>
                  <a:schemeClr val="tx1"/>
                </a:solidFill>
                <a:latin typeface="Book Antiqua" panose="02040602050305030304" pitchFamily="18" charset="0"/>
              </a:rPr>
              <a:t>Jtown</a:t>
            </a:r>
            <a:r>
              <a:rPr lang="en-US" sz="2400" dirty="0" smtClean="0">
                <a:solidFill>
                  <a:schemeClr val="tx1"/>
                </a:solidFill>
                <a:latin typeface="Book Antiqua" panose="02040602050305030304" pitchFamily="18" charset="0"/>
              </a:rPr>
              <a:t> Tonight</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smtClean="0">
                <a:solidFill>
                  <a:schemeClr val="tx1"/>
                </a:solidFill>
                <a:latin typeface="Book Antiqua" panose="02040602050305030304" pitchFamily="18" charset="0"/>
              </a:rPr>
              <a:t>Basketball Homecoming – Next Week</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Remediation / Enrichment</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Next Proficiency – Friday</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Study Guide – due Friday</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smtClean="0">
                <a:latin typeface="Book Antiqua" panose="02040602050305030304" pitchFamily="18" charset="0"/>
              </a:rPr>
              <a:t>Submit Work Packets</a:t>
            </a:r>
          </a:p>
          <a:p>
            <a:pPr marL="914400" lvl="3">
              <a:lnSpc>
                <a:spcPct val="100000"/>
              </a:lnSpc>
              <a:spcBef>
                <a:spcPts val="0"/>
              </a:spcBef>
              <a:spcAft>
                <a:spcPts val="0"/>
              </a:spcAft>
            </a:pPr>
            <a:r>
              <a:rPr lang="en-US" sz="2400" dirty="0" smtClean="0">
                <a:latin typeface="Book Antiqua" panose="02040602050305030304" pitchFamily="18" charset="0"/>
              </a:rPr>
              <a:t>Enrichment / Remediation for Imperialism &amp; WWI</a:t>
            </a:r>
          </a:p>
          <a:p>
            <a:pPr marL="914400" lvl="3">
              <a:lnSpc>
                <a:spcPct val="100000"/>
              </a:lnSpc>
              <a:spcBef>
                <a:spcPts val="0"/>
              </a:spcBef>
              <a:spcAft>
                <a:spcPts val="0"/>
              </a:spcAft>
            </a:pPr>
            <a:r>
              <a:rPr lang="en-US" sz="2400" dirty="0" smtClean="0">
                <a:latin typeface="Book Antiqua" panose="02040602050305030304" pitchFamily="18" charset="0"/>
              </a:rPr>
              <a:t>Transpose Bubble Sheets</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7108824" y="844550"/>
            <a:ext cx="4911617" cy="5416550"/>
          </a:xfrm>
          <a:prstGeom prst="rect">
            <a:avLst/>
          </a:prstGeom>
        </p:spPr>
      </p:pic>
    </p:spTree>
    <p:extLst>
      <p:ext uri="{BB962C8B-B14F-4D97-AF65-F5344CB8AC3E}">
        <p14:creationId xmlns:p14="http://schemas.microsoft.com/office/powerpoint/2010/main" val="4280666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01600"/>
            <a:ext cx="9905998" cy="901700"/>
          </a:xfrm>
        </p:spPr>
        <p:txBody>
          <a:bodyPr/>
          <a:lstStyle/>
          <a:p>
            <a:pPr algn="ctr"/>
            <a:r>
              <a:rPr lang="en-US" b="1" dirty="0" smtClean="0"/>
              <a:t>Enrichment / Redemption Instructions</a:t>
            </a:r>
            <a:endParaRPr lang="en-US" b="1" dirty="0"/>
          </a:p>
        </p:txBody>
      </p:sp>
      <p:sp>
        <p:nvSpPr>
          <p:cNvPr id="4" name="Text Placeholder 3"/>
          <p:cNvSpPr>
            <a:spLocks noGrp="1"/>
          </p:cNvSpPr>
          <p:nvPr>
            <p:ph type="body" idx="1"/>
          </p:nvPr>
        </p:nvSpPr>
        <p:spPr>
          <a:xfrm>
            <a:off x="1505480" y="880269"/>
            <a:ext cx="4588931" cy="576262"/>
          </a:xfrm>
        </p:spPr>
        <p:txBody>
          <a:bodyPr/>
          <a:lstStyle/>
          <a:p>
            <a:pPr algn="ctr"/>
            <a:r>
              <a:rPr lang="en-US" sz="3200" b="1" u="sng" dirty="0" smtClean="0"/>
              <a:t>Enrichment</a:t>
            </a:r>
            <a:endParaRPr lang="en-US" sz="3200" b="1" u="sng" dirty="0"/>
          </a:p>
        </p:txBody>
      </p:sp>
      <p:sp>
        <p:nvSpPr>
          <p:cNvPr id="5" name="Content Placeholder 4"/>
          <p:cNvSpPr>
            <a:spLocks noGrp="1"/>
          </p:cNvSpPr>
          <p:nvPr>
            <p:ph sz="half" idx="2"/>
          </p:nvPr>
        </p:nvSpPr>
        <p:spPr>
          <a:xfrm>
            <a:off x="633412" y="1473200"/>
            <a:ext cx="4876800" cy="4033837"/>
          </a:xfrm>
        </p:spPr>
        <p:txBody>
          <a:bodyPr>
            <a:normAutofit/>
          </a:bodyPr>
          <a:lstStyle/>
          <a:p>
            <a:r>
              <a:rPr lang="en-US" sz="2800" dirty="0" smtClean="0"/>
              <a:t>Turn to the final page in your packet</a:t>
            </a:r>
          </a:p>
          <a:p>
            <a:r>
              <a:rPr lang="en-US" sz="2800" dirty="0" smtClean="0"/>
              <a:t>Grab a blank piece of paper from the table</a:t>
            </a:r>
          </a:p>
          <a:p>
            <a:r>
              <a:rPr lang="en-US" sz="2800" dirty="0" smtClean="0"/>
              <a:t>Complete the WWI Propaganda Assignment</a:t>
            </a:r>
          </a:p>
          <a:p>
            <a:r>
              <a:rPr lang="en-US" sz="2800" b="1" u="sng" dirty="0" smtClean="0"/>
              <a:t>This is due at the end of class</a:t>
            </a:r>
            <a:endParaRPr lang="en-US" sz="2800" b="1" u="sng" dirty="0"/>
          </a:p>
        </p:txBody>
      </p:sp>
      <p:sp>
        <p:nvSpPr>
          <p:cNvPr id="6" name="Text Placeholder 5"/>
          <p:cNvSpPr>
            <a:spLocks noGrp="1"/>
          </p:cNvSpPr>
          <p:nvPr>
            <p:ph type="body" sz="quarter" idx="3"/>
          </p:nvPr>
        </p:nvSpPr>
        <p:spPr>
          <a:xfrm>
            <a:off x="6170612" y="880269"/>
            <a:ext cx="4604280" cy="576262"/>
          </a:xfrm>
        </p:spPr>
        <p:txBody>
          <a:bodyPr/>
          <a:lstStyle/>
          <a:p>
            <a:pPr algn="ctr"/>
            <a:r>
              <a:rPr lang="en-US" sz="3200" b="1" u="sng" dirty="0" smtClean="0"/>
              <a:t>Redemption</a:t>
            </a:r>
            <a:endParaRPr lang="en-US" sz="3200" b="1" u="sng" dirty="0"/>
          </a:p>
        </p:txBody>
      </p:sp>
      <p:sp>
        <p:nvSpPr>
          <p:cNvPr id="7" name="Content Placeholder 6"/>
          <p:cNvSpPr>
            <a:spLocks noGrp="1"/>
          </p:cNvSpPr>
          <p:nvPr>
            <p:ph sz="quarter" idx="4"/>
          </p:nvPr>
        </p:nvSpPr>
        <p:spPr>
          <a:xfrm>
            <a:off x="5613400" y="1456531"/>
            <a:ext cx="6489700" cy="4033837"/>
          </a:xfrm>
        </p:spPr>
        <p:txBody>
          <a:bodyPr>
            <a:noAutofit/>
          </a:bodyPr>
          <a:lstStyle/>
          <a:p>
            <a:r>
              <a:rPr lang="en-US" sz="2800" dirty="0" smtClean="0"/>
              <a:t>If you scored 14 or 15 on the test, you can choose to do redemption or enrichment</a:t>
            </a:r>
          </a:p>
          <a:p>
            <a:r>
              <a:rPr lang="en-US" sz="2800" dirty="0" smtClean="0"/>
              <a:t>Anyone below 14 must do the Redemption</a:t>
            </a:r>
          </a:p>
          <a:p>
            <a:r>
              <a:rPr lang="en-US" sz="2800" dirty="0" smtClean="0"/>
              <a:t>Pick up the Packet from the Table</a:t>
            </a:r>
          </a:p>
          <a:p>
            <a:r>
              <a:rPr lang="en-US" sz="2800" dirty="0" smtClean="0"/>
              <a:t>Complete each reading, questions and Graphic Organizers</a:t>
            </a:r>
          </a:p>
          <a:p>
            <a:r>
              <a:rPr lang="en-US" sz="2800" dirty="0" smtClean="0"/>
              <a:t>See me for the Retake</a:t>
            </a:r>
          </a:p>
          <a:p>
            <a:r>
              <a:rPr lang="en-US" sz="2800" b="1" u="sng" dirty="0" smtClean="0"/>
              <a:t>Both tasks are due at the end of class</a:t>
            </a:r>
            <a:endParaRPr lang="en-US" sz="2800" b="1" u="sng" dirty="0"/>
          </a:p>
        </p:txBody>
      </p:sp>
    </p:spTree>
    <p:extLst>
      <p:ext uri="{BB962C8B-B14F-4D97-AF65-F5344CB8AC3E}">
        <p14:creationId xmlns:p14="http://schemas.microsoft.com/office/powerpoint/2010/main" val="3101908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Thursday, January 19</a:t>
            </a:r>
            <a:r>
              <a:rPr lang="en-US" sz="4800" b="1" u="sng" baseline="30000" dirty="0" smtClean="0">
                <a:latin typeface="Death From Above" pitchFamily="2" charset="0"/>
              </a:rPr>
              <a:t>th</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76327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smtClean="0">
                <a:solidFill>
                  <a:schemeClr val="tx1"/>
                </a:solidFill>
                <a:latin typeface="Book Antiqua" panose="02040602050305030304" pitchFamily="18" charset="0"/>
              </a:rPr>
              <a:t>Basketball – @ Southern Friday</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smtClean="0">
                <a:solidFill>
                  <a:schemeClr val="tx1"/>
                </a:solidFill>
                <a:latin typeface="Book Antiqua" panose="02040602050305030304" pitchFamily="18" charset="0"/>
              </a:rPr>
              <a:t>Basketball Homecoming – Next Week</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Remediation / Enrichment – submit!</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Next Proficiency – Next Friday</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Study Guide – due Next Friday</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smtClean="0">
                <a:latin typeface="Book Antiqua" panose="02040602050305030304" pitchFamily="18" charset="0"/>
              </a:rPr>
              <a:t>Review Yesterday / Preview 1920s</a:t>
            </a:r>
          </a:p>
          <a:p>
            <a:pPr marL="914400" lvl="3">
              <a:lnSpc>
                <a:spcPct val="100000"/>
              </a:lnSpc>
              <a:spcBef>
                <a:spcPts val="0"/>
              </a:spcBef>
              <a:spcAft>
                <a:spcPts val="0"/>
              </a:spcAft>
            </a:pPr>
            <a:r>
              <a:rPr lang="en-US" sz="2400" dirty="0" smtClean="0">
                <a:latin typeface="Book Antiqua" panose="02040602050305030304" pitchFamily="18" charset="0"/>
              </a:rPr>
              <a:t>Introduce Stock Market Game</a:t>
            </a:r>
          </a:p>
          <a:p>
            <a:pPr marL="914400" lvl="3">
              <a:lnSpc>
                <a:spcPct val="100000"/>
              </a:lnSpc>
              <a:spcBef>
                <a:spcPts val="0"/>
              </a:spcBef>
              <a:spcAft>
                <a:spcPts val="0"/>
              </a:spcAft>
            </a:pPr>
            <a:r>
              <a:rPr lang="en-US" sz="2400" dirty="0" err="1" smtClean="0">
                <a:latin typeface="Book Antiqua" panose="02040602050305030304" pitchFamily="18" charset="0"/>
              </a:rPr>
              <a:t>Chp</a:t>
            </a:r>
            <a:r>
              <a:rPr lang="en-US" sz="2400" dirty="0" smtClean="0">
                <a:latin typeface="Book Antiqua" panose="02040602050305030304" pitchFamily="18" charset="0"/>
              </a:rPr>
              <a:t> 13 Guided Reading in Packets, questions</a:t>
            </a:r>
          </a:p>
          <a:p>
            <a:pPr marL="914400" lvl="3">
              <a:lnSpc>
                <a:spcPct val="100000"/>
              </a:lnSpc>
              <a:spcBef>
                <a:spcPts val="0"/>
              </a:spcBef>
              <a:spcAft>
                <a:spcPts val="0"/>
              </a:spcAft>
            </a:pPr>
            <a:r>
              <a:rPr lang="en-US" sz="2400" dirty="0" smtClean="0">
                <a:latin typeface="Book Antiqua" panose="02040602050305030304" pitchFamily="18" charset="0"/>
              </a:rPr>
              <a:t>Lecture &amp; Notes – Fundamentals of the 20s</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7383781" y="990599"/>
            <a:ext cx="4379594" cy="3649662"/>
          </a:xfrm>
          <a:prstGeom prst="rect">
            <a:avLst/>
          </a:prstGeom>
        </p:spPr>
      </p:pic>
    </p:spTree>
    <p:extLst>
      <p:ext uri="{BB962C8B-B14F-4D97-AF65-F5344CB8AC3E}">
        <p14:creationId xmlns:p14="http://schemas.microsoft.com/office/powerpoint/2010/main" val="2474881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03200"/>
            <a:ext cx="9905998" cy="812800"/>
          </a:xfrm>
        </p:spPr>
        <p:txBody>
          <a:bodyPr/>
          <a:lstStyle/>
          <a:p>
            <a:r>
              <a:rPr lang="en-US" dirty="0" smtClean="0"/>
              <a:t>An Example of what yours should resemble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255779" y="208134"/>
            <a:ext cx="5677266" cy="6962066"/>
          </a:xfrm>
        </p:spPr>
      </p:pic>
    </p:spTree>
    <p:extLst>
      <p:ext uri="{BB962C8B-B14F-4D97-AF65-F5344CB8AC3E}">
        <p14:creationId xmlns:p14="http://schemas.microsoft.com/office/powerpoint/2010/main" val="3875140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70500"/>
          </a:xfrm>
        </p:spPr>
        <p:txBody>
          <a:bodyPr/>
          <a:lstStyle/>
          <a:p>
            <a:r>
              <a:rPr lang="en-US" dirty="0" smtClean="0"/>
              <a:t>Yes, you can sit anywhere</a:t>
            </a:r>
            <a:br>
              <a:rPr lang="en-US" dirty="0" smtClean="0"/>
            </a:br>
            <a:r>
              <a:rPr lang="en-US" dirty="0"/>
              <a:t/>
            </a:r>
            <a:br>
              <a:rPr lang="en-US" dirty="0"/>
            </a:br>
            <a:r>
              <a:rPr lang="en-US" dirty="0" smtClean="0"/>
              <a:t>sit with those you will work well with</a:t>
            </a:r>
            <a:br>
              <a:rPr lang="en-US" dirty="0" smtClean="0"/>
            </a:br>
            <a:r>
              <a:rPr lang="en-US" dirty="0"/>
              <a:t/>
            </a:r>
            <a:br>
              <a:rPr lang="en-US" dirty="0"/>
            </a:br>
            <a:r>
              <a:rPr lang="en-US" dirty="0" smtClean="0"/>
              <a:t>Just so you know, if you sit in groups of less than 4, you’ll likely have more work to do among you. </a:t>
            </a:r>
            <a:endParaRPr lang="en-US" dirty="0"/>
          </a:p>
        </p:txBody>
      </p:sp>
    </p:spTree>
    <p:extLst>
      <p:ext uri="{BB962C8B-B14F-4D97-AF65-F5344CB8AC3E}">
        <p14:creationId xmlns:p14="http://schemas.microsoft.com/office/powerpoint/2010/main" val="4185684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Friday, January 20</a:t>
            </a:r>
            <a:r>
              <a:rPr lang="en-US" sz="4800" b="1" u="sng" baseline="30000" dirty="0" smtClean="0">
                <a:latin typeface="Death From Above" pitchFamily="2" charset="0"/>
              </a:rPr>
              <a:t>th</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76327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smtClean="0">
                <a:solidFill>
                  <a:schemeClr val="tx1"/>
                </a:solidFill>
                <a:latin typeface="Book Antiqua" panose="02040602050305030304" pitchFamily="18" charset="0"/>
              </a:rPr>
              <a:t>Basketball – @ Southern TONIGHT</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smtClean="0">
                <a:solidFill>
                  <a:schemeClr val="tx1"/>
                </a:solidFill>
                <a:latin typeface="Book Antiqua" panose="02040602050305030304" pitchFamily="18" charset="0"/>
              </a:rPr>
              <a:t>Basketball Homecoming – Next Week</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Remediation / Enrichment – submit!</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Next Proficiency – Next Friday</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Study Guide – due Next Friday</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smtClean="0">
                <a:latin typeface="Book Antiqua" panose="02040602050305030304" pitchFamily="18" charset="0"/>
              </a:rPr>
              <a:t>New Vocabulary</a:t>
            </a:r>
          </a:p>
          <a:p>
            <a:pPr marL="914400" lvl="3">
              <a:lnSpc>
                <a:spcPct val="100000"/>
              </a:lnSpc>
              <a:spcBef>
                <a:spcPts val="0"/>
              </a:spcBef>
              <a:spcAft>
                <a:spcPts val="0"/>
              </a:spcAft>
            </a:pPr>
            <a:r>
              <a:rPr lang="en-US" sz="2400" dirty="0" smtClean="0">
                <a:latin typeface="Book Antiqua" panose="02040602050305030304" pitchFamily="18" charset="0"/>
              </a:rPr>
              <a:t>Introduce Stock Market Game</a:t>
            </a:r>
          </a:p>
          <a:p>
            <a:pPr marL="914400" lvl="3">
              <a:lnSpc>
                <a:spcPct val="100000"/>
              </a:lnSpc>
              <a:spcBef>
                <a:spcPts val="0"/>
              </a:spcBef>
              <a:spcAft>
                <a:spcPts val="0"/>
              </a:spcAft>
            </a:pPr>
            <a:r>
              <a:rPr lang="en-US" sz="2400" dirty="0" smtClean="0">
                <a:latin typeface="Book Antiqua" panose="02040602050305030304" pitchFamily="18" charset="0"/>
              </a:rPr>
              <a:t>Lecture &amp; Notes – Fundamentals of the 20s</a:t>
            </a:r>
          </a:p>
          <a:p>
            <a:pPr marL="914400" lvl="3">
              <a:lnSpc>
                <a:spcPct val="100000"/>
              </a:lnSpc>
              <a:spcBef>
                <a:spcPts val="0"/>
              </a:spcBef>
              <a:spcAft>
                <a:spcPts val="0"/>
              </a:spcAft>
            </a:pPr>
            <a:r>
              <a:rPr lang="en-US" sz="2400" dirty="0" smtClean="0">
                <a:latin typeface="Book Antiqua" panose="02040602050305030304" pitchFamily="18" charset="0"/>
              </a:rPr>
              <a:t>Introduce Group Task</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7006924" y="611563"/>
            <a:ext cx="4908378" cy="4392237"/>
          </a:xfrm>
          <a:prstGeom prst="rect">
            <a:avLst/>
          </a:prstGeom>
        </p:spPr>
      </p:pic>
    </p:spTree>
    <p:extLst>
      <p:ext uri="{BB962C8B-B14F-4D97-AF65-F5344CB8AC3E}">
        <p14:creationId xmlns:p14="http://schemas.microsoft.com/office/powerpoint/2010/main" val="732264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Monday,  January 23</a:t>
            </a:r>
            <a:r>
              <a:rPr lang="en-US" sz="4800" b="1" u="sng" baseline="30000" dirty="0" smtClean="0">
                <a:latin typeface="Death From Above" pitchFamily="2" charset="0"/>
              </a:rPr>
              <a:t>rd</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76327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smtClean="0">
                <a:solidFill>
                  <a:schemeClr val="tx1"/>
                </a:solidFill>
                <a:latin typeface="Book Antiqua" panose="02040602050305030304" pitchFamily="18" charset="0"/>
              </a:rPr>
              <a:t>Homecoming Week</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smtClean="0">
                <a:solidFill>
                  <a:schemeClr val="tx1"/>
                </a:solidFill>
                <a:latin typeface="Book Antiqua" panose="02040602050305030304" pitchFamily="18" charset="0"/>
              </a:rPr>
              <a:t>Today – PJ Day</a:t>
            </a:r>
          </a:p>
          <a:p>
            <a:pPr marL="530352" lvl="1" indent="365760">
              <a:spcBef>
                <a:spcPts val="0"/>
              </a:spcBef>
              <a:spcAft>
                <a:spcPts val="0"/>
              </a:spcAft>
            </a:pPr>
            <a:r>
              <a:rPr lang="en-US" sz="2400" dirty="0" smtClean="0">
                <a:solidFill>
                  <a:schemeClr val="tx1"/>
                </a:solidFill>
                <a:latin typeface="Book Antiqua" panose="02040602050305030304" pitchFamily="18" charset="0"/>
              </a:rPr>
              <a:t>Tomorrow – Tropical Tuesday</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Remediation / Enrichment – submit!</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1920s Comp Check – Wednesday</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Next Proficiency –Friday</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Study Guide – due Friday</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smtClean="0">
                <a:latin typeface="Book Antiqua" panose="02040602050305030304" pitchFamily="18" charset="0"/>
              </a:rPr>
              <a:t>New Vocabulary</a:t>
            </a:r>
          </a:p>
          <a:p>
            <a:pPr marL="914400" lvl="3">
              <a:lnSpc>
                <a:spcPct val="100000"/>
              </a:lnSpc>
              <a:spcBef>
                <a:spcPts val="0"/>
              </a:spcBef>
              <a:spcAft>
                <a:spcPts val="0"/>
              </a:spcAft>
            </a:pPr>
            <a:r>
              <a:rPr lang="en-US" sz="2400" dirty="0" smtClean="0">
                <a:latin typeface="Book Antiqua" panose="02040602050305030304" pitchFamily="18" charset="0"/>
              </a:rPr>
              <a:t>Check Your Stocks</a:t>
            </a:r>
          </a:p>
          <a:p>
            <a:pPr marL="914400" lvl="3">
              <a:lnSpc>
                <a:spcPct val="100000"/>
              </a:lnSpc>
              <a:spcBef>
                <a:spcPts val="0"/>
              </a:spcBef>
              <a:spcAft>
                <a:spcPts val="0"/>
              </a:spcAft>
            </a:pPr>
            <a:r>
              <a:rPr lang="en-US" sz="2400" dirty="0" smtClean="0">
                <a:latin typeface="Book Antiqua" panose="02040602050305030304" pitchFamily="18" charset="0"/>
              </a:rPr>
              <a:t>Continue Group Tasks; Educate your group</a:t>
            </a:r>
          </a:p>
          <a:p>
            <a:pPr marL="914400" lvl="3">
              <a:lnSpc>
                <a:spcPct val="100000"/>
              </a:lnSpc>
              <a:spcBef>
                <a:spcPts val="0"/>
              </a:spcBef>
              <a:spcAft>
                <a:spcPts val="0"/>
              </a:spcAft>
            </a:pPr>
            <a:r>
              <a:rPr lang="en-US" sz="2400" dirty="0" smtClean="0">
                <a:latin typeface="Book Antiqua" panose="02040602050305030304" pitchFamily="18" charset="0"/>
              </a:rPr>
              <a:t>Lecture &amp; Notes – 1920s America</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6896100" y="1748671"/>
            <a:ext cx="4972050" cy="3520532"/>
          </a:xfrm>
          <a:prstGeom prst="rect">
            <a:avLst/>
          </a:prstGeom>
        </p:spPr>
      </p:pic>
    </p:spTree>
    <p:extLst>
      <p:ext uri="{BB962C8B-B14F-4D97-AF65-F5344CB8AC3E}">
        <p14:creationId xmlns:p14="http://schemas.microsoft.com/office/powerpoint/2010/main" val="1236087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Tuesday,  January 24</a:t>
            </a:r>
            <a:r>
              <a:rPr lang="en-US" sz="4800" b="1" u="sng" baseline="30000" dirty="0" smtClean="0">
                <a:latin typeface="Death From Above" pitchFamily="2" charset="0"/>
              </a:rPr>
              <a:t>th</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76327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smtClean="0">
                <a:solidFill>
                  <a:schemeClr val="tx1"/>
                </a:solidFill>
                <a:latin typeface="Book Antiqua" panose="02040602050305030304" pitchFamily="18" charset="0"/>
              </a:rPr>
              <a:t>Homecoming Week</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smtClean="0">
                <a:solidFill>
                  <a:schemeClr val="tx1"/>
                </a:solidFill>
                <a:latin typeface="Book Antiqua" panose="02040602050305030304" pitchFamily="18" charset="0"/>
              </a:rPr>
              <a:t>Today – Tropical Tuesday</a:t>
            </a:r>
          </a:p>
          <a:p>
            <a:pPr marL="530352" lvl="1" indent="365760">
              <a:spcBef>
                <a:spcPts val="0"/>
              </a:spcBef>
              <a:spcAft>
                <a:spcPts val="0"/>
              </a:spcAft>
            </a:pPr>
            <a:r>
              <a:rPr lang="en-US" sz="2400" dirty="0" smtClean="0">
                <a:solidFill>
                  <a:schemeClr val="tx1"/>
                </a:solidFill>
                <a:latin typeface="Book Antiqua" panose="02040602050305030304" pitchFamily="18" charset="0"/>
              </a:rPr>
              <a:t>Tomorrow – Hero/Villain</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1920s Comp Check – Tomorrow</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Next Proficiency –Friday</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Study Guide – due Friday</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smtClean="0">
                <a:latin typeface="Book Antiqua" panose="02040602050305030304" pitchFamily="18" charset="0"/>
              </a:rPr>
              <a:t>New Vocabulary; Check Your Stocks</a:t>
            </a:r>
          </a:p>
          <a:p>
            <a:pPr marL="914400" lvl="3">
              <a:lnSpc>
                <a:spcPct val="100000"/>
              </a:lnSpc>
              <a:spcBef>
                <a:spcPts val="0"/>
              </a:spcBef>
              <a:spcAft>
                <a:spcPts val="0"/>
              </a:spcAft>
            </a:pPr>
            <a:r>
              <a:rPr lang="en-US" sz="2400" dirty="0" smtClean="0">
                <a:latin typeface="Book Antiqua" panose="02040602050305030304" pitchFamily="18" charset="0"/>
              </a:rPr>
              <a:t>Lecture, Video &amp; Notes – 1920s America</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7667624" y="687762"/>
            <a:ext cx="4067175" cy="5217487"/>
          </a:xfrm>
          <a:prstGeom prst="rect">
            <a:avLst/>
          </a:prstGeom>
        </p:spPr>
      </p:pic>
    </p:spTree>
    <p:extLst>
      <p:ext uri="{BB962C8B-B14F-4D97-AF65-F5344CB8AC3E}">
        <p14:creationId xmlns:p14="http://schemas.microsoft.com/office/powerpoint/2010/main" val="171513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Wednesday,  January 25</a:t>
            </a:r>
            <a:r>
              <a:rPr lang="en-US" sz="4800" b="1" u="sng" baseline="30000" dirty="0" smtClean="0">
                <a:latin typeface="Death From Above" pitchFamily="2" charset="0"/>
              </a:rPr>
              <a:t>th</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76327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smtClean="0">
                <a:solidFill>
                  <a:schemeClr val="tx1"/>
                </a:solidFill>
                <a:latin typeface="Book Antiqua" panose="02040602050305030304" pitchFamily="18" charset="0"/>
              </a:rPr>
              <a:t>Homecoming Week</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smtClean="0">
                <a:solidFill>
                  <a:schemeClr val="tx1"/>
                </a:solidFill>
                <a:latin typeface="Book Antiqua" panose="02040602050305030304" pitchFamily="18" charset="0"/>
              </a:rPr>
              <a:t>Today – Hero/Villain</a:t>
            </a:r>
          </a:p>
          <a:p>
            <a:pPr marL="530352" lvl="1" indent="365760">
              <a:spcBef>
                <a:spcPts val="0"/>
              </a:spcBef>
              <a:spcAft>
                <a:spcPts val="0"/>
              </a:spcAft>
            </a:pPr>
            <a:r>
              <a:rPr lang="en-US" sz="2400" dirty="0" smtClean="0">
                <a:solidFill>
                  <a:schemeClr val="tx1"/>
                </a:solidFill>
                <a:latin typeface="Book Antiqua" panose="02040602050305030304" pitchFamily="18" charset="0"/>
              </a:rPr>
              <a:t>Tomorrow – Dynamic Duo</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1920s Comp Check – TODAY</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Next Proficiency –Friday</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Study Guide – due Friday</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smtClean="0">
                <a:latin typeface="Book Antiqua" panose="02040602050305030304" pitchFamily="18" charset="0"/>
              </a:rPr>
              <a:t>New Vocabulary; Check Your Stocks</a:t>
            </a:r>
          </a:p>
          <a:p>
            <a:pPr marL="914400" lvl="3">
              <a:lnSpc>
                <a:spcPct val="100000"/>
              </a:lnSpc>
              <a:spcBef>
                <a:spcPts val="0"/>
              </a:spcBef>
              <a:spcAft>
                <a:spcPts val="0"/>
              </a:spcAft>
            </a:pPr>
            <a:r>
              <a:rPr lang="en-US" sz="2400" dirty="0" smtClean="0">
                <a:latin typeface="Book Antiqua" panose="02040602050305030304" pitchFamily="18" charset="0"/>
              </a:rPr>
              <a:t>Finish Reading on Harlem Renaissance</a:t>
            </a:r>
          </a:p>
          <a:p>
            <a:pPr marL="914400" lvl="3">
              <a:lnSpc>
                <a:spcPct val="100000"/>
              </a:lnSpc>
              <a:spcBef>
                <a:spcPts val="0"/>
              </a:spcBef>
              <a:spcAft>
                <a:spcPts val="0"/>
              </a:spcAft>
            </a:pPr>
            <a:r>
              <a:rPr lang="en-US" sz="2400" dirty="0" smtClean="0">
                <a:latin typeface="Book Antiqua" panose="02040602050305030304" pitchFamily="18" charset="0"/>
              </a:rPr>
              <a:t>Take Competency Check</a:t>
            </a:r>
          </a:p>
          <a:p>
            <a:pPr marL="914400" lvl="3">
              <a:lnSpc>
                <a:spcPct val="100000"/>
              </a:lnSpc>
              <a:spcBef>
                <a:spcPts val="0"/>
              </a:spcBef>
              <a:spcAft>
                <a:spcPts val="0"/>
              </a:spcAft>
            </a:pPr>
            <a:r>
              <a:rPr lang="en-US" sz="2400" dirty="0" smtClean="0">
                <a:latin typeface="Book Antiqua" panose="02040602050305030304" pitchFamily="18" charset="0"/>
              </a:rPr>
              <a:t>Begin Enrichment/Redemption</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7734300" y="1222750"/>
            <a:ext cx="4051300" cy="4051300"/>
          </a:xfrm>
          <a:prstGeom prst="rect">
            <a:avLst/>
          </a:prstGeom>
        </p:spPr>
      </p:pic>
    </p:spTree>
    <p:extLst>
      <p:ext uri="{BB962C8B-B14F-4D97-AF65-F5344CB8AC3E}">
        <p14:creationId xmlns:p14="http://schemas.microsoft.com/office/powerpoint/2010/main" val="1132035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Thursday,  January 26</a:t>
            </a:r>
            <a:r>
              <a:rPr lang="en-US" sz="4800" b="1" u="sng" baseline="30000" dirty="0" smtClean="0">
                <a:latin typeface="Death From Above" pitchFamily="2" charset="0"/>
              </a:rPr>
              <a:t>th</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76327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smtClean="0">
                <a:solidFill>
                  <a:schemeClr val="tx1"/>
                </a:solidFill>
                <a:latin typeface="Book Antiqua" panose="02040602050305030304" pitchFamily="18" charset="0"/>
              </a:rPr>
              <a:t>Homecoming Week</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smtClean="0">
                <a:solidFill>
                  <a:schemeClr val="tx1"/>
                </a:solidFill>
                <a:latin typeface="Book Antiqua" panose="02040602050305030304" pitchFamily="18" charset="0"/>
              </a:rPr>
              <a:t>Today – Dynamic Duo</a:t>
            </a:r>
          </a:p>
          <a:p>
            <a:pPr marL="530352" lvl="1" indent="365760">
              <a:spcBef>
                <a:spcPts val="0"/>
              </a:spcBef>
              <a:spcAft>
                <a:spcPts val="0"/>
              </a:spcAft>
            </a:pPr>
            <a:r>
              <a:rPr lang="en-US" sz="2400" dirty="0" smtClean="0">
                <a:solidFill>
                  <a:schemeClr val="tx1"/>
                </a:solidFill>
                <a:latin typeface="Book Antiqua" panose="02040602050305030304" pitchFamily="18" charset="0"/>
              </a:rPr>
              <a:t>Tomorrow – Spirit Day</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Next Proficiency – TOMORROW</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Study Guide – due TOMORROW</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Signed Grade Sheets – Due TOMORROW</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smtClean="0">
                <a:latin typeface="Book Antiqua" panose="02040602050305030304" pitchFamily="18" charset="0"/>
              </a:rPr>
              <a:t>Check Stocks</a:t>
            </a:r>
          </a:p>
          <a:p>
            <a:pPr marL="914400" lvl="3">
              <a:lnSpc>
                <a:spcPct val="100000"/>
              </a:lnSpc>
              <a:spcBef>
                <a:spcPts val="0"/>
              </a:spcBef>
              <a:spcAft>
                <a:spcPts val="0"/>
              </a:spcAft>
            </a:pPr>
            <a:r>
              <a:rPr lang="en-US" sz="2400" dirty="0" smtClean="0">
                <a:latin typeface="Book Antiqua" panose="02040602050305030304" pitchFamily="18" charset="0"/>
              </a:rPr>
              <a:t>Finish Enrichment/Redemption</a:t>
            </a:r>
          </a:p>
          <a:p>
            <a:pPr marL="914400" lvl="3">
              <a:lnSpc>
                <a:spcPct val="100000"/>
              </a:lnSpc>
              <a:spcBef>
                <a:spcPts val="0"/>
              </a:spcBef>
              <a:spcAft>
                <a:spcPts val="0"/>
              </a:spcAft>
            </a:pPr>
            <a:r>
              <a:rPr lang="en-US" sz="2400" dirty="0" smtClean="0">
                <a:latin typeface="Book Antiqua" panose="02040602050305030304" pitchFamily="18" charset="0"/>
              </a:rPr>
              <a:t>Work on Study Guide if Time Remains</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7348496" y="1096963"/>
            <a:ext cx="4716504" cy="3970338"/>
          </a:xfrm>
          <a:prstGeom prst="rect">
            <a:avLst/>
          </a:prstGeom>
        </p:spPr>
      </p:pic>
    </p:spTree>
    <p:extLst>
      <p:ext uri="{BB962C8B-B14F-4D97-AF65-F5344CB8AC3E}">
        <p14:creationId xmlns:p14="http://schemas.microsoft.com/office/powerpoint/2010/main" val="1748819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Friday,  January 27</a:t>
            </a:r>
            <a:r>
              <a:rPr lang="en-US" sz="4800" b="1" u="sng" baseline="30000" dirty="0" smtClean="0">
                <a:latin typeface="Death From Above" pitchFamily="2" charset="0"/>
              </a:rPr>
              <a:t>th</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76327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smtClean="0">
                <a:solidFill>
                  <a:schemeClr val="tx1"/>
                </a:solidFill>
                <a:latin typeface="Book Antiqua" panose="02040602050305030304" pitchFamily="18" charset="0"/>
              </a:rPr>
              <a:t>Homecoming Week</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smtClean="0">
                <a:solidFill>
                  <a:schemeClr val="tx1"/>
                </a:solidFill>
                <a:latin typeface="Book Antiqua" panose="02040602050305030304" pitchFamily="18" charset="0"/>
              </a:rPr>
              <a:t>Today – Spirit Day; Pep Rally</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Next Proficiency – Today</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Study Guide – due NOW </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Signed Grade Sheets – Due NOW</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smtClean="0">
                <a:latin typeface="Book Antiqua" panose="02040602050305030304" pitchFamily="18" charset="0"/>
              </a:rPr>
              <a:t>Submit Study Guides / Grade Sheets</a:t>
            </a:r>
          </a:p>
          <a:p>
            <a:pPr marL="914400" lvl="3">
              <a:lnSpc>
                <a:spcPct val="100000"/>
              </a:lnSpc>
              <a:spcBef>
                <a:spcPts val="0"/>
              </a:spcBef>
              <a:spcAft>
                <a:spcPts val="0"/>
              </a:spcAft>
            </a:pPr>
            <a:r>
              <a:rPr lang="en-US" sz="2400" dirty="0" smtClean="0">
                <a:latin typeface="Book Antiqua" panose="02040602050305030304" pitchFamily="18" charset="0"/>
              </a:rPr>
              <a:t>Take Proficiency #3</a:t>
            </a:r>
          </a:p>
          <a:p>
            <a:pPr marL="914400" lvl="3">
              <a:lnSpc>
                <a:spcPct val="100000"/>
              </a:lnSpc>
              <a:spcBef>
                <a:spcPts val="0"/>
              </a:spcBef>
              <a:spcAft>
                <a:spcPts val="0"/>
              </a:spcAft>
            </a:pPr>
            <a:r>
              <a:rPr lang="en-US" sz="2400" smtClean="0">
                <a:latin typeface="Book Antiqua" panose="02040602050305030304" pitchFamily="18" charset="0"/>
              </a:rPr>
              <a:t>Check </a:t>
            </a:r>
            <a:r>
              <a:rPr lang="en-US" sz="2400" dirty="0" smtClean="0">
                <a:latin typeface="Book Antiqua" panose="02040602050305030304" pitchFamily="18" charset="0"/>
              </a:rPr>
              <a:t>Stocks</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6494629" y="611563"/>
            <a:ext cx="5527304" cy="3869113"/>
          </a:xfrm>
          <a:prstGeom prst="rect">
            <a:avLst/>
          </a:prstGeom>
        </p:spPr>
      </p:pic>
    </p:spTree>
    <p:extLst>
      <p:ext uri="{BB962C8B-B14F-4D97-AF65-F5344CB8AC3E}">
        <p14:creationId xmlns:p14="http://schemas.microsoft.com/office/powerpoint/2010/main" val="17562652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Monday,  January 30</a:t>
            </a:r>
            <a:r>
              <a:rPr lang="en-US" sz="4800" b="1" u="sng" baseline="30000" dirty="0" smtClean="0">
                <a:latin typeface="Death From Above" pitchFamily="2" charset="0"/>
              </a:rPr>
              <a:t>th</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69723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smtClean="0">
                <a:solidFill>
                  <a:schemeClr val="tx1"/>
                </a:solidFill>
                <a:latin typeface="Book Antiqua" panose="02040602050305030304" pitchFamily="18" charset="0"/>
              </a:rPr>
              <a:t>Boys </a:t>
            </a:r>
            <a:r>
              <a:rPr lang="en-US" sz="2400" dirty="0" err="1" smtClean="0">
                <a:solidFill>
                  <a:schemeClr val="tx1"/>
                </a:solidFill>
                <a:latin typeface="Book Antiqua" panose="02040602050305030304" pitchFamily="18" charset="0"/>
              </a:rPr>
              <a:t>Bball</a:t>
            </a:r>
            <a:r>
              <a:rPr lang="en-US" sz="2400" dirty="0" smtClean="0">
                <a:solidFill>
                  <a:schemeClr val="tx1"/>
                </a:solidFill>
                <a:latin typeface="Book Antiqua" panose="02040602050305030304" pitchFamily="18" charset="0"/>
              </a:rPr>
              <a:t> vs. St X – tomorrow</a:t>
            </a:r>
          </a:p>
          <a:p>
            <a:pPr marL="530352" lvl="1" indent="365760">
              <a:spcBef>
                <a:spcPts val="0"/>
              </a:spcBef>
              <a:spcAft>
                <a:spcPts val="0"/>
              </a:spcAft>
            </a:pPr>
            <a:r>
              <a:rPr lang="en-US" sz="2400" dirty="0" smtClean="0">
                <a:solidFill>
                  <a:schemeClr val="tx1"/>
                </a:solidFill>
                <a:latin typeface="Book Antiqua" panose="02040602050305030304" pitchFamily="18" charset="0"/>
              </a:rPr>
              <a:t>Girls/Boys </a:t>
            </a:r>
            <a:r>
              <a:rPr lang="en-US" sz="2400" dirty="0" err="1" smtClean="0">
                <a:solidFill>
                  <a:schemeClr val="tx1"/>
                </a:solidFill>
                <a:latin typeface="Book Antiqua" panose="02040602050305030304" pitchFamily="18" charset="0"/>
              </a:rPr>
              <a:t>Bball</a:t>
            </a:r>
            <a:r>
              <a:rPr lang="en-US" sz="2400" dirty="0" smtClean="0">
                <a:solidFill>
                  <a:schemeClr val="tx1"/>
                </a:solidFill>
                <a:latin typeface="Book Antiqua" panose="02040602050305030304" pitchFamily="18" charset="0"/>
              </a:rPr>
              <a:t> @ Whitefield - Friday</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smtClean="0">
                <a:solidFill>
                  <a:schemeClr val="tx1"/>
                </a:solidFill>
                <a:latin typeface="Book Antiqua" panose="02040602050305030304" pitchFamily="18" charset="0"/>
              </a:rPr>
              <a:t>New Attendance Policy</a:t>
            </a:r>
          </a:p>
          <a:p>
            <a:pPr marL="530352" lvl="1" indent="365760">
              <a:spcBef>
                <a:spcPts val="0"/>
              </a:spcBef>
              <a:spcAft>
                <a:spcPts val="0"/>
              </a:spcAft>
            </a:pPr>
            <a:r>
              <a:rPr lang="en-US" sz="2400" dirty="0" smtClean="0">
                <a:solidFill>
                  <a:schemeClr val="tx1"/>
                </a:solidFill>
                <a:latin typeface="Book Antiqua" panose="02040602050305030304" pitchFamily="18" charset="0"/>
              </a:rPr>
              <a:t>Sign up on REMIND App</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Signed Grade Sheets – Due ASAP</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Make Up Proficiencies &amp; Comp Checks</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New Packets; New Learning Target; New Vocab</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Check Stocks</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Lecture &amp; Notes – Stock Market</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Roleplay the Crash</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500" y="1149350"/>
            <a:ext cx="4170680" cy="5213350"/>
          </a:xfrm>
          <a:prstGeom prst="rect">
            <a:avLst/>
          </a:prstGeom>
        </p:spPr>
      </p:pic>
    </p:spTree>
    <p:extLst>
      <p:ext uri="{BB962C8B-B14F-4D97-AF65-F5344CB8AC3E}">
        <p14:creationId xmlns:p14="http://schemas.microsoft.com/office/powerpoint/2010/main" val="2158251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err="1" smtClean="0">
                <a:latin typeface="Death From Above" pitchFamily="2" charset="0"/>
              </a:rPr>
              <a:t>tuesday</a:t>
            </a:r>
            <a:r>
              <a:rPr lang="en-US" sz="4800" b="1" u="sng" dirty="0" smtClean="0">
                <a:latin typeface="Death From Above" pitchFamily="2" charset="0"/>
              </a:rPr>
              <a:t>,  January 31</a:t>
            </a:r>
            <a:r>
              <a:rPr lang="en-US" sz="4800" b="1" u="sng" baseline="30000" dirty="0" smtClean="0">
                <a:latin typeface="Death From Above" pitchFamily="2" charset="0"/>
              </a:rPr>
              <a:t>st</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69723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smtClean="0">
                <a:solidFill>
                  <a:schemeClr val="tx1"/>
                </a:solidFill>
                <a:latin typeface="Book Antiqua" panose="02040602050305030304" pitchFamily="18" charset="0"/>
              </a:rPr>
              <a:t>Boys </a:t>
            </a:r>
            <a:r>
              <a:rPr lang="en-US" sz="2400" dirty="0" err="1" smtClean="0">
                <a:solidFill>
                  <a:schemeClr val="tx1"/>
                </a:solidFill>
                <a:latin typeface="Book Antiqua" panose="02040602050305030304" pitchFamily="18" charset="0"/>
              </a:rPr>
              <a:t>Bball</a:t>
            </a:r>
            <a:r>
              <a:rPr lang="en-US" sz="2400" dirty="0" smtClean="0">
                <a:solidFill>
                  <a:schemeClr val="tx1"/>
                </a:solidFill>
                <a:latin typeface="Book Antiqua" panose="02040602050305030304" pitchFamily="18" charset="0"/>
              </a:rPr>
              <a:t> vs. St X – tomorrow</a:t>
            </a:r>
          </a:p>
          <a:p>
            <a:pPr marL="530352" lvl="1" indent="365760">
              <a:spcBef>
                <a:spcPts val="0"/>
              </a:spcBef>
              <a:spcAft>
                <a:spcPts val="0"/>
              </a:spcAft>
            </a:pPr>
            <a:r>
              <a:rPr lang="en-US" sz="2400" dirty="0" smtClean="0">
                <a:solidFill>
                  <a:schemeClr val="tx1"/>
                </a:solidFill>
                <a:latin typeface="Book Antiqua" panose="02040602050305030304" pitchFamily="18" charset="0"/>
              </a:rPr>
              <a:t>Girls/Boys </a:t>
            </a:r>
            <a:r>
              <a:rPr lang="en-US" sz="2400" dirty="0" err="1" smtClean="0">
                <a:solidFill>
                  <a:schemeClr val="tx1"/>
                </a:solidFill>
                <a:latin typeface="Book Antiqua" panose="02040602050305030304" pitchFamily="18" charset="0"/>
              </a:rPr>
              <a:t>Bball</a:t>
            </a:r>
            <a:r>
              <a:rPr lang="en-US" sz="2400" dirty="0" smtClean="0">
                <a:solidFill>
                  <a:schemeClr val="tx1"/>
                </a:solidFill>
                <a:latin typeface="Book Antiqua" panose="02040602050305030304" pitchFamily="18" charset="0"/>
              </a:rPr>
              <a:t> @ Whitefield - Friday</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smtClean="0">
                <a:solidFill>
                  <a:schemeClr val="tx1"/>
                </a:solidFill>
                <a:latin typeface="Book Antiqua" panose="02040602050305030304" pitchFamily="18" charset="0"/>
              </a:rPr>
              <a:t>New Attendance Policy</a:t>
            </a:r>
          </a:p>
          <a:p>
            <a:pPr marL="530352" lvl="1" indent="365760">
              <a:spcBef>
                <a:spcPts val="0"/>
              </a:spcBef>
              <a:spcAft>
                <a:spcPts val="0"/>
              </a:spcAft>
            </a:pPr>
            <a:r>
              <a:rPr lang="en-US" sz="2400" dirty="0" smtClean="0">
                <a:solidFill>
                  <a:schemeClr val="tx1"/>
                </a:solidFill>
                <a:latin typeface="Book Antiqua" panose="02040602050305030304" pitchFamily="18" charset="0"/>
              </a:rPr>
              <a:t>Sign up on REMIND App</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Signed Grade Sheets – Due ASAP</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Unit Comp Check – Next Monday</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New Packets; New Learning Target; New Vocab</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Check Stocks</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Lecture &amp; Notes – Stock Market</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Roleplay the Crash</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990599"/>
            <a:ext cx="4737100" cy="4965701"/>
          </a:xfrm>
          <a:prstGeom prst="rect">
            <a:avLst/>
          </a:prstGeom>
        </p:spPr>
      </p:pic>
    </p:spTree>
    <p:extLst>
      <p:ext uri="{BB962C8B-B14F-4D97-AF65-F5344CB8AC3E}">
        <p14:creationId xmlns:p14="http://schemas.microsoft.com/office/powerpoint/2010/main" val="41848521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42900"/>
            <a:ext cx="9905998" cy="914400"/>
          </a:xfrm>
        </p:spPr>
        <p:txBody>
          <a:bodyPr>
            <a:normAutofit/>
          </a:bodyPr>
          <a:lstStyle/>
          <a:p>
            <a:r>
              <a:rPr lang="en-US" sz="4000" dirty="0" smtClean="0"/>
              <a:t>If I see this…I </a:t>
            </a:r>
            <a:r>
              <a:rPr lang="en-US" sz="4000" b="1" i="1" u="sng" dirty="0" smtClean="0"/>
              <a:t>WILL</a:t>
            </a:r>
            <a:r>
              <a:rPr lang="en-US" sz="4000" dirty="0" smtClean="0"/>
              <a:t> take the phone</a:t>
            </a:r>
            <a:endParaRPr lang="en-US" sz="4000" dirty="0"/>
          </a:p>
        </p:txBody>
      </p:sp>
      <p:pic>
        <p:nvPicPr>
          <p:cNvPr id="4" name="Picture 3"/>
          <p:cNvPicPr>
            <a:picLocks noChangeAspect="1"/>
          </p:cNvPicPr>
          <p:nvPr/>
        </p:nvPicPr>
        <p:blipFill>
          <a:blip r:embed="rId2"/>
          <a:stretch>
            <a:fillRect/>
          </a:stretch>
        </p:blipFill>
        <p:spPr>
          <a:xfrm>
            <a:off x="2444750" y="1416049"/>
            <a:ext cx="6711950" cy="4993691"/>
          </a:xfrm>
          <a:prstGeom prst="rect">
            <a:avLst/>
          </a:prstGeom>
        </p:spPr>
      </p:pic>
    </p:spTree>
    <p:extLst>
      <p:ext uri="{BB962C8B-B14F-4D97-AF65-F5344CB8AC3E}">
        <p14:creationId xmlns:p14="http://schemas.microsoft.com/office/powerpoint/2010/main" val="569577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Wednesday, January 4</a:t>
            </a:r>
            <a:r>
              <a:rPr lang="en-US" sz="4800" b="1" u="sng" baseline="30000" dirty="0" smtClean="0">
                <a:latin typeface="Death From Above" pitchFamily="2" charset="0"/>
              </a:rPr>
              <a:t>th</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61722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a:t>
            </a:r>
            <a:r>
              <a:rPr lang="en-US" sz="2800" u="sng" dirty="0" smtClean="0">
                <a:solidFill>
                  <a:schemeClr val="tx1"/>
                </a:solidFill>
                <a:latin typeface="Book Antiqua" panose="02040602050305030304" pitchFamily="18" charset="0"/>
              </a:rPr>
              <a:t>News:</a:t>
            </a:r>
          </a:p>
          <a:p>
            <a:pPr marL="530352" lvl="1" indent="365760">
              <a:spcBef>
                <a:spcPts val="0"/>
              </a:spcBef>
              <a:spcAft>
                <a:spcPts val="0"/>
              </a:spcAft>
            </a:pPr>
            <a:r>
              <a:rPr lang="en-US" sz="2400" i="0" dirty="0" smtClean="0">
                <a:solidFill>
                  <a:schemeClr val="tx1"/>
                </a:solidFill>
                <a:latin typeface="Book Antiqua" panose="02040602050305030304" pitchFamily="18" charset="0"/>
              </a:rPr>
              <a:t>Bball vs BE – Friday @ Home 6:00!</a:t>
            </a: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i="0" dirty="0" smtClean="0">
                <a:solidFill>
                  <a:schemeClr val="tx1"/>
                </a:solidFill>
                <a:latin typeface="Book Antiqua" panose="02040602050305030304" pitchFamily="18" charset="0"/>
              </a:rPr>
              <a:t>Florida Trip $$$ - Jan 11</a:t>
            </a:r>
            <a:r>
              <a:rPr lang="en-US" sz="2400" i="0" baseline="30000" dirty="0" smtClean="0">
                <a:solidFill>
                  <a:schemeClr val="tx1"/>
                </a:solidFill>
                <a:latin typeface="Book Antiqua" panose="02040602050305030304" pitchFamily="18" charset="0"/>
              </a:rPr>
              <a:t>th</a:t>
            </a:r>
            <a:r>
              <a:rPr lang="en-US" sz="2400" i="0" dirty="0" smtClean="0">
                <a:solidFill>
                  <a:schemeClr val="tx1"/>
                </a:solidFill>
                <a:latin typeface="Book Antiqua" panose="02040602050305030304" pitchFamily="18" charset="0"/>
              </a:rPr>
              <a:t> </a:t>
            </a:r>
            <a:endParaRPr lang="en-US" sz="2400" i="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Class </a:t>
            </a:r>
            <a:r>
              <a:rPr lang="en-US" sz="2800" u="sng" dirty="0">
                <a:solidFill>
                  <a:schemeClr val="tx1"/>
                </a:solidFill>
                <a:latin typeface="Book Antiqua" panose="02040602050305030304" pitchFamily="18" charset="0"/>
              </a:rPr>
              <a:t>Announcements:</a:t>
            </a:r>
          </a:p>
          <a:p>
            <a:pPr marL="530352" lvl="1" indent="365760">
              <a:lnSpc>
                <a:spcPct val="100000"/>
              </a:lnSpc>
              <a:spcBef>
                <a:spcPts val="0"/>
              </a:spcBef>
              <a:spcAft>
                <a:spcPts val="0"/>
              </a:spcAft>
            </a:pPr>
            <a:r>
              <a:rPr lang="en-US" sz="2400" i="0" dirty="0" smtClean="0">
                <a:solidFill>
                  <a:schemeClr val="tx1"/>
                </a:solidFill>
                <a:latin typeface="Book Antiqua" panose="02040602050305030304" pitchFamily="18" charset="0"/>
              </a:rPr>
              <a:t>ESD After School This Week</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Next Comp Check – next Friday</a:t>
            </a:r>
            <a:endParaRPr lang="en-US" i="0" dirty="0" smtClean="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smtClean="0">
                <a:latin typeface="Book Antiqua" panose="02040602050305030304" pitchFamily="18" charset="0"/>
              </a:rPr>
              <a:t>New Seating </a:t>
            </a:r>
            <a:r>
              <a:rPr lang="en-US" sz="2400" dirty="0" err="1" smtClean="0">
                <a:latin typeface="Book Antiqua" panose="02040602050305030304" pitchFamily="18" charset="0"/>
              </a:rPr>
              <a:t>Arrangments</a:t>
            </a:r>
            <a:endParaRPr lang="en-US" sz="2400" dirty="0" smtClean="0">
              <a:latin typeface="Book Antiqua" panose="02040602050305030304" pitchFamily="18" charset="0"/>
            </a:endParaRPr>
          </a:p>
          <a:p>
            <a:pPr marL="914400" lvl="3">
              <a:lnSpc>
                <a:spcPct val="100000"/>
              </a:lnSpc>
              <a:spcBef>
                <a:spcPts val="0"/>
              </a:spcBef>
              <a:spcAft>
                <a:spcPts val="0"/>
              </a:spcAft>
            </a:pPr>
            <a:r>
              <a:rPr lang="en-US" sz="2400" dirty="0" smtClean="0">
                <a:latin typeface="Book Antiqua" panose="02040602050305030304" pitchFamily="18" charset="0"/>
              </a:rPr>
              <a:t>Copy New Learning Target </a:t>
            </a:r>
          </a:p>
          <a:p>
            <a:pPr marL="914400" lvl="3">
              <a:lnSpc>
                <a:spcPct val="100000"/>
              </a:lnSpc>
              <a:spcBef>
                <a:spcPts val="0"/>
              </a:spcBef>
              <a:spcAft>
                <a:spcPts val="0"/>
              </a:spcAft>
            </a:pPr>
            <a:r>
              <a:rPr lang="en-US" sz="2400" dirty="0" smtClean="0">
                <a:latin typeface="Book Antiqua" panose="02040602050305030304" pitchFamily="18" charset="0"/>
              </a:rPr>
              <a:t>Copy &amp; Define Terms</a:t>
            </a:r>
          </a:p>
          <a:p>
            <a:pPr marL="914400" lvl="3">
              <a:lnSpc>
                <a:spcPct val="100000"/>
              </a:lnSpc>
              <a:spcBef>
                <a:spcPts val="0"/>
              </a:spcBef>
              <a:spcAft>
                <a:spcPts val="0"/>
              </a:spcAft>
            </a:pPr>
            <a:r>
              <a:rPr lang="en-US" sz="2400" dirty="0" smtClean="0">
                <a:latin typeface="Book Antiqua" panose="02040602050305030304" pitchFamily="18" charset="0"/>
              </a:rPr>
              <a:t>Introduce Imperialism, Review</a:t>
            </a:r>
          </a:p>
          <a:p>
            <a:pPr marL="914400" lvl="3">
              <a:lnSpc>
                <a:spcPct val="100000"/>
              </a:lnSpc>
              <a:spcBef>
                <a:spcPts val="0"/>
              </a:spcBef>
              <a:spcAft>
                <a:spcPts val="0"/>
              </a:spcAft>
            </a:pPr>
            <a:r>
              <a:rPr lang="en-US" sz="2400" dirty="0" smtClean="0">
                <a:latin typeface="Book Antiqua" panose="02040602050305030304" pitchFamily="18" charset="0"/>
              </a:rPr>
              <a:t>Play Imperialism Game</a:t>
            </a:r>
          </a:p>
          <a:p>
            <a:pPr marL="914400" lvl="3">
              <a:lnSpc>
                <a:spcPct val="100000"/>
              </a:lnSpc>
              <a:spcBef>
                <a:spcPts val="0"/>
              </a:spcBef>
              <a:spcAft>
                <a:spcPts val="0"/>
              </a:spcAft>
            </a:pPr>
            <a:r>
              <a:rPr lang="en-US" sz="2400" dirty="0" smtClean="0">
                <a:latin typeface="Book Antiqua" panose="02040602050305030304" pitchFamily="18" charset="0"/>
              </a:rPr>
              <a:t>Types of Imperialism Worksheet</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7073900" y="1112550"/>
            <a:ext cx="4191000" cy="5368000"/>
          </a:xfrm>
          <a:prstGeom prst="rect">
            <a:avLst/>
          </a:prstGeom>
        </p:spPr>
      </p:pic>
    </p:spTree>
    <p:extLst>
      <p:ext uri="{BB962C8B-B14F-4D97-AF65-F5344CB8AC3E}">
        <p14:creationId xmlns:p14="http://schemas.microsoft.com/office/powerpoint/2010/main" val="439215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Wednesday,  February 1</a:t>
            </a:r>
            <a:r>
              <a:rPr lang="en-US" sz="4800" b="1" u="sng" baseline="30000" dirty="0" smtClean="0">
                <a:latin typeface="Death From Above" pitchFamily="2" charset="0"/>
              </a:rPr>
              <a:t>st</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69723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smtClean="0">
                <a:solidFill>
                  <a:schemeClr val="tx1"/>
                </a:solidFill>
                <a:latin typeface="Book Antiqua" panose="02040602050305030304" pitchFamily="18" charset="0"/>
              </a:rPr>
              <a:t>Girls/Boys </a:t>
            </a:r>
            <a:r>
              <a:rPr lang="en-US" sz="2400" dirty="0" err="1" smtClean="0">
                <a:solidFill>
                  <a:schemeClr val="tx1"/>
                </a:solidFill>
                <a:latin typeface="Book Antiqua" panose="02040602050305030304" pitchFamily="18" charset="0"/>
              </a:rPr>
              <a:t>Bball</a:t>
            </a:r>
            <a:r>
              <a:rPr lang="en-US" sz="2400" dirty="0" smtClean="0">
                <a:solidFill>
                  <a:schemeClr val="tx1"/>
                </a:solidFill>
                <a:latin typeface="Book Antiqua" panose="02040602050305030304" pitchFamily="18" charset="0"/>
              </a:rPr>
              <a:t> @ Whitefield - Friday</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smtClean="0">
                <a:solidFill>
                  <a:schemeClr val="tx1"/>
                </a:solidFill>
                <a:latin typeface="Book Antiqua" panose="02040602050305030304" pitchFamily="18" charset="0"/>
              </a:rPr>
              <a:t>Sign </a:t>
            </a:r>
            <a:r>
              <a:rPr lang="en-US" sz="2400" dirty="0" smtClean="0">
                <a:solidFill>
                  <a:schemeClr val="tx1"/>
                </a:solidFill>
                <a:latin typeface="Book Antiqua" panose="02040602050305030304" pitchFamily="18" charset="0"/>
              </a:rPr>
              <a:t>up on REMIND App</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Signed Grade Sheets – Due ASAP</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Unit Comp Check – Next Monday</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New </a:t>
            </a:r>
            <a:r>
              <a:rPr lang="en-US" sz="2400" b="1" dirty="0" smtClean="0">
                <a:solidFill>
                  <a:srgbClr val="FFFF00"/>
                </a:solidFill>
                <a:latin typeface="Book Antiqua" panose="02040602050305030304" pitchFamily="18" charset="0"/>
              </a:rPr>
              <a:t>Vocab</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Check Stocks</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Brief PPT &amp; Lecture</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Pair Activity – GD Photo Analysis</a:t>
            </a:r>
            <a:endParaRPr lang="en-US" sz="2400" b="1" dirty="0" smtClean="0">
              <a:solidFill>
                <a:srgbClr val="FFFF00"/>
              </a:solidFill>
              <a:latin typeface="Book Antiqua" panose="02040602050305030304" pitchFamily="18" charset="0"/>
            </a:endParaRP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Unit Project – the New Deal Programs</a:t>
            </a:r>
            <a:endParaRPr lang="en-US" sz="2400" b="1" dirty="0" smtClean="0">
              <a:solidFill>
                <a:srgbClr val="FFFF00"/>
              </a:solidFill>
              <a:latin typeface="Book Antiqua" panose="02040602050305030304" pitchFamily="18"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990599"/>
            <a:ext cx="4737100" cy="4965701"/>
          </a:xfrm>
          <a:prstGeom prst="rect">
            <a:avLst/>
          </a:prstGeom>
        </p:spPr>
      </p:pic>
    </p:spTree>
    <p:extLst>
      <p:ext uri="{BB962C8B-B14F-4D97-AF65-F5344CB8AC3E}">
        <p14:creationId xmlns:p14="http://schemas.microsoft.com/office/powerpoint/2010/main" val="125913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Thursday,  February 2</a:t>
            </a:r>
            <a:r>
              <a:rPr lang="en-US" sz="4800" b="1" u="sng" baseline="30000" dirty="0" smtClean="0">
                <a:latin typeface="Death From Above" pitchFamily="2" charset="0"/>
              </a:rPr>
              <a:t>nd</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69723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smtClean="0">
                <a:solidFill>
                  <a:schemeClr val="tx1"/>
                </a:solidFill>
                <a:latin typeface="Book Antiqua" panose="02040602050305030304" pitchFamily="18" charset="0"/>
              </a:rPr>
              <a:t>Girls/Boys </a:t>
            </a:r>
            <a:r>
              <a:rPr lang="en-US" sz="2400" dirty="0" err="1" smtClean="0">
                <a:solidFill>
                  <a:schemeClr val="tx1"/>
                </a:solidFill>
                <a:latin typeface="Book Antiqua" panose="02040602050305030304" pitchFamily="18" charset="0"/>
              </a:rPr>
              <a:t>Bball</a:t>
            </a:r>
            <a:r>
              <a:rPr lang="en-US" sz="2400" dirty="0" smtClean="0">
                <a:solidFill>
                  <a:schemeClr val="tx1"/>
                </a:solidFill>
                <a:latin typeface="Book Antiqua" panose="02040602050305030304" pitchFamily="18" charset="0"/>
              </a:rPr>
              <a:t> @ Whitefield - Friday</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smtClean="0">
                <a:solidFill>
                  <a:schemeClr val="tx1"/>
                </a:solidFill>
                <a:latin typeface="Book Antiqua" panose="02040602050305030304" pitchFamily="18" charset="0"/>
              </a:rPr>
              <a:t>Sign </a:t>
            </a:r>
            <a:r>
              <a:rPr lang="en-US" sz="2400" dirty="0" smtClean="0">
                <a:solidFill>
                  <a:schemeClr val="tx1"/>
                </a:solidFill>
                <a:latin typeface="Book Antiqua" panose="02040602050305030304" pitchFamily="18" charset="0"/>
              </a:rPr>
              <a:t>up on REMIND App</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Signed Grade Sheets – Due ASAP</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Unit Comp Check – Next Monday</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New </a:t>
            </a:r>
            <a:r>
              <a:rPr lang="en-US" sz="2400" b="1" dirty="0" smtClean="0">
                <a:solidFill>
                  <a:srgbClr val="FFFF00"/>
                </a:solidFill>
                <a:latin typeface="Book Antiqua" panose="02040602050305030304" pitchFamily="18" charset="0"/>
              </a:rPr>
              <a:t>Vocab</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Check Stocks</a:t>
            </a:r>
          </a:p>
          <a:p>
            <a:pPr marL="914400" lvl="3">
              <a:lnSpc>
                <a:spcPct val="100000"/>
              </a:lnSpc>
              <a:spcBef>
                <a:spcPts val="0"/>
              </a:spcBef>
              <a:spcAft>
                <a:spcPts val="0"/>
              </a:spcAft>
            </a:pPr>
            <a:r>
              <a:rPr lang="en-US" sz="2400" b="1" dirty="0" err="1" smtClean="0">
                <a:solidFill>
                  <a:srgbClr val="FFFF00"/>
                </a:solidFill>
                <a:latin typeface="Book Antiqua" panose="02040602050305030304" pitchFamily="18" charset="0"/>
              </a:rPr>
              <a:t>Chp</a:t>
            </a:r>
            <a:r>
              <a:rPr lang="en-US" sz="2400" b="1" dirty="0" smtClean="0">
                <a:solidFill>
                  <a:srgbClr val="FFFF00"/>
                </a:solidFill>
                <a:latin typeface="Book Antiqua" panose="02040602050305030304" pitchFamily="18" charset="0"/>
              </a:rPr>
              <a:t> 15 Reading &amp; Questions</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Unit Project – the New Deal Programs</a:t>
            </a:r>
            <a:endParaRPr lang="en-US" sz="2400" b="1" dirty="0" smtClean="0">
              <a:solidFill>
                <a:srgbClr val="FFFF00"/>
              </a:solidFill>
              <a:latin typeface="Book Antiqua" panose="02040602050305030304" pitchFamily="18"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spTree>
    <p:extLst>
      <p:ext uri="{BB962C8B-B14F-4D97-AF65-F5344CB8AC3E}">
        <p14:creationId xmlns:p14="http://schemas.microsoft.com/office/powerpoint/2010/main" val="1047427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Friday,  February 3</a:t>
            </a:r>
            <a:r>
              <a:rPr lang="en-US" sz="4800" b="1" u="sng" baseline="30000" dirty="0" smtClean="0">
                <a:latin typeface="Death From Above" pitchFamily="2" charset="0"/>
              </a:rPr>
              <a:t>rd</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69723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smtClean="0">
                <a:solidFill>
                  <a:schemeClr val="tx1"/>
                </a:solidFill>
                <a:latin typeface="Book Antiqua" panose="02040602050305030304" pitchFamily="18" charset="0"/>
              </a:rPr>
              <a:t>Girls/Boys </a:t>
            </a:r>
            <a:r>
              <a:rPr lang="en-US" sz="2400" dirty="0" err="1" smtClean="0">
                <a:solidFill>
                  <a:schemeClr val="tx1"/>
                </a:solidFill>
                <a:latin typeface="Book Antiqua" panose="02040602050305030304" pitchFamily="18" charset="0"/>
              </a:rPr>
              <a:t>Bball</a:t>
            </a:r>
            <a:r>
              <a:rPr lang="en-US" sz="2400" dirty="0" smtClean="0">
                <a:solidFill>
                  <a:schemeClr val="tx1"/>
                </a:solidFill>
                <a:latin typeface="Book Antiqua" panose="02040602050305030304" pitchFamily="18" charset="0"/>
              </a:rPr>
              <a:t> @ Whitefield - </a:t>
            </a:r>
            <a:r>
              <a:rPr lang="en-US" sz="2400" dirty="0" smtClean="0">
                <a:solidFill>
                  <a:schemeClr val="tx1"/>
                </a:solidFill>
                <a:latin typeface="Book Antiqua" panose="02040602050305030304" pitchFamily="18" charset="0"/>
              </a:rPr>
              <a:t>TODAY</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smtClean="0">
                <a:solidFill>
                  <a:schemeClr val="tx1"/>
                </a:solidFill>
                <a:latin typeface="Book Antiqua" panose="02040602050305030304" pitchFamily="18" charset="0"/>
              </a:rPr>
              <a:t>Sign </a:t>
            </a:r>
            <a:r>
              <a:rPr lang="en-US" sz="2400" dirty="0" smtClean="0">
                <a:solidFill>
                  <a:schemeClr val="tx1"/>
                </a:solidFill>
                <a:latin typeface="Book Antiqua" panose="02040602050305030304" pitchFamily="18" charset="0"/>
              </a:rPr>
              <a:t>up on REMIND App</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Signed Grade Sheets – Due ASAP</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Unit Comp Check – Next Monday</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New </a:t>
            </a:r>
            <a:r>
              <a:rPr lang="en-US" sz="2400" b="1" dirty="0" smtClean="0">
                <a:solidFill>
                  <a:srgbClr val="FFFF00"/>
                </a:solidFill>
                <a:latin typeface="Book Antiqua" panose="02040602050305030304" pitchFamily="18" charset="0"/>
              </a:rPr>
              <a:t>Vocab</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Check Stocks</a:t>
            </a:r>
          </a:p>
          <a:p>
            <a:pPr marL="914400" lvl="3">
              <a:lnSpc>
                <a:spcPct val="100000"/>
              </a:lnSpc>
              <a:spcBef>
                <a:spcPts val="0"/>
              </a:spcBef>
              <a:spcAft>
                <a:spcPts val="0"/>
              </a:spcAft>
            </a:pPr>
            <a:r>
              <a:rPr lang="en-US" sz="2400" b="1" dirty="0" smtClean="0">
                <a:solidFill>
                  <a:srgbClr val="FFFF00"/>
                </a:solidFill>
                <a:latin typeface="Book Antiqua" panose="02040602050305030304" pitchFamily="18" charset="0"/>
              </a:rPr>
              <a:t>Unit Project – the New Deal Programs &amp; Presentations</a:t>
            </a:r>
            <a:endParaRPr lang="en-US" sz="2400" b="1" dirty="0" smtClean="0">
              <a:solidFill>
                <a:srgbClr val="FFFF00"/>
              </a:solidFill>
              <a:latin typeface="Book Antiqua" panose="02040602050305030304" pitchFamily="18"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spTree>
    <p:extLst>
      <p:ext uri="{BB962C8B-B14F-4D97-AF65-F5344CB8AC3E}">
        <p14:creationId xmlns:p14="http://schemas.microsoft.com/office/powerpoint/2010/main" val="3577628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Thursday, January 5</a:t>
            </a:r>
            <a:r>
              <a:rPr lang="en-US" sz="4800" b="1" u="sng" baseline="30000" dirty="0" smtClean="0">
                <a:latin typeface="Death From Above" pitchFamily="2" charset="0"/>
              </a:rPr>
              <a:t>th</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61722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a:solidFill>
                  <a:schemeClr val="tx1"/>
                </a:solidFill>
                <a:latin typeface="Book Antiqua" panose="02040602050305030304" pitchFamily="18" charset="0"/>
              </a:rPr>
              <a:t>Bball vs BE – Friday @ Home 6:00!</a:t>
            </a: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a:solidFill>
                  <a:schemeClr val="tx1"/>
                </a:solidFill>
                <a:latin typeface="Book Antiqua" panose="02040602050305030304" pitchFamily="18" charset="0"/>
              </a:rPr>
              <a:t>Florida Trip $$$ - Jan 11</a:t>
            </a:r>
            <a:r>
              <a:rPr lang="en-US" sz="2400" baseline="30000" dirty="0">
                <a:solidFill>
                  <a:schemeClr val="tx1"/>
                </a:solidFill>
                <a:latin typeface="Book Antiqua" panose="02040602050305030304" pitchFamily="18" charset="0"/>
              </a:rPr>
              <a:t>th</a:t>
            </a:r>
            <a:r>
              <a:rPr lang="en-US" sz="2400" dirty="0">
                <a:solidFill>
                  <a:schemeClr val="tx1"/>
                </a:solidFill>
                <a:latin typeface="Book Antiqua" panose="02040602050305030304" pitchFamily="18" charset="0"/>
              </a:rPr>
              <a:t> </a:t>
            </a: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a:solidFill>
                  <a:schemeClr val="tx1"/>
                </a:solidFill>
                <a:latin typeface="Book Antiqua" panose="02040602050305030304" pitchFamily="18" charset="0"/>
              </a:rPr>
              <a:t>ESD After School This Week</a:t>
            </a:r>
          </a:p>
          <a:p>
            <a:pPr marL="530352" lvl="1" indent="365760">
              <a:lnSpc>
                <a:spcPct val="100000"/>
              </a:lnSpc>
              <a:spcBef>
                <a:spcPts val="0"/>
              </a:spcBef>
              <a:spcAft>
                <a:spcPts val="0"/>
              </a:spcAft>
            </a:pPr>
            <a:r>
              <a:rPr lang="en-US" sz="2400" dirty="0">
                <a:solidFill>
                  <a:schemeClr val="tx1"/>
                </a:solidFill>
                <a:latin typeface="Book Antiqua" panose="02040602050305030304" pitchFamily="18" charset="0"/>
              </a:rPr>
              <a:t>Next Comp Check – next Friday</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smtClean="0">
                <a:latin typeface="Book Antiqua" panose="02040602050305030304" pitchFamily="18" charset="0"/>
              </a:rPr>
              <a:t>Copy &amp; Define Terms</a:t>
            </a:r>
          </a:p>
          <a:p>
            <a:pPr marL="914400" lvl="3">
              <a:lnSpc>
                <a:spcPct val="100000"/>
              </a:lnSpc>
              <a:spcBef>
                <a:spcPts val="0"/>
              </a:spcBef>
              <a:spcAft>
                <a:spcPts val="0"/>
              </a:spcAft>
            </a:pPr>
            <a:r>
              <a:rPr lang="en-US" sz="2400" dirty="0" smtClean="0">
                <a:latin typeface="Book Antiqua" panose="02040602050305030304" pitchFamily="18" charset="0"/>
              </a:rPr>
              <a:t>PPT, Lecture &amp; Notes – Imperialism</a:t>
            </a:r>
          </a:p>
          <a:p>
            <a:pPr marL="914400" lvl="3">
              <a:lnSpc>
                <a:spcPct val="100000"/>
              </a:lnSpc>
              <a:spcBef>
                <a:spcPts val="0"/>
              </a:spcBef>
              <a:spcAft>
                <a:spcPts val="0"/>
              </a:spcAft>
            </a:pPr>
            <a:r>
              <a:rPr lang="en-US" sz="2400" dirty="0" smtClean="0">
                <a:latin typeface="Book Antiqua" panose="02040602050305030304" pitchFamily="18" charset="0"/>
              </a:rPr>
              <a:t>Begin Mapping Assignment</a:t>
            </a:r>
          </a:p>
          <a:p>
            <a:pPr marL="742950" lvl="3" indent="0">
              <a:lnSpc>
                <a:spcPct val="100000"/>
              </a:lnSpc>
              <a:spcBef>
                <a:spcPts val="0"/>
              </a:spcBef>
              <a:spcAft>
                <a:spcPts val="0"/>
              </a:spcAft>
              <a:buNone/>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6397552" y="1524000"/>
            <a:ext cx="5531236" cy="4241800"/>
          </a:xfrm>
          <a:prstGeom prst="rect">
            <a:avLst/>
          </a:prstGeom>
        </p:spPr>
      </p:pic>
    </p:spTree>
    <p:extLst>
      <p:ext uri="{BB962C8B-B14F-4D97-AF65-F5344CB8AC3E}">
        <p14:creationId xmlns:p14="http://schemas.microsoft.com/office/powerpoint/2010/main" val="2730093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Friday, January </a:t>
            </a:r>
            <a:r>
              <a:rPr lang="en-US" sz="4800" b="1" u="sng" dirty="0">
                <a:latin typeface="Death From Above" pitchFamily="2" charset="0"/>
              </a:rPr>
              <a:t>6</a:t>
            </a:r>
            <a:r>
              <a:rPr lang="en-US" sz="4800" b="1" u="sng" baseline="30000" dirty="0" smtClean="0">
                <a:latin typeface="Death From Above" pitchFamily="2" charset="0"/>
              </a:rPr>
              <a:t>th</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64389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a:solidFill>
                  <a:schemeClr val="tx1"/>
                </a:solidFill>
                <a:latin typeface="Book Antiqua" panose="02040602050305030304" pitchFamily="18" charset="0"/>
              </a:rPr>
              <a:t>Bball vs BE – </a:t>
            </a:r>
            <a:r>
              <a:rPr lang="en-US" sz="2400" dirty="0" smtClean="0">
                <a:solidFill>
                  <a:schemeClr val="tx1"/>
                </a:solidFill>
                <a:latin typeface="Book Antiqua" panose="02040602050305030304" pitchFamily="18" charset="0"/>
              </a:rPr>
              <a:t>TONIGHT @ </a:t>
            </a:r>
            <a:r>
              <a:rPr lang="en-US" sz="2400" dirty="0">
                <a:solidFill>
                  <a:schemeClr val="tx1"/>
                </a:solidFill>
                <a:latin typeface="Book Antiqua" panose="02040602050305030304" pitchFamily="18" charset="0"/>
              </a:rPr>
              <a:t>Home 6:00!</a:t>
            </a: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a:solidFill>
                  <a:schemeClr val="tx1"/>
                </a:solidFill>
                <a:latin typeface="Book Antiqua" panose="02040602050305030304" pitchFamily="18" charset="0"/>
              </a:rPr>
              <a:t>Florida Trip $$$ - Jan 11</a:t>
            </a:r>
            <a:r>
              <a:rPr lang="en-US" sz="2400" baseline="30000" dirty="0">
                <a:solidFill>
                  <a:schemeClr val="tx1"/>
                </a:solidFill>
                <a:latin typeface="Book Antiqua" panose="02040602050305030304" pitchFamily="18" charset="0"/>
              </a:rPr>
              <a:t>th</a:t>
            </a:r>
            <a:r>
              <a:rPr lang="en-US" sz="2400" dirty="0">
                <a:solidFill>
                  <a:schemeClr val="tx1"/>
                </a:solidFill>
                <a:latin typeface="Book Antiqua" panose="02040602050305030304" pitchFamily="18" charset="0"/>
              </a:rPr>
              <a:t> </a:t>
            </a: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a:solidFill>
                  <a:schemeClr val="tx1"/>
                </a:solidFill>
                <a:latin typeface="Book Antiqua" panose="02040602050305030304" pitchFamily="18" charset="0"/>
              </a:rPr>
              <a:t>ESD After School This Week</a:t>
            </a:r>
          </a:p>
          <a:p>
            <a:pPr marL="530352" lvl="1" indent="365760">
              <a:lnSpc>
                <a:spcPct val="100000"/>
              </a:lnSpc>
              <a:spcBef>
                <a:spcPts val="0"/>
              </a:spcBef>
              <a:spcAft>
                <a:spcPts val="0"/>
              </a:spcAft>
            </a:pPr>
            <a:r>
              <a:rPr lang="en-US" sz="2400" dirty="0">
                <a:solidFill>
                  <a:schemeClr val="tx1"/>
                </a:solidFill>
                <a:latin typeface="Book Antiqua" panose="02040602050305030304" pitchFamily="18" charset="0"/>
              </a:rPr>
              <a:t>Next Comp Check – next Friday</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a:latin typeface="Book Antiqua" panose="02040602050305030304" pitchFamily="18" charset="0"/>
              </a:rPr>
              <a:t>Copy &amp; Define Terms</a:t>
            </a:r>
          </a:p>
          <a:p>
            <a:pPr marL="914400" lvl="3">
              <a:lnSpc>
                <a:spcPct val="100000"/>
              </a:lnSpc>
              <a:spcBef>
                <a:spcPts val="0"/>
              </a:spcBef>
              <a:spcAft>
                <a:spcPts val="0"/>
              </a:spcAft>
            </a:pPr>
            <a:r>
              <a:rPr lang="en-US" sz="2400" dirty="0" smtClean="0">
                <a:latin typeface="Book Antiqua" panose="02040602050305030304" pitchFamily="18" charset="0"/>
              </a:rPr>
              <a:t>Complete Mapping </a:t>
            </a:r>
            <a:r>
              <a:rPr lang="en-US" sz="2400" dirty="0">
                <a:latin typeface="Book Antiqua" panose="02040602050305030304" pitchFamily="18" charset="0"/>
              </a:rPr>
              <a:t>Assignment</a:t>
            </a:r>
          </a:p>
          <a:p>
            <a:pPr marL="914400" lvl="3">
              <a:spcBef>
                <a:spcPts val="0"/>
              </a:spcBef>
              <a:spcAft>
                <a:spcPts val="0"/>
              </a:spcAft>
            </a:pPr>
            <a:r>
              <a:rPr lang="en-US" sz="2400" dirty="0" smtClean="0">
                <a:latin typeface="Book Antiqua" panose="02040602050305030304" pitchFamily="18" charset="0"/>
              </a:rPr>
              <a:t>Begin Video </a:t>
            </a:r>
            <a:r>
              <a:rPr lang="en-US" sz="2400" dirty="0">
                <a:latin typeface="Book Antiqua" panose="02040602050305030304" pitchFamily="18" charset="0"/>
              </a:rPr>
              <a:t>Segments &amp; Note Sheet</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6896100" y="1421708"/>
            <a:ext cx="4888578" cy="3747192"/>
          </a:xfrm>
          <a:prstGeom prst="rect">
            <a:avLst/>
          </a:prstGeom>
        </p:spPr>
      </p:pic>
    </p:spTree>
    <p:extLst>
      <p:ext uri="{BB962C8B-B14F-4D97-AF65-F5344CB8AC3E}">
        <p14:creationId xmlns:p14="http://schemas.microsoft.com/office/powerpoint/2010/main" val="2123525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Monday, January 9</a:t>
            </a:r>
            <a:r>
              <a:rPr lang="en-US" sz="4800" b="1" u="sng" baseline="30000" dirty="0" smtClean="0">
                <a:latin typeface="Death From Above" pitchFamily="2" charset="0"/>
              </a:rPr>
              <a:t>th</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71247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smtClean="0">
                <a:solidFill>
                  <a:schemeClr val="tx1"/>
                </a:solidFill>
                <a:latin typeface="Book Antiqua" panose="02040602050305030304" pitchFamily="18" charset="0"/>
              </a:rPr>
              <a:t>Swimming – Wednesday @ Central</a:t>
            </a:r>
          </a:p>
          <a:p>
            <a:pPr marL="530352" lvl="1" indent="365760">
              <a:spcBef>
                <a:spcPts val="0"/>
              </a:spcBef>
              <a:spcAft>
                <a:spcPts val="0"/>
              </a:spcAft>
            </a:pPr>
            <a:r>
              <a:rPr lang="en-US" sz="2400" dirty="0" smtClean="0">
                <a:solidFill>
                  <a:schemeClr val="tx1"/>
                </a:solidFill>
                <a:latin typeface="Book Antiqua" panose="02040602050305030304" pitchFamily="18" charset="0"/>
              </a:rPr>
              <a:t>Bball Boys Lit – Wednesday @ Valley 5:00</a:t>
            </a:r>
          </a:p>
          <a:p>
            <a:pPr marL="530352" lvl="1" indent="365760">
              <a:spcBef>
                <a:spcPts val="0"/>
              </a:spcBef>
              <a:spcAft>
                <a:spcPts val="0"/>
              </a:spcAft>
            </a:pPr>
            <a:r>
              <a:rPr lang="en-US" sz="2400" dirty="0" smtClean="0">
                <a:solidFill>
                  <a:schemeClr val="tx1"/>
                </a:solidFill>
                <a:latin typeface="Book Antiqua" panose="02040602050305030304" pitchFamily="18" charset="0"/>
              </a:rPr>
              <a:t>Girls Bball – Friday 5:00</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Senior Announcements:</a:t>
            </a:r>
          </a:p>
          <a:p>
            <a:pPr marL="530352" lvl="1" indent="365760">
              <a:spcBef>
                <a:spcPts val="0"/>
              </a:spcBef>
              <a:spcAft>
                <a:spcPts val="0"/>
              </a:spcAft>
            </a:pPr>
            <a:r>
              <a:rPr lang="en-US" sz="2400" dirty="0">
                <a:solidFill>
                  <a:schemeClr val="tx1"/>
                </a:solidFill>
                <a:latin typeface="Book Antiqua" panose="02040602050305030304" pitchFamily="18" charset="0"/>
              </a:rPr>
              <a:t>Florida Trip $$$ - Jan 11</a:t>
            </a:r>
            <a:r>
              <a:rPr lang="en-US" sz="2400" baseline="30000" dirty="0">
                <a:solidFill>
                  <a:schemeClr val="tx1"/>
                </a:solidFill>
                <a:latin typeface="Book Antiqua" panose="02040602050305030304" pitchFamily="18" charset="0"/>
              </a:rPr>
              <a:t>th</a:t>
            </a:r>
            <a:r>
              <a:rPr lang="en-US" sz="2400" dirty="0">
                <a:solidFill>
                  <a:schemeClr val="tx1"/>
                </a:solidFill>
                <a:latin typeface="Book Antiqua" panose="02040602050305030304" pitchFamily="18" charset="0"/>
              </a:rPr>
              <a:t> </a:t>
            </a: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Next </a:t>
            </a:r>
            <a:r>
              <a:rPr lang="en-US" sz="2400" dirty="0">
                <a:solidFill>
                  <a:schemeClr val="tx1"/>
                </a:solidFill>
                <a:latin typeface="Book Antiqua" panose="02040602050305030304" pitchFamily="18" charset="0"/>
              </a:rPr>
              <a:t>Comp Check </a:t>
            </a:r>
            <a:r>
              <a:rPr lang="en-US" sz="2400" dirty="0" smtClean="0">
                <a:solidFill>
                  <a:schemeClr val="tx1"/>
                </a:solidFill>
                <a:latin typeface="Book Antiqua" panose="02040602050305030304" pitchFamily="18" charset="0"/>
              </a:rPr>
              <a:t>– Friday</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smtClean="0">
                <a:latin typeface="Book Antiqua" panose="02040602050305030304" pitchFamily="18" charset="0"/>
              </a:rPr>
              <a:t>Copy </a:t>
            </a:r>
            <a:r>
              <a:rPr lang="en-US" sz="2400" dirty="0">
                <a:latin typeface="Book Antiqua" panose="02040602050305030304" pitchFamily="18" charset="0"/>
              </a:rPr>
              <a:t>&amp; Define Terms</a:t>
            </a:r>
          </a:p>
          <a:p>
            <a:pPr marL="914400" lvl="3">
              <a:lnSpc>
                <a:spcPct val="100000"/>
              </a:lnSpc>
              <a:spcBef>
                <a:spcPts val="0"/>
              </a:spcBef>
              <a:spcAft>
                <a:spcPts val="0"/>
              </a:spcAft>
            </a:pPr>
            <a:r>
              <a:rPr lang="en-US" sz="2400" dirty="0" smtClean="0">
                <a:latin typeface="Book Antiqua" panose="02040602050305030304" pitchFamily="18" charset="0"/>
              </a:rPr>
              <a:t>Finish Video Segments</a:t>
            </a:r>
          </a:p>
          <a:p>
            <a:pPr marL="914400" lvl="3">
              <a:lnSpc>
                <a:spcPct val="100000"/>
              </a:lnSpc>
              <a:spcBef>
                <a:spcPts val="0"/>
              </a:spcBef>
              <a:spcAft>
                <a:spcPts val="0"/>
              </a:spcAft>
            </a:pPr>
            <a:r>
              <a:rPr lang="en-US" sz="2400" dirty="0" smtClean="0">
                <a:latin typeface="Book Antiqua" panose="02040602050305030304" pitchFamily="18" charset="0"/>
              </a:rPr>
              <a:t>PPT</a:t>
            </a:r>
            <a:r>
              <a:rPr lang="en-US" sz="2400" dirty="0">
                <a:latin typeface="Book Antiqua" panose="02040602050305030304" pitchFamily="18" charset="0"/>
              </a:rPr>
              <a:t>, Lecture &amp; Notes – Imperialism</a:t>
            </a:r>
          </a:p>
          <a:p>
            <a:pPr marL="914400" lvl="3">
              <a:lnSpc>
                <a:spcPct val="100000"/>
              </a:lnSpc>
              <a:spcBef>
                <a:spcPts val="0"/>
              </a:spcBef>
              <a:spcAft>
                <a:spcPts val="0"/>
              </a:spcAft>
            </a:pPr>
            <a:r>
              <a:rPr lang="en-US" sz="2400" dirty="0" smtClean="0">
                <a:latin typeface="Book Antiqua" panose="02040602050305030304" pitchFamily="18" charset="0"/>
              </a:rPr>
              <a:t>Drunk </a:t>
            </a:r>
            <a:r>
              <a:rPr lang="en-US" sz="2400" dirty="0">
                <a:latin typeface="Book Antiqua" panose="02040602050305030304" pitchFamily="18" charset="0"/>
              </a:rPr>
              <a:t>History – Teddy, Rough Riders</a:t>
            </a: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7689849" y="925699"/>
            <a:ext cx="4227681" cy="5284601"/>
          </a:xfrm>
          <a:prstGeom prst="rect">
            <a:avLst/>
          </a:prstGeom>
        </p:spPr>
      </p:pic>
    </p:spTree>
    <p:extLst>
      <p:ext uri="{BB962C8B-B14F-4D97-AF65-F5344CB8AC3E}">
        <p14:creationId xmlns:p14="http://schemas.microsoft.com/office/powerpoint/2010/main" val="2808126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27"/>
            <a:ext cx="10198061" cy="758072"/>
          </a:xfrm>
        </p:spPr>
        <p:txBody>
          <a:bodyPr>
            <a:normAutofit fontScale="90000"/>
          </a:bodyPr>
          <a:lstStyle/>
          <a:p>
            <a:r>
              <a:rPr lang="en-US" sz="4800" b="1" u="sng" dirty="0" smtClean="0">
                <a:latin typeface="Death From Above" pitchFamily="2" charset="0"/>
              </a:rPr>
              <a:t>Tuesday, January 10</a:t>
            </a:r>
            <a:r>
              <a:rPr lang="en-US" sz="4800" b="1" u="sng" baseline="30000" dirty="0" smtClean="0">
                <a:latin typeface="Death From Above" pitchFamily="2" charset="0"/>
              </a:rPr>
              <a:t>th</a:t>
            </a:r>
            <a:r>
              <a:rPr lang="en-US" sz="4800" b="1" u="sng" dirty="0" smtClean="0">
                <a:latin typeface="Death From Above" pitchFamily="2" charset="0"/>
              </a:rPr>
              <a:t> </a:t>
            </a:r>
            <a:endParaRPr lang="en-US" sz="4800" b="1" u="sng" dirty="0">
              <a:latin typeface="Death From Above" pitchFamily="2" charset="0"/>
            </a:endParaRPr>
          </a:p>
        </p:txBody>
      </p:sp>
      <p:sp>
        <p:nvSpPr>
          <p:cNvPr id="4" name="Content Placeholder 4"/>
          <p:cNvSpPr>
            <a:spLocks noGrp="1"/>
          </p:cNvSpPr>
          <p:nvPr>
            <p:ph idx="1"/>
          </p:nvPr>
        </p:nvSpPr>
        <p:spPr>
          <a:xfrm>
            <a:off x="457200" y="990599"/>
            <a:ext cx="7442200" cy="5489951"/>
          </a:xfrm>
          <a:prstGeom prst="rect">
            <a:avLst/>
          </a:prstGeom>
        </p:spPr>
        <p:txBody>
          <a:bodyPr anchor="t">
            <a:noAutofit/>
          </a:bodyPr>
          <a:lstStyle/>
          <a:p>
            <a:pPr marL="0">
              <a:lnSpc>
                <a:spcPct val="100000"/>
              </a:lnSpc>
              <a:spcBef>
                <a:spcPts val="0"/>
              </a:spcBef>
              <a:spcAft>
                <a:spcPts val="0"/>
              </a:spcAft>
            </a:pPr>
            <a:r>
              <a:rPr lang="en-US" sz="2800" u="sng" dirty="0">
                <a:solidFill>
                  <a:schemeClr val="tx1"/>
                </a:solidFill>
                <a:latin typeface="Book Antiqua" panose="02040602050305030304" pitchFamily="18" charset="0"/>
              </a:rPr>
              <a:t>Sporting News:</a:t>
            </a:r>
          </a:p>
          <a:p>
            <a:pPr marL="530352" lvl="1" indent="365760">
              <a:spcBef>
                <a:spcPts val="0"/>
              </a:spcBef>
              <a:spcAft>
                <a:spcPts val="0"/>
              </a:spcAft>
            </a:pPr>
            <a:r>
              <a:rPr lang="en-US" sz="2400" dirty="0" smtClean="0">
                <a:solidFill>
                  <a:schemeClr val="tx1"/>
                </a:solidFill>
                <a:latin typeface="Book Antiqua" panose="02040602050305030304" pitchFamily="18" charset="0"/>
              </a:rPr>
              <a:t>Swimming – Wednesday @ Central</a:t>
            </a:r>
          </a:p>
          <a:p>
            <a:pPr marL="530352" lvl="1" indent="365760">
              <a:spcBef>
                <a:spcPts val="0"/>
              </a:spcBef>
              <a:spcAft>
                <a:spcPts val="0"/>
              </a:spcAft>
            </a:pPr>
            <a:r>
              <a:rPr lang="en-US" sz="2400" dirty="0">
                <a:solidFill>
                  <a:schemeClr val="tx1"/>
                </a:solidFill>
                <a:latin typeface="Book Antiqua" panose="02040602050305030304" pitchFamily="18" charset="0"/>
              </a:rPr>
              <a:t>Bball Boys Lit – Wednesday @ Valley 5:00</a:t>
            </a:r>
          </a:p>
          <a:p>
            <a:pPr marL="530352" lvl="1" indent="365760">
              <a:spcBef>
                <a:spcPts val="0"/>
              </a:spcBef>
              <a:spcAft>
                <a:spcPts val="0"/>
              </a:spcAft>
            </a:pPr>
            <a:r>
              <a:rPr lang="en-US" sz="2400" dirty="0">
                <a:solidFill>
                  <a:schemeClr val="tx1"/>
                </a:solidFill>
                <a:latin typeface="Book Antiqua" panose="02040602050305030304" pitchFamily="18" charset="0"/>
              </a:rPr>
              <a:t>Girls Bball – Friday 5:00</a:t>
            </a:r>
          </a:p>
          <a:p>
            <a:pPr marL="0" indent="365760">
              <a:lnSpc>
                <a:spcPct val="100000"/>
              </a:lnSpc>
              <a:spcBef>
                <a:spcPts val="0"/>
              </a:spcBef>
              <a:spcAft>
                <a:spcPts val="0"/>
              </a:spcAft>
            </a:pPr>
            <a:r>
              <a:rPr lang="en-US" sz="2800" u="sng" dirty="0" smtClean="0">
                <a:solidFill>
                  <a:schemeClr val="tx1"/>
                </a:solidFill>
                <a:latin typeface="Book Antiqua" panose="02040602050305030304" pitchFamily="18" charset="0"/>
              </a:rPr>
              <a:t>Senior </a:t>
            </a:r>
            <a:r>
              <a:rPr lang="en-US" sz="2800" u="sng" dirty="0">
                <a:solidFill>
                  <a:schemeClr val="tx1"/>
                </a:solidFill>
                <a:latin typeface="Book Antiqua" panose="02040602050305030304" pitchFamily="18" charset="0"/>
              </a:rPr>
              <a:t>Announcements:</a:t>
            </a:r>
          </a:p>
          <a:p>
            <a:pPr marL="530352" lvl="1" indent="365760">
              <a:spcBef>
                <a:spcPts val="0"/>
              </a:spcBef>
              <a:spcAft>
                <a:spcPts val="0"/>
              </a:spcAft>
            </a:pPr>
            <a:r>
              <a:rPr lang="en-US" sz="2400" dirty="0">
                <a:solidFill>
                  <a:schemeClr val="tx1"/>
                </a:solidFill>
                <a:latin typeface="Book Antiqua" panose="02040602050305030304" pitchFamily="18" charset="0"/>
              </a:rPr>
              <a:t>Florida Trip $$$ - </a:t>
            </a:r>
            <a:r>
              <a:rPr lang="en-US" sz="2400" dirty="0" smtClean="0">
                <a:solidFill>
                  <a:schemeClr val="tx1"/>
                </a:solidFill>
                <a:latin typeface="Book Antiqua" panose="02040602050305030304" pitchFamily="18" charset="0"/>
              </a:rPr>
              <a:t>TOMORROW</a:t>
            </a:r>
            <a:endParaRPr lang="en-US" sz="2400" dirty="0">
              <a:solidFill>
                <a:schemeClr val="tx1"/>
              </a:solidFill>
              <a:latin typeface="Book Antiqua" panose="02040602050305030304" pitchFamily="18" charset="0"/>
            </a:endParaRPr>
          </a:p>
          <a:p>
            <a:pPr marL="0" indent="365760">
              <a:lnSpc>
                <a:spcPct val="100000"/>
              </a:lnSpc>
              <a:spcBef>
                <a:spcPts val="0"/>
              </a:spcBef>
              <a:spcAft>
                <a:spcPts val="0"/>
              </a:spcAft>
            </a:pPr>
            <a:r>
              <a:rPr lang="en-US" sz="2800" u="sng" dirty="0">
                <a:solidFill>
                  <a:schemeClr val="tx1"/>
                </a:solidFill>
                <a:latin typeface="Book Antiqua" panose="02040602050305030304" pitchFamily="18" charset="0"/>
              </a:rPr>
              <a:t>Class Announcements:</a:t>
            </a:r>
          </a:p>
          <a:p>
            <a:pPr marL="530352" lvl="1" indent="365760">
              <a:lnSpc>
                <a:spcPct val="100000"/>
              </a:lnSpc>
              <a:spcBef>
                <a:spcPts val="0"/>
              </a:spcBef>
              <a:spcAft>
                <a:spcPts val="0"/>
              </a:spcAft>
            </a:pPr>
            <a:r>
              <a:rPr lang="en-US" sz="2400" dirty="0" smtClean="0">
                <a:solidFill>
                  <a:schemeClr val="tx1"/>
                </a:solidFill>
                <a:latin typeface="Book Antiqua" panose="02040602050305030304" pitchFamily="18" charset="0"/>
              </a:rPr>
              <a:t>Next </a:t>
            </a:r>
            <a:r>
              <a:rPr lang="en-US" sz="2400" dirty="0">
                <a:solidFill>
                  <a:schemeClr val="tx1"/>
                </a:solidFill>
                <a:latin typeface="Book Antiqua" panose="02040602050305030304" pitchFamily="18" charset="0"/>
              </a:rPr>
              <a:t>Comp Check </a:t>
            </a:r>
            <a:r>
              <a:rPr lang="en-US" sz="2400" dirty="0" smtClean="0">
                <a:solidFill>
                  <a:schemeClr val="tx1"/>
                </a:solidFill>
                <a:latin typeface="Book Antiqua" panose="02040602050305030304" pitchFamily="18" charset="0"/>
              </a:rPr>
              <a:t>– Friday</a:t>
            </a:r>
            <a:endParaRPr lang="en-US" dirty="0">
              <a:solidFill>
                <a:schemeClr val="tx1"/>
              </a:solidFill>
              <a:latin typeface="Book Antiqua" panose="02040602050305030304" pitchFamily="18" charset="0"/>
            </a:endParaRPr>
          </a:p>
          <a:p>
            <a:pPr marL="0">
              <a:spcBef>
                <a:spcPts val="0"/>
              </a:spcBef>
              <a:spcAft>
                <a:spcPts val="0"/>
              </a:spcAft>
            </a:pPr>
            <a:r>
              <a:rPr lang="en-US" sz="2800" u="sng" dirty="0" smtClean="0">
                <a:solidFill>
                  <a:schemeClr val="tx1"/>
                </a:solidFill>
                <a:latin typeface="Book Antiqua" panose="02040602050305030304" pitchFamily="18" charset="0"/>
              </a:rPr>
              <a:t>Agenda:</a:t>
            </a:r>
          </a:p>
          <a:p>
            <a:pPr marL="914400" lvl="3">
              <a:lnSpc>
                <a:spcPct val="100000"/>
              </a:lnSpc>
              <a:spcBef>
                <a:spcPts val="0"/>
              </a:spcBef>
              <a:spcAft>
                <a:spcPts val="0"/>
              </a:spcAft>
            </a:pPr>
            <a:r>
              <a:rPr lang="en-US" sz="2400" dirty="0" smtClean="0">
                <a:latin typeface="Book Antiqua" panose="02040602050305030304" pitchFamily="18" charset="0"/>
              </a:rPr>
              <a:t>Copy New Learning Target</a:t>
            </a:r>
          </a:p>
          <a:p>
            <a:pPr marL="914400" lvl="3">
              <a:lnSpc>
                <a:spcPct val="100000"/>
              </a:lnSpc>
              <a:spcBef>
                <a:spcPts val="0"/>
              </a:spcBef>
              <a:spcAft>
                <a:spcPts val="0"/>
              </a:spcAft>
            </a:pPr>
            <a:r>
              <a:rPr lang="en-US" sz="2400" dirty="0" smtClean="0">
                <a:latin typeface="Book Antiqua" panose="02040602050305030304" pitchFamily="18" charset="0"/>
              </a:rPr>
              <a:t>Copy </a:t>
            </a:r>
            <a:r>
              <a:rPr lang="en-US" sz="2400" dirty="0">
                <a:latin typeface="Book Antiqua" panose="02040602050305030304" pitchFamily="18" charset="0"/>
              </a:rPr>
              <a:t>&amp; Define Terms</a:t>
            </a:r>
          </a:p>
          <a:p>
            <a:pPr marL="914400" lvl="3">
              <a:spcBef>
                <a:spcPts val="0"/>
              </a:spcBef>
              <a:spcAft>
                <a:spcPts val="0"/>
              </a:spcAft>
            </a:pPr>
            <a:r>
              <a:rPr lang="en-US" sz="2400" dirty="0" smtClean="0">
                <a:latin typeface="Book Antiqua" panose="02040602050305030304" pitchFamily="18" charset="0"/>
              </a:rPr>
              <a:t>Finish Lecture &amp; Notes</a:t>
            </a:r>
          </a:p>
          <a:p>
            <a:pPr marL="914400" lvl="3">
              <a:spcBef>
                <a:spcPts val="0"/>
              </a:spcBef>
              <a:spcAft>
                <a:spcPts val="0"/>
              </a:spcAft>
            </a:pPr>
            <a:r>
              <a:rPr lang="en-US" sz="2400" dirty="0" smtClean="0">
                <a:latin typeface="Book Antiqua" panose="02040602050305030304" pitchFamily="18" charset="0"/>
              </a:rPr>
              <a:t>Finish Videos</a:t>
            </a:r>
            <a:endParaRPr lang="en-US" sz="2400" dirty="0">
              <a:latin typeface="Book Antiqua" panose="02040602050305030304" pitchFamily="18" charset="0"/>
            </a:endParaRPr>
          </a:p>
          <a:p>
            <a:pPr marL="914400" lvl="3">
              <a:lnSpc>
                <a:spcPct val="100000"/>
              </a:lnSpc>
              <a:spcBef>
                <a:spcPts val="0"/>
              </a:spcBef>
              <a:spcAft>
                <a:spcPts val="0"/>
              </a:spcAft>
            </a:pPr>
            <a:r>
              <a:rPr lang="en-US" sz="2400" dirty="0" smtClean="0">
                <a:latin typeface="Book Antiqua" panose="02040602050305030304" pitchFamily="18" charset="0"/>
              </a:rPr>
              <a:t>Primary </a:t>
            </a:r>
            <a:r>
              <a:rPr lang="en-US" sz="2400" dirty="0">
                <a:latin typeface="Book Antiqua" panose="02040602050305030304" pitchFamily="18" charset="0"/>
              </a:rPr>
              <a:t>Sources </a:t>
            </a:r>
            <a:r>
              <a:rPr lang="en-US" sz="2400" dirty="0" smtClean="0">
                <a:latin typeface="Book Antiqua" panose="02040602050305030304" pitchFamily="18" charset="0"/>
              </a:rPr>
              <a:t>Activity</a:t>
            </a:r>
          </a:p>
          <a:p>
            <a:pPr marL="914400" lvl="3">
              <a:lnSpc>
                <a:spcPct val="100000"/>
              </a:lnSpc>
              <a:spcBef>
                <a:spcPts val="0"/>
              </a:spcBef>
              <a:spcAft>
                <a:spcPts val="0"/>
              </a:spcAft>
            </a:pPr>
            <a:r>
              <a:rPr lang="en-US" sz="2400" dirty="0" smtClean="0">
                <a:latin typeface="Book Antiqua" panose="02040602050305030304" pitchFamily="18" charset="0"/>
              </a:rPr>
              <a:t>Checkpoint #1</a:t>
            </a:r>
            <a:endParaRPr lang="en-US" sz="2400" dirty="0">
              <a:latin typeface="Book Antiqua" panose="02040602050305030304" pitchFamily="18"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7520217" y="611562"/>
            <a:ext cx="4324120" cy="5573338"/>
          </a:xfrm>
          <a:prstGeom prst="rect">
            <a:avLst/>
          </a:prstGeom>
        </p:spPr>
      </p:pic>
    </p:spTree>
    <p:extLst>
      <p:ext uri="{BB962C8B-B14F-4D97-AF65-F5344CB8AC3E}">
        <p14:creationId xmlns:p14="http://schemas.microsoft.com/office/powerpoint/2010/main" val="1488992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 What kind of imperialism was used in the acquisition of Hawaii?</a:t>
            </a:r>
            <a:endParaRPr lang="en-US" sz="4000" dirty="0"/>
          </a:p>
        </p:txBody>
      </p:sp>
      <p:sp>
        <p:nvSpPr>
          <p:cNvPr id="3" name="Content Placeholder 2"/>
          <p:cNvSpPr>
            <a:spLocks noGrp="1"/>
          </p:cNvSpPr>
          <p:nvPr>
            <p:ph idx="1"/>
          </p:nvPr>
        </p:nvSpPr>
        <p:spPr/>
        <p:txBody>
          <a:bodyPr>
            <a:normAutofit/>
          </a:bodyPr>
          <a:lstStyle/>
          <a:p>
            <a:pPr marL="0" indent="0">
              <a:buNone/>
            </a:pPr>
            <a:r>
              <a:rPr lang="en-US" sz="2800" dirty="0" smtClean="0"/>
              <a:t>A.) economic</a:t>
            </a:r>
          </a:p>
          <a:p>
            <a:pPr marL="0" indent="0">
              <a:buNone/>
            </a:pPr>
            <a:r>
              <a:rPr lang="en-US" sz="2800" dirty="0" smtClean="0"/>
              <a:t>B.) Political</a:t>
            </a:r>
          </a:p>
          <a:p>
            <a:pPr marL="0" indent="0">
              <a:buNone/>
            </a:pPr>
            <a:r>
              <a:rPr lang="en-US" sz="2800" dirty="0" smtClean="0"/>
              <a:t>C.) Cultural</a:t>
            </a:r>
          </a:p>
          <a:p>
            <a:pPr marL="0" indent="0">
              <a:buNone/>
            </a:pPr>
            <a:r>
              <a:rPr lang="en-US" sz="2800" dirty="0" smtClean="0"/>
              <a:t>D.) Colonial</a:t>
            </a:r>
            <a:endParaRPr lang="en-US" sz="2800" dirty="0"/>
          </a:p>
        </p:txBody>
      </p:sp>
    </p:spTree>
    <p:extLst>
      <p:ext uri="{BB962C8B-B14F-4D97-AF65-F5344CB8AC3E}">
        <p14:creationId xmlns:p14="http://schemas.microsoft.com/office/powerpoint/2010/main" val="687251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3242</TotalTime>
  <Words>2231</Words>
  <Application>Microsoft Office PowerPoint</Application>
  <PresentationFormat>Widescreen</PresentationFormat>
  <Paragraphs>436</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Book Antiqua</vt:lpstr>
      <vt:lpstr>Century Gothic</vt:lpstr>
      <vt:lpstr>Death From Above</vt:lpstr>
      <vt:lpstr>Mesh</vt:lpstr>
      <vt:lpstr>Tuesday, January 3rd </vt:lpstr>
      <vt:lpstr>PowerPoint Presentation</vt:lpstr>
      <vt:lpstr>An Example of what yours should resemble</vt:lpstr>
      <vt:lpstr>Wednesday, January 4th</vt:lpstr>
      <vt:lpstr>Thursday, January 5th </vt:lpstr>
      <vt:lpstr>Friday, January 6th </vt:lpstr>
      <vt:lpstr>Monday, January 9th </vt:lpstr>
      <vt:lpstr>Tuesday, January 10th </vt:lpstr>
      <vt:lpstr>1. What kind of imperialism was used in the acquisition of Hawaii?</vt:lpstr>
      <vt:lpstr>2. What kind of imperialism was used in the acquisition of Alaska?</vt:lpstr>
      <vt:lpstr>3. How did America demonstrate Political Imperialism in Cuba?</vt:lpstr>
      <vt:lpstr>4. Which below is something that an Anti-Imperialist might believe in?</vt:lpstr>
      <vt:lpstr>5. Teddy Roosevelt’s Foreign Policy is best known as what term below?</vt:lpstr>
      <vt:lpstr>Wednesday, January 11th </vt:lpstr>
      <vt:lpstr>1. What was the final catalyst for the Spanish-American War?</vt:lpstr>
      <vt:lpstr>2. Chronologically order the foreign policies of McKinley, Teddy and Taft</vt:lpstr>
      <vt:lpstr>3. The Age of Imperialism was marked by  </vt:lpstr>
      <vt:lpstr>4. Which below is not an outcome of the Treaty of Paris (1898)?</vt:lpstr>
      <vt:lpstr>5. Who owned Alaska prior to America?</vt:lpstr>
      <vt:lpstr>Thursday, January 12th </vt:lpstr>
      <vt:lpstr>1. What kind of imperialism was used in the acquisition of Hawaii?</vt:lpstr>
      <vt:lpstr>2. What kind of imperialism was used in the acquisition of Alaska?</vt:lpstr>
      <vt:lpstr>3. How did America demonstrate Political Imperialism in Cuba?</vt:lpstr>
      <vt:lpstr>4. Which below is something that an Anti-Imperialist might believe in?</vt:lpstr>
      <vt:lpstr>5. Teddy Roosevelt’s Foreign Policy is best known as what term below?</vt:lpstr>
      <vt:lpstr>Friday, January 13th </vt:lpstr>
      <vt:lpstr>Tuesday, January 17th </vt:lpstr>
      <vt:lpstr>Enrichment / Redemption Instructions</vt:lpstr>
      <vt:lpstr>Thursday, January 19th </vt:lpstr>
      <vt:lpstr>Yes, you can sit anywhere  sit with those you will work well with  Just so you know, if you sit in groups of less than 4, you’ll likely have more work to do among you. </vt:lpstr>
      <vt:lpstr>Friday, January 20th </vt:lpstr>
      <vt:lpstr>Monday,  January 23rd  </vt:lpstr>
      <vt:lpstr>Tuesday,  January 24th   </vt:lpstr>
      <vt:lpstr>Wednesday,  January 25th   </vt:lpstr>
      <vt:lpstr>Thursday,  January 26th   </vt:lpstr>
      <vt:lpstr>Friday,  January 27th   </vt:lpstr>
      <vt:lpstr>Monday,  January 30th   </vt:lpstr>
      <vt:lpstr>tuesday,  January 31st    </vt:lpstr>
      <vt:lpstr>If I see this…I WILL take the phone</vt:lpstr>
      <vt:lpstr>Wednesday,  February 1st </vt:lpstr>
      <vt:lpstr>Thursday,  February 2nd</vt:lpstr>
      <vt:lpstr>Friday,  February 3rd</vt:lpstr>
    </vt:vector>
  </TitlesOfParts>
  <Company>JCPS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January 3rd</dc:title>
  <dc:creator>Abell, Joshua L</dc:creator>
  <cp:lastModifiedBy>Abell, Joshua L</cp:lastModifiedBy>
  <cp:revision>42</cp:revision>
  <cp:lastPrinted>2017-01-03T13:22:12Z</cp:lastPrinted>
  <dcterms:created xsi:type="dcterms:W3CDTF">2017-01-02T16:43:47Z</dcterms:created>
  <dcterms:modified xsi:type="dcterms:W3CDTF">2017-02-01T15:45:43Z</dcterms:modified>
</cp:coreProperties>
</file>