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9" r:id="rId4"/>
    <p:sldId id="257" r:id="rId5"/>
    <p:sldId id="258" r:id="rId6"/>
    <p:sldId id="267" r:id="rId7"/>
    <p:sldId id="276" r:id="rId8"/>
    <p:sldId id="261" r:id="rId9"/>
    <p:sldId id="263" r:id="rId10"/>
    <p:sldId id="264" r:id="rId11"/>
    <p:sldId id="265" r:id="rId12"/>
    <p:sldId id="275" r:id="rId13"/>
    <p:sldId id="269" r:id="rId14"/>
    <p:sldId id="270" r:id="rId15"/>
    <p:sldId id="285" r:id="rId16"/>
    <p:sldId id="271" r:id="rId17"/>
    <p:sldId id="286" r:id="rId18"/>
    <p:sldId id="277" r:id="rId19"/>
    <p:sldId id="278" r:id="rId20"/>
    <p:sldId id="284" r:id="rId21"/>
    <p:sldId id="292" r:id="rId22"/>
    <p:sldId id="289" r:id="rId23"/>
    <p:sldId id="290" r:id="rId24"/>
    <p:sldId id="279" r:id="rId25"/>
    <p:sldId id="288" r:id="rId26"/>
    <p:sldId id="293" r:id="rId27"/>
    <p:sldId id="29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9-14T00:31:50.770"/>
    </inkml:context>
    <inkml:brush xml:id="br0">
      <inkml:brushProperty name="width" value="0.08819" units="cm"/>
      <inkml:brushProperty name="height" value="0.35278" units="cm"/>
      <inkml:brushProperty name="color" value="#806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0,'0'0,"0"0,0 25,0 0,24-25,-24 24,25 1,-25 0,0-25,0 25,25-25,-1 25,-24-1,0-24,0 25,25-25,-25 25,50 0,-50 0,0-1,24 1,-24 0,0-25,25 25,-25 0,25-25,-25 49,0-49,25 25,-25-25,0 25,0-25,24 0,1 25,-25 0,25-25,-25 24,25-24,-25 50,0-50,24 50,-24-50,0 24,0-24,25 25,-25 0,0 0,25-25,-25 25,0-25,0 0,0 24,0 1,24-25,-24 25,25-25,-25 25,24 0,-24-25,25 24,-1-24,-24 25,25-25,-25 25,0 0,25-25,-25 25,25-25,-1 24,1 1,-25-25,0 25,25-25,-25 0,24 0,-24 0,25 25,-25-25,25 25,0-25,-25 0,24 0,-24 24,25-24,-25 25,0-25,0 25,0-25,25 25,-25 0,49-1,-49 1,0 0,0-25,0 25,0-25,25 0,-25 25,0-25,0 24,25 1,-25-25,0 25,0-25,0 25,0 0,0 0,0-25,0 49,0-24,0 0,-25 24,0-49,25 25,0 0,-24-25,-1 25,25-25,0 0,0 25,-25-25,25 0,0 49,-25-49,25 25,-24-25,-1 50,0-50,0 49,25-49,-49 50,49-50,-25 49,25-49,0 25,0-25,-24 25,24 0,0-25,0 25,-25-1,25 1,0-25,-25 25,0 49,25-49,-24 0,-1 0,25-25,0 25,0-1,-24 1,-1-25,25 50,-24-25,24-25,-50 24,50-24,0 25,0 0,0 25,0-50,0 25,0 24,0-24,0 0,0-25,-24 25,24-25,0 49,0-24,-25-25,25 25,0 0,0-25,0 24,0 1,0 0,0-25,0 25,0-25,0 25,-25-1,25-24,0 25,0 0,0 0,0-25,0 25,0 24,0-24,-25 0,25 24,0 1,-24 0,24-26,-25 76,25-100,0 24,0 1,-25 0,25 0,0 0,0 0,0-1,0 1,0 0,-25-25,25 50,0 49,0-74,0-1,0 1,0-25,0 25,0 0,0-25,0 25,0-25,0 24,0-24,0 25,0 25,0-25,0-25,0 24,0-24,0 25,0 0,0 0,0-25,0 0,0 25,0-1,0 1,0-25,0 50,0-50,50 25,-50-1,0 1,0-25,0 0,25 0,-25 25,49-25,-24 25,0-25,-1 25,-24-25,25 0,0 0,-25 24,24-24,-24 0,0 0,0 25,0 0,0 0,0-25,25 25,-25-1,0 1,49 25,-49-50,0 25,24 0,1-1,-25-24,0 25,25 0,24 25,-24-26,-25 1,25 0,-1 0,-24 0,0-1,25 26,-25-50,0 25,0-25,0 25,25-1,0 1,-25-25,0 25,24 0,-24-25,0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9-14T00:32:01.803"/>
    </inkml:context>
    <inkml:brush xml:id="br0">
      <inkml:brushProperty name="width" value="0.08819" units="cm"/>
      <inkml:brushProperty name="height" value="0.35278" units="cm"/>
      <inkml:brushProperty name="color" value="#806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0 718,'0'0,"0"50,0-25,0-1,0 1,0 0,25 0,-25 0,0-25,0 25,49 24,-49-24,0 0,25-25,0 49,-25-49,0 25,25-25,-25 50,0-50,24 25,-24-25,25 24,-25-24,25 0,-25 25,25 0,-1 0,-24 0,25 0,-25 24,25-49,-25 25,0 0,25-25,-25 25,24-1,1 51,-25-75,25 25,0-1,-25 1,0-25,25 50,-25-50,0 25,0 0,24 24,-24-24,25 0,0 0,24 49,-49-74,25 25,-25 0,25-1,0-24,-25 25,24-25,-24 25,25-25,0 75,0-75,-1 0,-24 24,25-24,-25 0,0 25,0-25,25 25,-25 0,25 0,-1-25,1 49,-25-49,25 25,-25 0,0-25,0 0,0 25,25-25,-25 24,0-24,24 0,-24 25,0 0,0 0,0 0,0 0,0-1,0 1,0-25,0 0,0 25,0 0,-24 0,-1-25,0 24,0 1,25 0,-24-25,-26 50,25-26,25 1,0-25,-24 25,24 0,-25 0,0 0,25-1,0-24,-25 25,25 0,-24 0,-1-25,25 25,-25 49,-24 125,49-175,-25 26,25-25,0 24,0-24,-25 25,25-25,-25 24,25-24,0-25,0 25,0 0,0 0,-24-25,24 24,0-24,-25 50,25-50,0 25,0-25,0 25,0-1,0 1,0-25,0 50,0-50,0 74,0-49,-25 0,25-25,0 50,0-50,0 24,0-24,0 25,0 0,0-25,0 25,0-25,-25 25,25-1,0-24,0 25,0-25,-25 50,25-1,0-24,0 0,-24 0,24 0,0-25,-25 25,25-25,0 24,0 1,0 25,0-50,0 25,0 24,0-49,0 25,0-25,0 25,0 0,0-25,0 24,0-24,0 25,0-25,0 25,0 0,0 0,0-25,0 25,0-1,0-24,0 25,0-25,0 25,0 0,-25 24,0-24,25-25,0 25,0 25,0-26,0-24,0 25,0 0,0 0,0-25,0 25,0-25,0 0,25-25,-25 0,0 25,25 0,-25 25,25-25,-1 25,-24-25,0 25,0 49,0-24,25-26,0 26,-25-25,0 0,25 24,0-49,-1 50,-24-25,25-25,0 49,0-49,-1 25,-24-25,0 25,50 25,-50-1,25-49,-1 25,-24 0,0 0,0-25,25 25,-25-1,25-24,0 25,-25-25,0 25,24-25,-24 25,0 0,0-25,0 24,25-24,-25 25,0 0,0-25,0-25,-49 0,49 25,0-24,0-1,0 25,0-25,0 25,0-50,0 50,0-24,-25 24,25 0,0-25,0 25,0-25,-25 0,0-25,25 26,0-1,-24 0,-1 0,25 25,0-25,-25-74,-24 50,24-26,-25 25,26-24,24 49,-25 0,25 1,-25-1,25 0,0 25,-25-50,25 50,0-25,0 25,-25-49,1 49,24-50,0 50,0-25,0 25,-25 0,25-24,0-1,0 0,0-25,0-24,0 24,0-24,0 24,0 25,0 1,25-1,-25 0,0 0,0 25,24-25,-24 1,0 24,0-25,0 25,0-25,0 25,25-25,-25 0,0-24,0 49,0 0,0 0,0-25,0-50,0 26,25-50,-25 74,0 0,0 25,0-25,0 0,25 25,-25-25,0 25,25-24,-25-1,0 25,0-25,24-25,-24 26,0-1,0 25,0-25,0 25,0 0,25-25,-25-24,25-1,0 0,-25 25,0-49,24 49,-24 0,25-24,-25 49,0-25,25 25,-25-25,0 0,0 25,0-24,0 24,0-50,0 25,0 25,25 0,-25-50,0 1,0-1,0 25,24-24,1-1,-25 25,0 1,0-1,0 0,25 25,-25 0,0-25,0 25,0-50,0 50,0-24,0 24,0-25,25 25,-25-25,24 25,-24 0,0-25,25 25,-25 0,0-25,0 25,0 0,0-24,25 24,-25-25,25 25,-25-25,0 25,0-25,0 25,0-25,24 25,-24-24,0 24,0-25,0 25,25 0,-25-25,0 0,0 0,25 25,-25 0,25 0,-25-25,0 25,0-24,24 24,-24 0,0 0,0-25,0 25,0-25,0 25,0-25,0 0,0 25,0 0,0 0,-24 0,-26-24,25-26,1 25,24 0,-50-24,25-1,25 25,-24 25,24-25,0 25,-25-24,0-1,25 25,0-25,0 25,0-25,-25 0,25 25,0-24,-24 24,24-25,0 25,-25-25,25 0,-25 0,25 25,0-24,-25-1,25 25,0 0,-24 0,-1 0,25-25,-25-25,0 25,-49-148,49 123,0 1,1-26,24 75,-25-50,25 26,0-1,0-25,-25 50,0-74,25 74,0-50,0 50,0-25,0 25,0 0,-49 0,49 0,-25-24,-24-51,49 50,-25 0,25-24,-25 49,0-25,25 25,0-25,0 0,0 1,-24-1,24 0,0 0,0 0,0 1,0 24,0 0,0-25,0 25,0-50,24 25,-24 0,25 1,-25-1,25 25,0-25,-25 25,24-25,-24 25,0 0,0-25,0 1,25 24,-25-25,0 25,0-25,0 0,0 25,0 0,0-25,0 1,0-1,0 0,0 0,0 0,0 0,0 1,25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9-14T00:32:23.658"/>
    </inkml:context>
    <inkml:brush xml:id="br0">
      <inkml:brushProperty name="width" value="0.08819" units="cm"/>
      <inkml:brushProperty name="height" value="0.35278" units="cm"/>
      <inkml:brushProperty name="color" value="#806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248 1264,'25'0,"-25"0,0 0,0 0,25-25,-25 25,0-25,0 25,0-25,0 0,0-24,0 49,0-25,0 25,0-25,0 0,0 25,0 0,0-24,0 24,0-25,0 25,0-25,0-25,0 26,0 24,0-25,0 25,0 0,0 0,25 0,0 0,-25 25,-25-25,25 0,-50 0,50-25,-25 0,25 0,-24 0,-1 1,25 24,0-25,0 25,0-25,0 25,0-25,0 0,0 25,0-24,0-1,0 0,0 25,0-25,0 25,0 25,0 0,0-25,0 25,25-25,-1 24,1 1,0-25,0 25,0 0,-1 0,-24-25,0 24,0-24,25 25,-25 0,25 0,0 24,-25-24,25 0,-1 0,-24-25,0 25,25-25,-25 24,0-24,25 0,-25 25,0 0,0-25,0 25,0-25,0 0,0 0,-25 0,25 0,-25 0,1 0,24 0,-25 0,25 0,0 25,-25-25,25 24,-25-24,0 0,25 25,-24-25,24 0,-50 25,50 0,-25-25,25 0,0 0,0-25,0 25,25-25,-25 25,0-25,0 1,0 24,0-25,0 25,0-25,25 25,-25 0,0-50,0 50,0-24,0 24,0-25,0 0,0 25,0-25,0 25,0-25,0 1,0 24,0-25,-25 25,25 0,0-25,0 25,0 0,-25-25,25 0,0 50,0-25,0 0,-25-25,1-24,24-1,-25 1,25 24,-25-25,0 50,25-49,0 24,0 0,-49-25,49 1,0 49,0-50,0 50,-25-25,25 25,-25-49,25 49,0-25,-25 25,25 0,0 0,0-50,0 25,0-24,0-1,0 50,0-25,-25 25,25-24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01ED-EA50-4E0F-B979-E7D05FB6CB44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3A162-0C0D-4147-9AAD-E9AFE50E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3A162-0C0D-4147-9AAD-E9AFE50E37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C3DF-C468-48BC-8BF1-9F2A9C343BE5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harriet-tubman-and-the-underground-railroad#john-brow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harriet-tubman-and-the-underground-railroad#america-divid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WcBppFU-ZkECGM&amp;tbnid=QKPJIn_KeRSOXM:&amp;ved=0CAUQjRw&amp;url=http://en.wikipedia.org/wiki/Missouri_in_the_American_Civil_War&amp;ei=GhyJUuHHB6fMsQSKsoGIAw&amp;psig=AFQjCNH1zrSm_Xe5PbqvJ3YP3o8kde3_vg&amp;ust=1384803047297909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xJoHoSEnDoqsM&amp;tbnid=U0ZYyrSZhnc4YM:&amp;ved=0CAUQjRw&amp;url=http://www.biography.com/people/jefferson-davis-9267899&amp;ei=jCCJUu_NK4apsASzkICQBA&amp;bvm=bv.56643336,d.cWc&amp;psig=AFQjCNFi8NXySdBh3yta_1f_P1Oq-BiqyA&amp;ust=13848047866254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-portal.com/academy/lesson/civil-war-begins-northern-and-southern-advantages-compared.html#lesson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mtSl0wOPNwgKgM&amp;tbnid=ALsrey2DoviluM:&amp;ved=0CAgQjRwwAA&amp;url=http://blogamericanhistory.blogspot.com/2011/03/how-did-plantation-crops-and-slavery.html&amp;ei=DReJUtOlNLS2sASi6IGgBg&amp;psig=AFQjCNE7Z1D4lbYXp6Jj3zQRcVBduPrNsw&amp;ust=13848024459070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.com/shows/america-the-story-of-us/videos/harriet-tubman-and-the-underground-railroad#harriet-tubman-and-the-underground-railr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Slavery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Kansas Nebraska Act 1854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it change the boundaries of slavery?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Nebraska Act 1854</a:t>
            </a:r>
            <a:endParaRPr lang="en-US" dirty="0"/>
          </a:p>
        </p:txBody>
      </p:sp>
      <p:pic>
        <p:nvPicPr>
          <p:cNvPr id="21506" name="Picture 2" descr="http://storiesofusa.com/images/kansas-nebraska-act-1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02233"/>
            <a:ext cx="9111166" cy="560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Whigs</a:t>
            </a:r>
          </a:p>
          <a:p>
            <a:r>
              <a:rPr lang="en-US" dirty="0" smtClean="0"/>
              <a:t>Republicans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John Brown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Dred</a:t>
            </a:r>
            <a:r>
              <a:rPr lang="en-US" dirty="0" smtClean="0"/>
              <a:t> Scott</a:t>
            </a:r>
            <a:br>
              <a:rPr lang="en-US" dirty="0" smtClean="0"/>
            </a:br>
            <a:r>
              <a:rPr lang="en-US" dirty="0" smtClean="0"/>
              <a:t>Page 166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case?</a:t>
            </a:r>
          </a:p>
          <a:p>
            <a:r>
              <a:rPr lang="en-US" dirty="0" smtClean="0"/>
              <a:t>What was the </a:t>
            </a:r>
            <a:r>
              <a:rPr lang="en-US" smtClean="0"/>
              <a:t>decision?</a:t>
            </a:r>
            <a:endParaRPr lang="en-US" dirty="0" smtClean="0"/>
          </a:p>
          <a:p>
            <a:r>
              <a:rPr lang="en-US" dirty="0" smtClean="0"/>
              <a:t>What amendment was used to support the decision?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body loved him, right?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conflict in the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 of 1860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upload.wikimedia.org/wikipedia/commons/f/f9/ElectoralCollege1860-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532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leaves first</a:t>
            </a:r>
            <a:endParaRPr lang="en-US" dirty="0"/>
          </a:p>
        </p:txBody>
      </p:sp>
      <p:pic>
        <p:nvPicPr>
          <p:cNvPr id="2054" name="Picture 6" descr="http://thefoolwhofollows.typepad.com/.a/6a00e550796b0688340120a5c9859e970c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4191000" cy="3352801"/>
          </a:xfrm>
          <a:prstGeom prst="rect">
            <a:avLst/>
          </a:prstGeom>
          <a:noFill/>
        </p:spPr>
      </p:pic>
      <p:pic>
        <p:nvPicPr>
          <p:cNvPr id="5794" name="Picture 674" descr="https://encrypted-tbn2.gstatic.com/images?q=tbn:ANd9GcTcxmXKtmATkbopNSMZ1OJ1R4WZjoBxEtW6sIlWGTEZtUu_oA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6522"/>
            <a:ext cx="5227735" cy="34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Jefferson Davis</a:t>
            </a:r>
          </a:p>
          <a:p>
            <a:r>
              <a:rPr lang="en-US" dirty="0" smtClean="0"/>
              <a:t>Had a constitution that protected slavery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hQVFhUXGBwYFxcXFxQVGBYVGBoXFxQXFB0YHCggGBolHRcUITEhJSkrLi4uFx8zODMsNygtLisBCgoKDg0OGxAQGiwkHyQsLCwsLCwsLCwsLCwsLCwsLCwsLCwsLCwsLCwsLCwsLCwsLCwsLCwsLCwsLCwsLCwsLP/AABEIALkBEAMBIgACEQEDEQH/xAAcAAACAgMBAQAAAAAAAAAAAAADBAIFAAEGBwj/xAA6EAABAwIDBQYEBQQCAwEAAAABAAIRAyEEMUEFElFhcQYigZGh8BNCscEHMlLR4RQzcvEjYhWCohb/xAAZAQADAQEBAAAAAAAAAAAAAAABAgMABAX/xAAkEQACAgIDAAMAAgMAAAAAAAAAAQIRAyESMUEEIlEycRMUQv/aAAwDAQACEQMRAD8A8zeoEKb1AqJc0tELcraxjGmFMqBUmFYxm6sFOVMJ3Z2FL3gALNhSD7H2UXu5cV0rqTWM7vQc+MIuDwhAt6fQKe0WtpsLnkb0QB+lIx0cjtNxcYaCSNBkEh/SOkWVgMa6SABH1R9nu33RAAbdxyjlzKFsFL0Z2fsTeAEw05k2n+E5j6dGk3dpt3uZnMJbG7YDbN0tHvJINrPfeIH6j9GpVGXYzkugGIY42noBHpyVZiaQ0z5XVnU3n91lhqePU5nol6u6yze87j7yVYolJldTwJNz6p1tJoHfc4jgDbzJUxXeRAi/AD04IL8Pzk66wmaYqFalYA90NA8yhl5PBMPoOOs8gmsFsOtUMNb6fVa4o1SZWhhKi4luYsuvo/h5iXG5b74pTanYXE0gTul0ZxdFZYP0DxT/AArdj1xO7oVbmlBXN0GljhII6rpqJ3gDxUsq9On48vGDqNQ4TdSn6IW4onWLEKKO8IbmrWFoGApyowpBqzZkjIW2hYtNN1rA0EcVjVF10Wlkg2FFKVAqTs1i6jzSIasatgKQWsxFwWNUiFgCxglKnJAC7PYezYb1FzfL+bLndiUJcD7jVdxQ7g8vA6T0Qsag2IrNpN4Rcn6BcTtbF/FLnE5ZC2kfcnyVj2g2tLrXgmeuQXLMq6e9SlgvQzfgzgvmPBo9c1gsOtygYepALeKbeJnoP3TVsS9EMDht83y+pTmLdLhTbYC3jrKY2e0NEwbAAddfulnUzeB3jbztdKrbGekBxWLgbjNMzxPJBp4Mz3s9dfPmncHhgBpJJA42tPLVHoYb4j3Nb8rfUfmJ6KvRPsqXkk7jAb2tmV1uyOwziAapkm+4NOqt+zuwGsAdEuNyTpawC7vA4WBK5M2Zp1E68WFVykc1s3sbSYAN0HW91e4TZbWZNCt6TEYUVzNykV5qPgq2iBog4qkCFYlnFArNGilJUBStnDdouxtGv3gN141GR5ELk6OyjRJa5pbeIdcHm08Oa9f+HxVVtTASN4DvC46q0crXfRpQi9o8zxWC5EO4HW0iOOh8VXPYuj2++m9pfSdBb/cpGxYdSBwknzPFc87EBx56/uuprQmObumBLVCo1FcFB6mdVC5CwlbcoIgMK01SAWlrDRKFthUC5TplKYqAtQi/DUIXWeYjIUmhYsWCEWi1aJRGNlAK2dZ2awg3N7PPwgWHnHmmds43dbug9eZ1KV2NigykASBPHgI/lVO0q+8STpMeJn30S/8ARr0VdapJKUqWKnUchOVkiMmbFRW2ysQ0uh2qpgESi66zVgTo6+nTDSDpx9+KG6mLng2RlnfiOKFg6odSibkHqOanU4cgTzyukjplZbRmBw5+NSYP0t81fdmNlQ905ls+LnCZ8vRV+Fb/AMjarSBrE/MLwJ6LruzFNppCoTZxzPymYEcpLT/7IzvwWOuy+w2HHeHPS2UwequqIsFQ0cWN4uHzX6cVaU8SvJlPbPQ4ulRZ0gihJUaqO2oqQlohKLs3US1QpvNLYlqE9hh+EGXzQcSpUWmeiJXpyEPB3pnjX4h4P4Vf4rcqov8A5Aje9CFy+DrXbyt4aeUeq9P/ABEwgdhyDoZHhn6SvKcM07zSMp9F24pc8X9EJrjk/sumXW9xao8lMqV7O5O0AqU0HcTJChuooIIiyGAUwQobqJgLmouHpXWwxTYYQB6V+7mhOajOKgV0Hni7ltTIUQ1EBLdR8MO8ENoVrsDDAv3nDujPlzW7D0rEcXW3d5vggPxEgX6/RQ2lUmo48TPglmu0T0SbNucsptk8lAqTSm8F9DGmHOhuXFRFMzEJrBsio4cA76FWIwhAmCbDn18f2UudMrxsV2e4gjkCT0TuJrbtJj9cuoVfiq5mIj7rWIqueGi0DJvCcz6LK+wP8LujjYY1zReWmJIFpset7rp8FjyKG40kgODYysbn6t8VyWDoyGNZc3/ldnsvCNsNTfh4fRTzZVEpixuXZb7NcS24jmr2hQNoyS+EwLiBBEcP9K3wrC03XmcbdnbKdLRKjQIRm0yjOrACTYcVzO0+3OFoky+Y4Xk8Bx5nJV4/hz8pSOmyStR8lcTU/Eii4wB3f1bwHDTx0lHw/wCIGBJg1CD0MfRFwm/AxSXbOvpOF1Gs7XgqPAbfpVHTTeXM0tBJyj1VjUcQ57TpB6TxSNuinDZR9qcEKtB8Zua6J46LyfYWEL3jKLiTMWvHiF7ZjnsbT7zr3PQc+AXmtTZ4omru3a47zHDLvDeaR6eRXT8d9oTMrSZTYwMFQhhDTpP5TyPBQ+LNjYixHNVuLBL3iQSfODmETZLHODr3aJvwkAfVdE4RatE8WRqVMcesC0VpqidpsZoRRA6FBxWMadmERoCG5EpmyICse5YFuo1Raug8/wBIPCkGKQaiAIWMkQY1WWMxXwsOGtsX58Y9lKUaZcYSu1t4VHBwu3u+QhaCti5JUqEqjpuotK0FJroKsc5qERrVtt9FjTpp7yWsNDdEw4Pnr+x6/dXbNqNLQM+oz4TF1TYOmHfMPon/AOjNOXQHxnwHWDzU6VlLdAcU0uJIgDlvH1cfugUpaHRrbjPH3zWhVc8gG8ZCwjkrjZmDdUeGXA3r8JGn1RdVsyux7s9gyWhxEH34rrcDTJ6+iJgsCBpB4ZQrXDYYAyvLyZLZ6EY0ix2ViCGxun30TWO2mykJdJdE7oEu8ggU3botI8CT4QuY7QsqOltN1Vr3WkNcyeW8ISxYOHJlNt/tbXr1DRpM3Z7rWn854k8FT7V2JSw9Mvr1i+pIBFOk+o1hOQc+Q1usei6TY3ZH4d6r5qPu5wlxaMy2TqdSE/t/snRrObuVKYZugOpmoWMcWfkdbMgEiI8QuiDi5VdIXJ9Y2lZ5NvU3mzfO09EWjhmOMNBDuH7LtdtbLpta1m9TN7hmcwABT5CB1W8P2cHwm1A0h8zP6hx5ZSqynFfxYIY3JXJUZ+GeyHf1AqukMpyYPzHSPqur7bbbOGw9WoAS+qd1p4Wz8pT+wIY0CI18Ss7a7A/qcMQ3847zOvBQbuf26NOlpHh1Xadd4h7yR4ZqdLbdRoDHmWi2ot7lKYmiadRzL90wSQWmdbHJIYh5JXcor8OaUtFo+sHkkW4Tc25o2y3xvcXCPDM/RVOEoPJ7oPXmrrA4U0/zZnPkkyNR0hsScmg26tEIjhP8ITmqJ3WalRcthY8WTUCyLQiA8ENpWwUAi1Vl1EUkzVbdZTaq2cVC0LYaiObdRDULG4jWzWd8TlktdrG/8gePnbfL8zbX52BW8O8COR/2tbYdvCTe0+eqeHZLKjmyU3sTDCrXYw/NI9ErUap4DEGnVY9pgtcCPBVnuLojDUkWuNomnULHCCM+YVa5gm3gvTNo4KniQ2pYCo0EHOHariMbsVzKha4QR9NCOI5rlx501T7OueB9r0QoSDZWD6lRw3TMcNENmELTcq4w+yS5m8Iiwnrb6p3kitk1hl0IbNw8v71hrF+f2XZYag2nRY4fnFWNe80gnLTNc7s/DFjiDIg34zwV5i4HwriHXETAI3gPGyM5LgwQg+aR1uFeCA73yVnQaCOa5vC1yGi6cwmPgxMryJLZ6VaOgFInIkdCiuwbReCXRmST/rwSmBxodZWQrBPBIjJtCDKO6Id76KsdslhcS4kdJCuquJAzukq+JH7LNIZSkK4XYjHOlrYaDnm4+PgryphmNbpAER6JBmOiwUhiS7M/7VVJIVxkyLqZ3pGSvcA/fZB4KhfXmwR9nYktcsp72LPG3E85/FHs/wDDq/GaLVM+TgLz74rkMDseWh7hnpC9z7VYZtWi6RmJHJ2kLyl5OXCyusrriiaxrtlfuAWAUCLptzUMtQTOiINoUXJlrVFzULGQo4LHtsjbqwsTp6NQoWKbQmCxQA4oWNQKsFqiJRarZW8OzinbORIi+mgOCarlLyjFmaBEWKTr1SGQdMuY4KwCQx1K3RUg1dEssXVleatohLl0KblCFajns7Lsdt0bv9PUIEmabjHdccxfQq72sazXbtamHAC0iZbyOYXmMEZL0Lsr24AYKOKbvgWa/NwHA8YXFmwtPlFHbgz64yGTsanWaDSeGn5muP5ekq72GynSpGi9zXTrYyDoi1dm4St36TmkHnBnhZC/8FSpguAE5ybwuF5fGdvFS6FDS3XGAHNm8i4I1B0NkhUfPdLbAktvlefHXzVoysHCRBET1/lJVaOv85qyySSq9Cf44+rZb7OMthDrhzbxP7JbZ9XdInirqrDkkgrsQwuKc2CSfP6J1m2jMRogVMJBJCQxNEic/wB+PvkhFodpMdrbZ098kAbUJMXz9FVU6ZeVbYbBBo73kfRO+KGUGWeGxBDZ5TxTOz6nxCBNuXrCoMQ973CnTBJ9BzJ+y6f/AMO5tICkYqNAIceIzB6pVFmyOMRyrhWNyMR5LGVWxMjwXn+3cNjaw/5g9lMG+5cW6ZrmH1/guHwn1DrqIPAhU/xuXpC6Wz3bEYim6kek/wALyzatACq7dyN+SpH7WxVeGOqFo9YTtEQ0CSYGZMkzmmca77JpV0CqocI72z75LGNH7opjICAtVCjbt+SgLrBF3mymGrT0VrM8kyCBe1YRARaoslzw5oDpmitMYZU2qYEX9zZUfZypaFqrDMR7zQxTKYxASwKMTEgxb+FJupMRAtLW0ZU9MpMdslwu0S1Vz6RGYXZUX7pkHzVf2hY1zd5rYI/Nw1uFSGVt0yGTDxVo5wBaIWw9YSrEEO7PxJabE+ZXT0DVqiC50cyTZcpsqPitnImF6Bg6cBcfyaTuju+LtVYvs15pO3DkVbMuSkMfhrhw0TmGdIC5X+nYvwmKYBTbHQgkAqDnEGPqhxMi0+JaFX4ytpHlFwdVNk65qTaOs9f4QoLiR2bhtdb+WadbTLzAH7KOymyS3gD5Kyo1m02SS0AZk2AWezObWhrZWAZSvaeKuGZTxXnm0O0lR5ihRquZ+prD3uQ5IlLtTiGjvYesBp3DdV4v0i4Sls7+s9oBmIgzK8Q7R4Y/3yIbVe7cERLBEHor/aHbl5O6aTwNd7u28dVQ9qduDFGm1jNxlNu61tszEm3gr47vonKDijNj0t4uf4D7qxIUsLhhTptbwF+c5orGqcnbAKQsARn0xp5IcFCxkCfktN9eik4GeSmxtkRrAliLuQpkQtwiYC8WSZH0TtZtiOSVAusOaawjMorRpzTdWjlKDEShysi0KV2XSjGK1qttPL+UoyndUiycjbaPit7iOxigVrCkbDEtiKcgjjZMuKHupUMcjjMG6mTOXFLhy7DF4QPaZ8D7zVBX2cRouqGS1s5MmLi9CmGPeb1Xp+BhwE6R481wOz9ny9oOpA8yL3Xr47E1GNBouDxAsTBNvJQ+QufXhXBLh36V1fDSzoqChiCypun8vuF1dRjmS2oxzSBBkESuS2/DJeIEXXMvs6OtulZbB6k+rMLn8F2iY4Q8RMAEXk69FcAh2RCLhKPYY5IzGN+U3SjI9L/dIlvBWGFaIvokk0UtjlB0OBAubeaJiKDHvY143gCC6cunNCDhvDgnAQRMXlCOhH2WNQscYgRpy0shYmt8NstJPKQY6Sk3NM55o7cK5wufRB7Yu0cvtLbtNzzvh0j/AKA/RU2Pq4es5gYO/vDMRYXXaf8A4uk+7pvn3oVTtnswzDEVKUkZGbxwPviqxjFK1Y8svL6lXiGEHly5qLAFgxIMDVba2/L6pjm9AVbFRCytczKgDksMmaIupDKFqLrCULGJ6wpnJRYphqcHoANN0q8X98k5UEIFUZ9f2WHRZVqOVv4sl3UlY12++SBu8lJMUSqUreH+ktTZl0T1cHdHRLU2GAqJk5I20CUCoLpqqCl6hCKMjRWAQthbIsmMBqPSldMualMTYEnIXKdJWI2yr2s8/DkWIPv7LtPw5/E34Qbh8c4lgsysd5xb/wBauZcP+2YXmeMxjqjuDdAl11xhSOKc7dn19RrU67Ae7UY4WIhwI5FUu3Ow2GxDC3vMnVptPQrwDsb23xGznQzv0T+am4mOrf0le+dj+3OGxzf+J4FSO9ScRvDp+odErxq9oym10zyrtD+FeMoEmgBXZpuWeOrTn4Fcr/5CtQduVA9hGbXAtNuTl9Smqk9o7No12ltamyo3g5oP1QcbGU2j58wXaYA3iDpqI/dXlHb1NxETfU6e+i6XtF+FGGqDewpdRd+kkvYfO48CvONu9kcXhDNSkX0/1sG8z/2i7fEBQngiy8PkSR2eG2qzRw43sNcp6FW2Cx4Njb3b7ryIbSPM2AE/LEAHnZWlLa7ogElxN+Z+2g8Cpv42tFf9n9PWHVgIiD14lFbjAM1zexcSKtJu7x7xiN4zFuAz9lWW38Oxm67eO6Re5gEkeOv3UY4m3RR5FQbG7ea2CHDOLHIg/NwQsftH4lOCZm0++q8725WdTrBosCeMzp3vBXOGwFYtgHdIAgaEGIMlXeIksmxei6/KSmg4Sqljix7g4RJkBOMcVOSp0UW1YSq4FRpm6FXMORMPmt4b03UWMEaf6UqzbrN1TY6JNN0Ui6BCKSnXQPSLxf2EF4+6PNs0tUKBRFxMnNALroJqwROqGKpKRIRE67rAIVEQ3xW3Tb3xWbtk1moyvndJuF025hKBuwU8WI0bY20rbgtuyUC9awoXqGFR7exEN3eP0VtjK4aC5xgBcjjcSaji4+A5aK2CDlK/EQzzUY0vRaFEoiHUXecBsBZSLmODmEtcDIIJBB5EZLApgoGPROyP4sVqRFPGTVp6VBHxG9dHD1Xsew9uUMSzfo1GvbqWkSOThm09V8rPpzki7K2pXwz/AIlCo6m4ajXk4GxHIoVYbPrdzUB9M6Lyvsb+MTHRTx7fhuy+KwTTP+QzZ6jovWcDiadZgfTe2ow5OaQ4HxCDCmcztbsRhMXJqUQ2ofnp9x3jFneIXhnaTZ4wmJrUWP3/AIZgO4x9xl4L6T21j2YXD1sQ/wDLSY53WBYdSYHivljEYp9So6rUMve4ud1cZP1SJbHu0dz2N2iBLLCWf/QgifNdfWw5qtdTfF6e+DPyiBbnIC8gwGJcw7zTPGMxGR5iCu32f2gFQ0Cw95oIIOrSCCPU26LUrCmzntuMcK7d7LQ/QlejYPFN3KbnXIYAR+pswfrbouC7QP34dqww6RB5SOn1UcPtR0Bu8R+mDY8AUJaGi7Ou7c4VkU3UxdpMkZOaYuqunTRMRjnGkwOF+EyIzEei3hiCFw5H9jtgqiKYrMLKQup4lQo6o1o17Gi33ZQceCm6/vqhpJIdGBFiyCxEYU9aB6Q3UGqLplAeEKHslWaYlBZwTDsj0Q6X7JPBA1NtkxTYVAZ+SdPy++Km2MwLKcAlJV2xdPuy98UrivfojFiiNZyTr1t0SUzWVRtr+07orxVsSTpWUe08earv+o9UmtNUmr0lFRVI82TcnbMhRc1ECiUQAgpwh1EWnkgwGtxYWnULRR6f5Vgib6as+z3aXFYF+9hqrmXktzY7/Jpt4pGoguRAejdqfxIftLCNw53aLi6aomG1A2C0NJyE3gxcBce/AVB8hI4t730VEV0vZjJDikHkJARnbkbeaiDuulpOfiFebc/J4rn3JI7HbLL+se7vPIcAIkiR05K22MGlu8ADMwc4Oua5/G/2G/5fZX/Zb+w3/L7pM38SmF/YuGgxnP26IlKpCgzLwWDNcLVM6+TJvfdTAySrswmD78lXwVPYSbqQahuzRqamUsHuXjVbYjalQZ9k67N4aDeKBUKcP5D74JByHoy6P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VFhUXGBwYFxcXFxQVGBYVGBoXFxQXFB0YHCggGBolHRcUITEhJSkrLi4uFx8zODMsNygtLisBCgoKDg0OGxAQGiwkHyQsLCwsLCwsLCwsLCwsLCwsLCwsLCwsLCwsLCwsLCwsLCwsLCwsLCwsLCwsLCwsLCwsLP/AABEIALkBEAMBIgACEQEDEQH/xAAcAAACAgMBAQAAAAAAAAAAAAADBAIFAAEGBwj/xAA6EAABAwIDBQYEBQQCAwEAAAABAAIRAyEEMUEFElFhcQYigZGh8BNCscEHMlLR4RQzcvEjYhWCohb/xAAZAQADAQEBAAAAAAAAAAAAAAABAgMABAX/xAAkEQACAgIDAAMAAgMAAAAAAAAAAQIRAyESMUEEIlEycRMUQv/aAAwDAQACEQMRAD8A8zeoEKb1AqJc0tELcraxjGmFMqBUmFYxm6sFOVMJ3Z2FL3gALNhSD7H2UXu5cV0rqTWM7vQc+MIuDwhAt6fQKe0WtpsLnkb0QB+lIx0cjtNxcYaCSNBkEh/SOkWVgMa6SABH1R9nu33RAAbdxyjlzKFsFL0Z2fsTeAEw05k2n+E5j6dGk3dpt3uZnMJbG7YDbN0tHvJINrPfeIH6j9GpVGXYzkugGIY42noBHpyVZiaQ0z5XVnU3n91lhqePU5nol6u6yze87j7yVYolJldTwJNz6p1tJoHfc4jgDbzJUxXeRAi/AD04IL8Pzk66wmaYqFalYA90NA8yhl5PBMPoOOs8gmsFsOtUMNb6fVa4o1SZWhhKi4luYsuvo/h5iXG5b74pTanYXE0gTul0ZxdFZYP0DxT/AArdj1xO7oVbmlBXN0GljhII6rpqJ3gDxUsq9On48vGDqNQ4TdSn6IW4onWLEKKO8IbmrWFoGApyowpBqzZkjIW2hYtNN1rA0EcVjVF10Wlkg2FFKVAqTs1i6jzSIasatgKQWsxFwWNUiFgCxglKnJAC7PYezYb1FzfL+bLndiUJcD7jVdxQ7g8vA6T0Qsag2IrNpN4Rcn6BcTtbF/FLnE5ZC2kfcnyVj2g2tLrXgmeuQXLMq6e9SlgvQzfgzgvmPBo9c1gsOtygYepALeKbeJnoP3TVsS9EMDht83y+pTmLdLhTbYC3jrKY2e0NEwbAAddfulnUzeB3jbztdKrbGekBxWLgbjNMzxPJBp4Mz3s9dfPmncHhgBpJJA42tPLVHoYb4j3Nb8rfUfmJ6KvRPsqXkk7jAb2tmV1uyOwziAapkm+4NOqt+zuwGsAdEuNyTpawC7vA4WBK5M2Zp1E68WFVykc1s3sbSYAN0HW91e4TZbWZNCt6TEYUVzNykV5qPgq2iBog4qkCFYlnFArNGilJUBStnDdouxtGv3gN141GR5ELk6OyjRJa5pbeIdcHm08Oa9f+HxVVtTASN4DvC46q0crXfRpQi9o8zxWC5EO4HW0iOOh8VXPYuj2++m9pfSdBb/cpGxYdSBwknzPFc87EBx56/uuprQmObumBLVCo1FcFB6mdVC5CwlbcoIgMK01SAWlrDRKFthUC5TplKYqAtQi/DUIXWeYjIUmhYsWCEWi1aJRGNlAK2dZ2awg3N7PPwgWHnHmmds43dbug9eZ1KV2NigykASBPHgI/lVO0q+8STpMeJn30S/8ARr0VdapJKUqWKnUchOVkiMmbFRW2ysQ0uh2qpgESi66zVgTo6+nTDSDpx9+KG6mLng2RlnfiOKFg6odSibkHqOanU4cgTzyukjplZbRmBw5+NSYP0t81fdmNlQ905ls+LnCZ8vRV+Fb/AMjarSBrE/MLwJ6LruzFNppCoTZxzPymYEcpLT/7IzvwWOuy+w2HHeHPS2UwequqIsFQ0cWN4uHzX6cVaU8SvJlPbPQ4ulRZ0gihJUaqO2oqQlohKLs3US1QpvNLYlqE9hh+EGXzQcSpUWmeiJXpyEPB3pnjX4h4P4Vf4rcqov8A5Aje9CFy+DrXbyt4aeUeq9P/ABEwgdhyDoZHhn6SvKcM07zSMp9F24pc8X9EJrjk/sumXW9xao8lMqV7O5O0AqU0HcTJChuooIIiyGAUwQobqJgLmouHpXWwxTYYQB6V+7mhOajOKgV0Hni7ltTIUQ1EBLdR8MO8ENoVrsDDAv3nDujPlzW7D0rEcXW3d5vggPxEgX6/RQ2lUmo48TPglmu0T0SbNucsptk8lAqTSm8F9DGmHOhuXFRFMzEJrBsio4cA76FWIwhAmCbDn18f2UudMrxsV2e4gjkCT0TuJrbtJj9cuoVfiq5mIj7rWIqueGi0DJvCcz6LK+wP8LujjYY1zReWmJIFpset7rp8FjyKG40kgODYysbn6t8VyWDoyGNZc3/ldnsvCNsNTfh4fRTzZVEpixuXZb7NcS24jmr2hQNoyS+EwLiBBEcP9K3wrC03XmcbdnbKdLRKjQIRm0yjOrACTYcVzO0+3OFoky+Y4Xk8Bx5nJV4/hz8pSOmyStR8lcTU/Eii4wB3f1bwHDTx0lHw/wCIGBJg1CD0MfRFwm/AxSXbOvpOF1Gs7XgqPAbfpVHTTeXM0tBJyj1VjUcQ57TpB6TxSNuinDZR9qcEKtB8Zua6J46LyfYWEL3jKLiTMWvHiF7ZjnsbT7zr3PQc+AXmtTZ4omru3a47zHDLvDeaR6eRXT8d9oTMrSZTYwMFQhhDTpP5TyPBQ+LNjYixHNVuLBL3iQSfODmETZLHODr3aJvwkAfVdE4RatE8WRqVMcesC0VpqidpsZoRRA6FBxWMadmERoCG5EpmyICse5YFuo1Raug8/wBIPCkGKQaiAIWMkQY1WWMxXwsOGtsX58Y9lKUaZcYSu1t4VHBwu3u+QhaCti5JUqEqjpuotK0FJroKsc5qERrVtt9FjTpp7yWsNDdEw4Pnr+x6/dXbNqNLQM+oz4TF1TYOmHfMPon/AOjNOXQHxnwHWDzU6VlLdAcU0uJIgDlvH1cfugUpaHRrbjPH3zWhVc8gG8ZCwjkrjZmDdUeGXA3r8JGn1RdVsyux7s9gyWhxEH34rrcDTJ6+iJgsCBpB4ZQrXDYYAyvLyZLZ6EY0ix2ViCGxun30TWO2mykJdJdE7oEu8ggU3botI8CT4QuY7QsqOltN1Vr3WkNcyeW8ISxYOHJlNt/tbXr1DRpM3Z7rWn854k8FT7V2JSw9Mvr1i+pIBFOk+o1hOQc+Q1usei6TY3ZH4d6r5qPu5wlxaMy2TqdSE/t/snRrObuVKYZugOpmoWMcWfkdbMgEiI8QuiDi5VdIXJ9Y2lZ5NvU3mzfO09EWjhmOMNBDuH7LtdtbLpta1m9TN7hmcwABT5CB1W8P2cHwm1A0h8zP6hx5ZSqynFfxYIY3JXJUZ+GeyHf1AqukMpyYPzHSPqur7bbbOGw9WoAS+qd1p4Wz8pT+wIY0CI18Ss7a7A/qcMQ3847zOvBQbuf26NOlpHh1Xadd4h7yR4ZqdLbdRoDHmWi2ot7lKYmiadRzL90wSQWmdbHJIYh5JXcor8OaUtFo+sHkkW4Tc25o2y3xvcXCPDM/RVOEoPJ7oPXmrrA4U0/zZnPkkyNR0hsScmg26tEIjhP8ITmqJ3WalRcthY8WTUCyLQiA8ENpWwUAi1Vl1EUkzVbdZTaq2cVC0LYaiObdRDULG4jWzWd8TlktdrG/8gePnbfL8zbX52BW8O8COR/2tbYdvCTe0+eqeHZLKjmyU3sTDCrXYw/NI9ErUap4DEGnVY9pgtcCPBVnuLojDUkWuNomnULHCCM+YVa5gm3gvTNo4KniQ2pYCo0EHOHariMbsVzKha4QR9NCOI5rlx501T7OueB9r0QoSDZWD6lRw3TMcNENmELTcq4w+yS5m8Iiwnrb6p3kitk1hl0IbNw8v71hrF+f2XZYag2nRY4fnFWNe80gnLTNc7s/DFjiDIg34zwV5i4HwriHXETAI3gPGyM5LgwQg+aR1uFeCA73yVnQaCOa5vC1yGi6cwmPgxMryJLZ6VaOgFInIkdCiuwbReCXRmST/rwSmBxodZWQrBPBIjJtCDKO6Id76KsdslhcS4kdJCuquJAzukq+JH7LNIZSkK4XYjHOlrYaDnm4+PgryphmNbpAER6JBmOiwUhiS7M/7VVJIVxkyLqZ3pGSvcA/fZB4KhfXmwR9nYktcsp72LPG3E85/FHs/wDDq/GaLVM+TgLz74rkMDseWh7hnpC9z7VYZtWi6RmJHJ2kLyl5OXCyusrriiaxrtlfuAWAUCLptzUMtQTOiINoUXJlrVFzULGQo4LHtsjbqwsTp6NQoWKbQmCxQA4oWNQKsFqiJRarZW8OzinbORIi+mgOCarlLyjFmaBEWKTr1SGQdMuY4KwCQx1K3RUg1dEssXVleatohLl0KblCFajns7Lsdt0bv9PUIEmabjHdccxfQq72sazXbtamHAC0iZbyOYXmMEZL0Lsr24AYKOKbvgWa/NwHA8YXFmwtPlFHbgz64yGTsanWaDSeGn5muP5ekq72GynSpGi9zXTrYyDoi1dm4St36TmkHnBnhZC/8FSpguAE5ybwuF5fGdvFS6FDS3XGAHNm8i4I1B0NkhUfPdLbAktvlefHXzVoysHCRBET1/lJVaOv85qyySSq9Cf44+rZb7OMthDrhzbxP7JbZ9XdInirqrDkkgrsQwuKc2CSfP6J1m2jMRogVMJBJCQxNEic/wB+PvkhFodpMdrbZ098kAbUJMXz9FVU6ZeVbYbBBo73kfRO+KGUGWeGxBDZ5TxTOz6nxCBNuXrCoMQ973CnTBJ9BzJ+y6f/AMO5tICkYqNAIceIzB6pVFmyOMRyrhWNyMR5LGVWxMjwXn+3cNjaw/5g9lMG+5cW6ZrmH1/guHwn1DrqIPAhU/xuXpC6Wz3bEYim6kek/wALyzatACq7dyN+SpH7WxVeGOqFo9YTtEQ0CSYGZMkzmmca77JpV0CqocI72z75LGNH7opjICAtVCjbt+SgLrBF3mymGrT0VrM8kyCBe1YRARaoslzw5oDpmitMYZU2qYEX9zZUfZypaFqrDMR7zQxTKYxASwKMTEgxb+FJupMRAtLW0ZU9MpMdslwu0S1Vz6RGYXZUX7pkHzVf2hY1zd5rYI/Nw1uFSGVt0yGTDxVo5wBaIWw9YSrEEO7PxJabE+ZXT0DVqiC50cyTZcpsqPitnImF6Bg6cBcfyaTuju+LtVYvs15pO3DkVbMuSkMfhrhw0TmGdIC5X+nYvwmKYBTbHQgkAqDnEGPqhxMi0+JaFX4ytpHlFwdVNk65qTaOs9f4QoLiR2bhtdb+WadbTLzAH7KOymyS3gD5Kyo1m02SS0AZk2AWezObWhrZWAZSvaeKuGZTxXnm0O0lR5ihRquZ+prD3uQ5IlLtTiGjvYesBp3DdV4v0i4Sls7+s9oBmIgzK8Q7R4Y/3yIbVe7cERLBEHor/aHbl5O6aTwNd7u28dVQ9qduDFGm1jNxlNu61tszEm3gr47vonKDijNj0t4uf4D7qxIUsLhhTptbwF+c5orGqcnbAKQsARn0xp5IcFCxkCfktN9eik4GeSmxtkRrAliLuQpkQtwiYC8WSZH0TtZtiOSVAusOaawjMorRpzTdWjlKDEShysi0KV2XSjGK1qttPL+UoyndUiycjbaPit7iOxigVrCkbDEtiKcgjjZMuKHupUMcjjMG6mTOXFLhy7DF4QPaZ8D7zVBX2cRouqGS1s5MmLi9CmGPeb1Xp+BhwE6R481wOz9ny9oOpA8yL3Xr47E1GNBouDxAsTBNvJQ+QufXhXBLh36V1fDSzoqChiCypun8vuF1dRjmS2oxzSBBkESuS2/DJeIEXXMvs6OtulZbB6k+rMLn8F2iY4Q8RMAEXk69FcAh2RCLhKPYY5IzGN+U3SjI9L/dIlvBWGFaIvokk0UtjlB0OBAubeaJiKDHvY143gCC6cunNCDhvDgnAQRMXlCOhH2WNQscYgRpy0shYmt8NstJPKQY6Sk3NM55o7cK5wufRB7Yu0cvtLbtNzzvh0j/AKA/RU2Pq4es5gYO/vDMRYXXaf8A4uk+7pvn3oVTtnswzDEVKUkZGbxwPviqxjFK1Y8svL6lXiGEHly5qLAFgxIMDVba2/L6pjm9AVbFRCytczKgDksMmaIupDKFqLrCULGJ6wpnJRYphqcHoANN0q8X98k5UEIFUZ9f2WHRZVqOVv4sl3UlY12++SBu8lJMUSqUreH+ktTZl0T1cHdHRLU2GAqJk5I20CUCoLpqqCl6hCKMjRWAQthbIsmMBqPSldMualMTYEnIXKdJWI2yr2s8/DkWIPv7LtPw5/E34Qbh8c4lgsysd5xb/wBauZcP+2YXmeMxjqjuDdAl11xhSOKc7dn19RrU67Ae7UY4WIhwI5FUu3Ow2GxDC3vMnVptPQrwDsb23xGznQzv0T+am4mOrf0le+dj+3OGxzf+J4FSO9ScRvDp+odErxq9oym10zyrtD+FeMoEmgBXZpuWeOrTn4Fcr/5CtQduVA9hGbXAtNuTl9Smqk9o7No12ltamyo3g5oP1QcbGU2j58wXaYA3iDpqI/dXlHb1NxETfU6e+i6XtF+FGGqDewpdRd+kkvYfO48CvONu9kcXhDNSkX0/1sG8z/2i7fEBQngiy8PkSR2eG2qzRw43sNcp6FW2Cx4Njb3b7ryIbSPM2AE/LEAHnZWlLa7ogElxN+Z+2g8Cpv42tFf9n9PWHVgIiD14lFbjAM1zexcSKtJu7x7xiN4zFuAz9lWW38Oxm67eO6Re5gEkeOv3UY4m3RR5FQbG7ea2CHDOLHIg/NwQsftH4lOCZm0++q8725WdTrBosCeMzp3vBXOGwFYtgHdIAgaEGIMlXeIksmxei6/KSmg4Sqljix7g4RJkBOMcVOSp0UW1YSq4FRpm6FXMORMPmt4b03UWMEaf6UqzbrN1TY6JNN0Ui6BCKSnXQPSLxf2EF4+6PNs0tUKBRFxMnNALroJqwROqGKpKRIRE67rAIVEQ3xW3Tb3xWbtk1moyvndJuF025hKBuwU8WI0bY20rbgtuyUC9awoXqGFR7exEN3eP0VtjK4aC5xgBcjjcSaji4+A5aK2CDlK/EQzzUY0vRaFEoiHUXecBsBZSLmODmEtcDIIJBB5EZLApgoGPROyP4sVqRFPGTVp6VBHxG9dHD1Xsew9uUMSzfo1GvbqWkSOThm09V8rPpzki7K2pXwz/AIlCo6m4ajXk4GxHIoVYbPrdzUB9M6Lyvsb+MTHRTx7fhuy+KwTTP+QzZ6jovWcDiadZgfTe2ow5OaQ4HxCDCmcztbsRhMXJqUQ2ofnp9x3jFneIXhnaTZ4wmJrUWP3/AIZgO4x9xl4L6T21j2YXD1sQ/wDLSY53WBYdSYHivljEYp9So6rUMve4ud1cZP1SJbHu0dz2N2iBLLCWf/QgifNdfWw5qtdTfF6e+DPyiBbnIC8gwGJcw7zTPGMxGR5iCu32f2gFQ0Cw95oIIOrSCCPU26LUrCmzntuMcK7d7LQ/QlejYPFN3KbnXIYAR+pswfrbouC7QP34dqww6RB5SOn1UcPtR0Bu8R+mDY8AUJaGi7Ou7c4VkU3UxdpMkZOaYuqunTRMRjnGkwOF+EyIzEei3hiCFw5H9jtgqiKYrMLKQup4lQo6o1o17Gi33ZQceCm6/vqhpJIdGBFiyCxEYU9aB6Q3UGqLplAeEKHslWaYlBZwTDsj0Q6X7JPBA1NtkxTYVAZ+SdPy++Km2MwLKcAlJV2xdPuy98UrivfojFiiNZyTr1t0SUzWVRtr+07orxVsSTpWUe08earv+o9UmtNUmr0lFRVI82TcnbMhRc1ECiUQAgpwh1EWnkgwGtxYWnULRR6f5Vgib6as+z3aXFYF+9hqrmXktzY7/Jpt4pGoguRAejdqfxIftLCNw53aLi6aomG1A2C0NJyE3gxcBce/AVB8hI4t730VEV0vZjJDikHkJARnbkbeaiDuulpOfiFebc/J4rn3JI7HbLL+se7vPIcAIkiR05K22MGlu8ADMwc4Oua5/G/2G/5fZX/Zb+w3/L7pM38SmF/YuGgxnP26IlKpCgzLwWDNcLVM6+TJvfdTAySrswmD78lXwVPYSbqQahuzRqamUsHuXjVbYjalQZ9k67N4aDeKBUKcP5D74JByHoy6P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VFhUXGBwYFxcXFxQVGBYVGBoXFxQXFB0YHCggGBolHRcUITEhJSkrLi4uFx8zODMsNygtLisBCgoKDg0OGxAQGiwkHyQsLCwsLCwsLCwsLCwsLCwsLCwsLCwsLCwsLCwsLCwsLCwsLCwsLCwsLCwsLCwsLCwsLP/AABEIALkBEAMBIgACEQEDEQH/xAAcAAACAgMBAQAAAAAAAAAAAAADBAIFAAEGBwj/xAA6EAABAwIDBQYEBQQCAwEAAAABAAIRAyEEMUEFElFhcQYigZGh8BNCscEHMlLR4RQzcvEjYhWCohb/xAAZAQADAQEBAAAAAAAAAAAAAAABAgMABAX/xAAkEQACAgIDAAMAAgMAAAAAAAAAAQIRAyESMUEEIlEycRMUQv/aAAwDAQACEQMRAD8A8zeoEKb1AqJc0tELcraxjGmFMqBUmFYxm6sFOVMJ3Z2FL3gALNhSD7H2UXu5cV0rqTWM7vQc+MIuDwhAt6fQKe0WtpsLnkb0QB+lIx0cjtNxcYaCSNBkEh/SOkWVgMa6SABH1R9nu33RAAbdxyjlzKFsFL0Z2fsTeAEw05k2n+E5j6dGk3dpt3uZnMJbG7YDbN0tHvJINrPfeIH6j9GpVGXYzkugGIY42noBHpyVZiaQ0z5XVnU3n91lhqePU5nol6u6yze87j7yVYolJldTwJNz6p1tJoHfc4jgDbzJUxXeRAi/AD04IL8Pzk66wmaYqFalYA90NA8yhl5PBMPoOOs8gmsFsOtUMNb6fVa4o1SZWhhKi4luYsuvo/h5iXG5b74pTanYXE0gTul0ZxdFZYP0DxT/AArdj1xO7oVbmlBXN0GljhII6rpqJ3gDxUsq9On48vGDqNQ4TdSn6IW4onWLEKKO8IbmrWFoGApyowpBqzZkjIW2hYtNN1rA0EcVjVF10Wlkg2FFKVAqTs1i6jzSIasatgKQWsxFwWNUiFgCxglKnJAC7PYezYb1FzfL+bLndiUJcD7jVdxQ7g8vA6T0Qsag2IrNpN4Rcn6BcTtbF/FLnE5ZC2kfcnyVj2g2tLrXgmeuQXLMq6e9SlgvQzfgzgvmPBo9c1gsOtygYepALeKbeJnoP3TVsS9EMDht83y+pTmLdLhTbYC3jrKY2e0NEwbAAddfulnUzeB3jbztdKrbGekBxWLgbjNMzxPJBp4Mz3s9dfPmncHhgBpJJA42tPLVHoYb4j3Nb8rfUfmJ6KvRPsqXkk7jAb2tmV1uyOwziAapkm+4NOqt+zuwGsAdEuNyTpawC7vA4WBK5M2Zp1E68WFVykc1s3sbSYAN0HW91e4TZbWZNCt6TEYUVzNykV5qPgq2iBog4qkCFYlnFArNGilJUBStnDdouxtGv3gN141GR5ELk6OyjRJa5pbeIdcHm08Oa9f+HxVVtTASN4DvC46q0crXfRpQi9o8zxWC5EO4HW0iOOh8VXPYuj2++m9pfSdBb/cpGxYdSBwknzPFc87EBx56/uuprQmObumBLVCo1FcFB6mdVC5CwlbcoIgMK01SAWlrDRKFthUC5TplKYqAtQi/DUIXWeYjIUmhYsWCEWi1aJRGNlAK2dZ2awg3N7PPwgWHnHmmds43dbug9eZ1KV2NigykASBPHgI/lVO0q+8STpMeJn30S/8ARr0VdapJKUqWKnUchOVkiMmbFRW2ysQ0uh2qpgESi66zVgTo6+nTDSDpx9+KG6mLng2RlnfiOKFg6odSibkHqOanU4cgTzyukjplZbRmBw5+NSYP0t81fdmNlQ905ls+LnCZ8vRV+Fb/AMjarSBrE/MLwJ6LruzFNppCoTZxzPymYEcpLT/7IzvwWOuy+w2HHeHPS2UwequqIsFQ0cWN4uHzX6cVaU8SvJlPbPQ4ulRZ0gihJUaqO2oqQlohKLs3US1QpvNLYlqE9hh+EGXzQcSpUWmeiJXpyEPB3pnjX4h4P4Vf4rcqov8A5Aje9CFy+DrXbyt4aeUeq9P/ABEwgdhyDoZHhn6SvKcM07zSMp9F24pc8X9EJrjk/sumXW9xao8lMqV7O5O0AqU0HcTJChuooIIiyGAUwQobqJgLmouHpXWwxTYYQB6V+7mhOajOKgV0Hni7ltTIUQ1EBLdR8MO8ENoVrsDDAv3nDujPlzW7D0rEcXW3d5vggPxEgX6/RQ2lUmo48TPglmu0T0SbNucsptk8lAqTSm8F9DGmHOhuXFRFMzEJrBsio4cA76FWIwhAmCbDn18f2UudMrxsV2e4gjkCT0TuJrbtJj9cuoVfiq5mIj7rWIqueGi0DJvCcz6LK+wP8LujjYY1zReWmJIFpset7rp8FjyKG40kgODYysbn6t8VyWDoyGNZc3/ldnsvCNsNTfh4fRTzZVEpixuXZb7NcS24jmr2hQNoyS+EwLiBBEcP9K3wrC03XmcbdnbKdLRKjQIRm0yjOrACTYcVzO0+3OFoky+Y4Xk8Bx5nJV4/hz8pSOmyStR8lcTU/Eii4wB3f1bwHDTx0lHw/wCIGBJg1CD0MfRFwm/AxSXbOvpOF1Gs7XgqPAbfpVHTTeXM0tBJyj1VjUcQ57TpB6TxSNuinDZR9qcEKtB8Zua6J46LyfYWEL3jKLiTMWvHiF7ZjnsbT7zr3PQc+AXmtTZ4omru3a47zHDLvDeaR6eRXT8d9oTMrSZTYwMFQhhDTpP5TyPBQ+LNjYixHNVuLBL3iQSfODmETZLHODr3aJvwkAfVdE4RatE8WRqVMcesC0VpqidpsZoRRA6FBxWMadmERoCG5EpmyICse5YFuo1Raug8/wBIPCkGKQaiAIWMkQY1WWMxXwsOGtsX58Y9lKUaZcYSu1t4VHBwu3u+QhaCti5JUqEqjpuotK0FJroKsc5qERrVtt9FjTpp7yWsNDdEw4Pnr+x6/dXbNqNLQM+oz4TF1TYOmHfMPon/AOjNOXQHxnwHWDzU6VlLdAcU0uJIgDlvH1cfugUpaHRrbjPH3zWhVc8gG8ZCwjkrjZmDdUeGXA3r8JGn1RdVsyux7s9gyWhxEH34rrcDTJ6+iJgsCBpB4ZQrXDYYAyvLyZLZ6EY0ix2ViCGxun30TWO2mykJdJdE7oEu8ggU3botI8CT4QuY7QsqOltN1Vr3WkNcyeW8ISxYOHJlNt/tbXr1DRpM3Z7rWn854k8FT7V2JSw9Mvr1i+pIBFOk+o1hOQc+Q1usei6TY3ZH4d6r5qPu5wlxaMy2TqdSE/t/snRrObuVKYZugOpmoWMcWfkdbMgEiI8QuiDi5VdIXJ9Y2lZ5NvU3mzfO09EWjhmOMNBDuH7LtdtbLpta1m9TN7hmcwABT5CB1W8P2cHwm1A0h8zP6hx5ZSqynFfxYIY3JXJUZ+GeyHf1AqukMpyYPzHSPqur7bbbOGw9WoAS+qd1p4Wz8pT+wIY0CI18Ss7a7A/qcMQ3847zOvBQbuf26NOlpHh1Xadd4h7yR4ZqdLbdRoDHmWi2ot7lKYmiadRzL90wSQWmdbHJIYh5JXcor8OaUtFo+sHkkW4Tc25o2y3xvcXCPDM/RVOEoPJ7oPXmrrA4U0/zZnPkkyNR0hsScmg26tEIjhP8ITmqJ3WalRcthY8WTUCyLQiA8ENpWwUAi1Vl1EUkzVbdZTaq2cVC0LYaiObdRDULG4jWzWd8TlktdrG/8gePnbfL8zbX52BW8O8COR/2tbYdvCTe0+eqeHZLKjmyU3sTDCrXYw/NI9ErUap4DEGnVY9pgtcCPBVnuLojDUkWuNomnULHCCM+YVa5gm3gvTNo4KniQ2pYCo0EHOHariMbsVzKha4QR9NCOI5rlx501T7OueB9r0QoSDZWD6lRw3TMcNENmELTcq4w+yS5m8Iiwnrb6p3kitk1hl0IbNw8v71hrF+f2XZYag2nRY4fnFWNe80gnLTNc7s/DFjiDIg34zwV5i4HwriHXETAI3gPGyM5LgwQg+aR1uFeCA73yVnQaCOa5vC1yGi6cwmPgxMryJLZ6VaOgFInIkdCiuwbReCXRmST/rwSmBxodZWQrBPBIjJtCDKO6Id76KsdslhcS4kdJCuquJAzukq+JH7LNIZSkK4XYjHOlrYaDnm4+PgryphmNbpAER6JBmOiwUhiS7M/7VVJIVxkyLqZ3pGSvcA/fZB4KhfXmwR9nYktcsp72LPG3E85/FHs/wDDq/GaLVM+TgLz74rkMDseWh7hnpC9z7VYZtWi6RmJHJ2kLyl5OXCyusrriiaxrtlfuAWAUCLptzUMtQTOiINoUXJlrVFzULGQo4LHtsjbqwsTp6NQoWKbQmCxQA4oWNQKsFqiJRarZW8OzinbORIi+mgOCarlLyjFmaBEWKTr1SGQdMuY4KwCQx1K3RUg1dEssXVleatohLl0KblCFajns7Lsdt0bv9PUIEmabjHdccxfQq72sazXbtamHAC0iZbyOYXmMEZL0Lsr24AYKOKbvgWa/NwHA8YXFmwtPlFHbgz64yGTsanWaDSeGn5muP5ekq72GynSpGi9zXTrYyDoi1dm4St36TmkHnBnhZC/8FSpguAE5ybwuF5fGdvFS6FDS3XGAHNm8i4I1B0NkhUfPdLbAktvlefHXzVoysHCRBET1/lJVaOv85qyySSq9Cf44+rZb7OMthDrhzbxP7JbZ9XdInirqrDkkgrsQwuKc2CSfP6J1m2jMRogVMJBJCQxNEic/wB+PvkhFodpMdrbZ098kAbUJMXz9FVU6ZeVbYbBBo73kfRO+KGUGWeGxBDZ5TxTOz6nxCBNuXrCoMQ973CnTBJ9BzJ+y6f/AMO5tICkYqNAIceIzB6pVFmyOMRyrhWNyMR5LGVWxMjwXn+3cNjaw/5g9lMG+5cW6ZrmH1/guHwn1DrqIPAhU/xuXpC6Wz3bEYim6kek/wALyzatACq7dyN+SpH7WxVeGOqFo9YTtEQ0CSYGZMkzmmca77JpV0CqocI72z75LGNH7opjICAtVCjbt+SgLrBF3mymGrT0VrM8kyCBe1YRARaoslzw5oDpmitMYZU2qYEX9zZUfZypaFqrDMR7zQxTKYxASwKMTEgxb+FJupMRAtLW0ZU9MpMdslwu0S1Vz6RGYXZUX7pkHzVf2hY1zd5rYI/Nw1uFSGVt0yGTDxVo5wBaIWw9YSrEEO7PxJabE+ZXT0DVqiC50cyTZcpsqPitnImF6Bg6cBcfyaTuju+LtVYvs15pO3DkVbMuSkMfhrhw0TmGdIC5X+nYvwmKYBTbHQgkAqDnEGPqhxMi0+JaFX4ytpHlFwdVNk65qTaOs9f4QoLiR2bhtdb+WadbTLzAH7KOymyS3gD5Kyo1m02SS0AZk2AWezObWhrZWAZSvaeKuGZTxXnm0O0lR5ihRquZ+prD3uQ5IlLtTiGjvYesBp3DdV4v0i4Sls7+s9oBmIgzK8Q7R4Y/3yIbVe7cERLBEHor/aHbl5O6aTwNd7u28dVQ9qduDFGm1jNxlNu61tszEm3gr47vonKDijNj0t4uf4D7qxIUsLhhTptbwF+c5orGqcnbAKQsARn0xp5IcFCxkCfktN9eik4GeSmxtkRrAliLuQpkQtwiYC8WSZH0TtZtiOSVAusOaawjMorRpzTdWjlKDEShysi0KV2XSjGK1qttPL+UoyndUiycjbaPit7iOxigVrCkbDEtiKcgjjZMuKHupUMcjjMG6mTOXFLhy7DF4QPaZ8D7zVBX2cRouqGS1s5MmLi9CmGPeb1Xp+BhwE6R481wOz9ny9oOpA8yL3Xr47E1GNBouDxAsTBNvJQ+QufXhXBLh36V1fDSzoqChiCypun8vuF1dRjmS2oxzSBBkESuS2/DJeIEXXMvs6OtulZbB6k+rMLn8F2iY4Q8RMAEXk69FcAh2RCLhKPYY5IzGN+U3SjI9L/dIlvBWGFaIvokk0UtjlB0OBAubeaJiKDHvY143gCC6cunNCDhvDgnAQRMXlCOhH2WNQscYgRpy0shYmt8NstJPKQY6Sk3NM55o7cK5wufRB7Yu0cvtLbtNzzvh0j/AKA/RU2Pq4es5gYO/vDMRYXXaf8A4uk+7pvn3oVTtnswzDEVKUkZGbxwPviqxjFK1Y8svL6lXiGEHly5qLAFgxIMDVba2/L6pjm9AVbFRCytczKgDksMmaIupDKFqLrCULGJ6wpnJRYphqcHoANN0q8X98k5UEIFUZ9f2WHRZVqOVv4sl3UlY12++SBu8lJMUSqUreH+ktTZl0T1cHdHRLU2GAqJk5I20CUCoLpqqCl6hCKMjRWAQthbIsmMBqPSldMualMTYEnIXKdJWI2yr2s8/DkWIPv7LtPw5/E34Qbh8c4lgsysd5xb/wBauZcP+2YXmeMxjqjuDdAl11xhSOKc7dn19RrU67Ae7UY4WIhwI5FUu3Ow2GxDC3vMnVptPQrwDsb23xGznQzv0T+am4mOrf0le+dj+3OGxzf+J4FSO9ScRvDp+odErxq9oym10zyrtD+FeMoEmgBXZpuWeOrTn4Fcr/5CtQduVA9hGbXAtNuTl9Smqk9o7No12ltamyo3g5oP1QcbGU2j58wXaYA3iDpqI/dXlHb1NxETfU6e+i6XtF+FGGqDewpdRd+kkvYfO48CvONu9kcXhDNSkX0/1sG8z/2i7fEBQngiy8PkSR2eG2qzRw43sNcp6FW2Cx4Njb3b7ryIbSPM2AE/LEAHnZWlLa7ogElxN+Z+2g8Cpv42tFf9n9PWHVgIiD14lFbjAM1zexcSKtJu7x7xiN4zFuAz9lWW38Oxm67eO6Re5gEkeOv3UY4m3RR5FQbG7ea2CHDOLHIg/NwQsftH4lOCZm0++q8725WdTrBosCeMzp3vBXOGwFYtgHdIAgaEGIMlXeIksmxei6/KSmg4Sqljix7g4RJkBOMcVOSp0UW1YSq4FRpm6FXMORMPmt4b03UWMEaf6UqzbrN1TY6JNN0Ui6BCKSnXQPSLxf2EF4+6PNs0tUKBRFxMnNALroJqwROqGKpKRIRE67rAIVEQ3xW3Tb3xWbtk1moyvndJuF025hKBuwU8WI0bY20rbgtuyUC9awoXqGFR7exEN3eP0VtjK4aC5xgBcjjcSaji4+A5aK2CDlK/EQzzUY0vRaFEoiHUXecBsBZSLmODmEtcDIIJBB5EZLApgoGPROyP4sVqRFPGTVp6VBHxG9dHD1Xsew9uUMSzfo1GvbqWkSOThm09V8rPpzki7K2pXwz/AIlCo6m4ajXk4GxHIoVYbPrdzUB9M6Lyvsb+MTHRTx7fhuy+KwTTP+QzZ6jovWcDiadZgfTe2ow5OaQ4HxCDCmcztbsRhMXJqUQ2ofnp9x3jFneIXhnaTZ4wmJrUWP3/AIZgO4x9xl4L6T21j2YXD1sQ/wDLSY53WBYdSYHivljEYp9So6rUMve4ud1cZP1SJbHu0dz2N2iBLLCWf/QgifNdfWw5qtdTfF6e+DPyiBbnIC8gwGJcw7zTPGMxGR5iCu32f2gFQ0Cw95oIIOrSCCPU26LUrCmzntuMcK7d7LQ/QlejYPFN3KbnXIYAR+pswfrbouC7QP34dqww6RB5SOn1UcPtR0Bu8R+mDY8AUJaGi7Ou7c4VkU3UxdpMkZOaYuqunTRMRjnGkwOF+EyIzEei3hiCFw5H9jtgqiKYrMLKQup4lQo6o1o17Gi33ZQceCm6/vqhpJIdGBFiyCxEYU9aB6Q3UGqLplAeEKHslWaYlBZwTDsj0Q6X7JPBA1NtkxTYVAZ+SdPy++Km2MwLKcAlJV2xdPuy98UrivfojFiiNZyTr1t0SUzWVRtr+07orxVsSTpWUe08earv+o9UmtNUmr0lFRVI82TcnbMhRc1ECiUQAgpwh1EWnkgwGtxYWnULRR6f5Vgib6as+z3aXFYF+9hqrmXktzY7/Jpt4pGoguRAejdqfxIftLCNw53aLi6aomG1A2C0NJyE3gxcBce/AVB8hI4t730VEV0vZjJDikHkJARnbkbeaiDuulpOfiFebc/J4rn3JI7HbLL+se7vPIcAIkiR05K22MGlu8ADMwc4Oua5/G/2G/5fZX/Zb+w3/L7pM38SmF/YuGgxnP26IlKpCgzLwWDNcLVM6+TJvfdTAySrswmD78lXwVPYSbqQahuzRqamUsHuXjVbYjalQZ9k67N4aDeKBUKcP5D74JByHoy6P//Z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hQVFhUXGBwYFxcXFxQVGBYVGBoXFxQXFB0YHCggGBolHRcUITEhJSkrLi4uFx8zODMsNygtLisBCgoKDg0OGxAQGiwkHyQsLCwsLCwsLCwsLCwsLCwsLCwsLCwsLCwsLCwsLCwsLCwsLCwsLCwsLCwsLCwsLCwsLP/AABEIALkBEAMBIgACEQEDEQH/xAAcAAACAgMBAQAAAAAAAAAAAAADBAIFAAEGBwj/xAA6EAABAwIDBQYEBQQCAwEAAAABAAIRAyEEMUEFElFhcQYigZGh8BNCscEHMlLR4RQzcvEjYhWCohb/xAAZAQADAQEBAAAAAAAAAAAAAAABAgMABAX/xAAkEQACAgIDAAMAAgMAAAAAAAAAAQIRAyESMUEEIlEycRMUQv/aAAwDAQACEQMRAD8A8zeoEKb1AqJc0tELcraxjGmFMqBUmFYxm6sFOVMJ3Z2FL3gALNhSD7H2UXu5cV0rqTWM7vQc+MIuDwhAt6fQKe0WtpsLnkb0QB+lIx0cjtNxcYaCSNBkEh/SOkWVgMa6SABH1R9nu33RAAbdxyjlzKFsFL0Z2fsTeAEw05k2n+E5j6dGk3dpt3uZnMJbG7YDbN0tHvJINrPfeIH6j9GpVGXYzkugGIY42noBHpyVZiaQ0z5XVnU3n91lhqePU5nol6u6yze87j7yVYolJldTwJNz6p1tJoHfc4jgDbzJUxXeRAi/AD04IL8Pzk66wmaYqFalYA90NA8yhl5PBMPoOOs8gmsFsOtUMNb6fVa4o1SZWhhKi4luYsuvo/h5iXG5b74pTanYXE0gTul0ZxdFZYP0DxT/AArdj1xO7oVbmlBXN0GljhII6rpqJ3gDxUsq9On48vGDqNQ4TdSn6IW4onWLEKKO8IbmrWFoGApyowpBqzZkjIW2hYtNN1rA0EcVjVF10Wlkg2FFKVAqTs1i6jzSIasatgKQWsxFwWNUiFgCxglKnJAC7PYezYb1FzfL+bLndiUJcD7jVdxQ7g8vA6T0Qsag2IrNpN4Rcn6BcTtbF/FLnE5ZC2kfcnyVj2g2tLrXgmeuQXLMq6e9SlgvQzfgzgvmPBo9c1gsOtygYepALeKbeJnoP3TVsS9EMDht83y+pTmLdLhTbYC3jrKY2e0NEwbAAddfulnUzeB3jbztdKrbGekBxWLgbjNMzxPJBp4Mz3s9dfPmncHhgBpJJA42tPLVHoYb4j3Nb8rfUfmJ6KvRPsqXkk7jAb2tmV1uyOwziAapkm+4NOqt+zuwGsAdEuNyTpawC7vA4WBK5M2Zp1E68WFVykc1s3sbSYAN0HW91e4TZbWZNCt6TEYUVzNykV5qPgq2iBog4qkCFYlnFArNGilJUBStnDdouxtGv3gN141GR5ELk6OyjRJa5pbeIdcHm08Oa9f+HxVVtTASN4DvC46q0crXfRpQi9o8zxWC5EO4HW0iOOh8VXPYuj2++m9pfSdBb/cpGxYdSBwknzPFc87EBx56/uuprQmObumBLVCo1FcFB6mdVC5CwlbcoIgMK01SAWlrDRKFthUC5TplKYqAtQi/DUIXWeYjIUmhYsWCEWi1aJRGNlAK2dZ2awg3N7PPwgWHnHmmds43dbug9eZ1KV2NigykASBPHgI/lVO0q+8STpMeJn30S/8ARr0VdapJKUqWKnUchOVkiMmbFRW2ysQ0uh2qpgESi66zVgTo6+nTDSDpx9+KG6mLng2RlnfiOKFg6odSibkHqOanU4cgTzyukjplZbRmBw5+NSYP0t81fdmNlQ905ls+LnCZ8vRV+Fb/AMjarSBrE/MLwJ6LruzFNppCoTZxzPymYEcpLT/7IzvwWOuy+w2HHeHPS2UwequqIsFQ0cWN4uHzX6cVaU8SvJlPbPQ4ulRZ0gihJUaqO2oqQlohKLs3US1QpvNLYlqE9hh+EGXzQcSpUWmeiJXpyEPB3pnjX4h4P4Vf4rcqov8A5Aje9CFy+DrXbyt4aeUeq9P/ABEwgdhyDoZHhn6SvKcM07zSMp9F24pc8X9EJrjk/sumXW9xao8lMqV7O5O0AqU0HcTJChuooIIiyGAUwQobqJgLmouHpXWwxTYYQB6V+7mhOajOKgV0Hni7ltTIUQ1EBLdR8MO8ENoVrsDDAv3nDujPlzW7D0rEcXW3d5vggPxEgX6/RQ2lUmo48TPglmu0T0SbNucsptk8lAqTSm8F9DGmHOhuXFRFMzEJrBsio4cA76FWIwhAmCbDn18f2UudMrxsV2e4gjkCT0TuJrbtJj9cuoVfiq5mIj7rWIqueGi0DJvCcz6LK+wP8LujjYY1zReWmJIFpset7rp8FjyKG40kgODYysbn6t8VyWDoyGNZc3/ldnsvCNsNTfh4fRTzZVEpixuXZb7NcS24jmr2hQNoyS+EwLiBBEcP9K3wrC03XmcbdnbKdLRKjQIRm0yjOrACTYcVzO0+3OFoky+Y4Xk8Bx5nJV4/hz8pSOmyStR8lcTU/Eii4wB3f1bwHDTx0lHw/wCIGBJg1CD0MfRFwm/AxSXbOvpOF1Gs7XgqPAbfpVHTTeXM0tBJyj1VjUcQ57TpB6TxSNuinDZR9qcEKtB8Zua6J46LyfYWEL3jKLiTMWvHiF7ZjnsbT7zr3PQc+AXmtTZ4omru3a47zHDLvDeaR6eRXT8d9oTMrSZTYwMFQhhDTpP5TyPBQ+LNjYixHNVuLBL3iQSfODmETZLHODr3aJvwkAfVdE4RatE8WRqVMcesC0VpqidpsZoRRA6FBxWMadmERoCG5EpmyICse5YFuo1Raug8/wBIPCkGKQaiAIWMkQY1WWMxXwsOGtsX58Y9lKUaZcYSu1t4VHBwu3u+QhaCti5JUqEqjpuotK0FJroKsc5qERrVtt9FjTpp7yWsNDdEw4Pnr+x6/dXbNqNLQM+oz4TF1TYOmHfMPon/AOjNOXQHxnwHWDzU6VlLdAcU0uJIgDlvH1cfugUpaHRrbjPH3zWhVc8gG8ZCwjkrjZmDdUeGXA3r8JGn1RdVsyux7s9gyWhxEH34rrcDTJ6+iJgsCBpB4ZQrXDYYAyvLyZLZ6EY0ix2ViCGxun30TWO2mykJdJdE7oEu8ggU3botI8CT4QuY7QsqOltN1Vr3WkNcyeW8ISxYOHJlNt/tbXr1DRpM3Z7rWn854k8FT7V2JSw9Mvr1i+pIBFOk+o1hOQc+Q1usei6TY3ZH4d6r5qPu5wlxaMy2TqdSE/t/snRrObuVKYZugOpmoWMcWfkdbMgEiI8QuiDi5VdIXJ9Y2lZ5NvU3mzfO09EWjhmOMNBDuH7LtdtbLpta1m9TN7hmcwABT5CB1W8P2cHwm1A0h8zP6hx5ZSqynFfxYIY3JXJUZ+GeyHf1AqukMpyYPzHSPqur7bbbOGw9WoAS+qd1p4Wz8pT+wIY0CI18Ss7a7A/qcMQ3847zOvBQbuf26NOlpHh1Xadd4h7yR4ZqdLbdRoDHmWi2ot7lKYmiadRzL90wSQWmdbHJIYh5JXcor8OaUtFo+sHkkW4Tc25o2y3xvcXCPDM/RVOEoPJ7oPXmrrA4U0/zZnPkkyNR0hsScmg26tEIjhP8ITmqJ3WalRcthY8WTUCyLQiA8ENpWwUAi1Vl1EUkzVbdZTaq2cVC0LYaiObdRDULG4jWzWd8TlktdrG/8gePnbfL8zbX52BW8O8COR/2tbYdvCTe0+eqeHZLKjmyU3sTDCrXYw/NI9ErUap4DEGnVY9pgtcCPBVnuLojDUkWuNomnULHCCM+YVa5gm3gvTNo4KniQ2pYCo0EHOHariMbsVzKha4QR9NCOI5rlx501T7OueB9r0QoSDZWD6lRw3TMcNENmELTcq4w+yS5m8Iiwnrb6p3kitk1hl0IbNw8v71hrF+f2XZYag2nRY4fnFWNe80gnLTNc7s/DFjiDIg34zwV5i4HwriHXETAI3gPGyM5LgwQg+aR1uFeCA73yVnQaCOa5vC1yGi6cwmPgxMryJLZ6VaOgFInIkdCiuwbReCXRmST/rwSmBxodZWQrBPBIjJtCDKO6Id76KsdslhcS4kdJCuquJAzukq+JH7LNIZSkK4XYjHOlrYaDnm4+PgryphmNbpAER6JBmOiwUhiS7M/7VVJIVxkyLqZ3pGSvcA/fZB4KhfXmwR9nYktcsp72LPG3E85/FHs/wDDq/GaLVM+TgLz74rkMDseWh7hnpC9z7VYZtWi6RmJHJ2kLyl5OXCyusrriiaxrtlfuAWAUCLptzUMtQTOiINoUXJlrVFzULGQo4LHtsjbqwsTp6NQoWKbQmCxQA4oWNQKsFqiJRarZW8OzinbORIi+mgOCarlLyjFmaBEWKTr1SGQdMuY4KwCQx1K3RUg1dEssXVleatohLl0KblCFajns7Lsdt0bv9PUIEmabjHdccxfQq72sazXbtamHAC0iZbyOYXmMEZL0Lsr24AYKOKbvgWa/NwHA8YXFmwtPlFHbgz64yGTsanWaDSeGn5muP5ekq72GynSpGi9zXTrYyDoi1dm4St36TmkHnBnhZC/8FSpguAE5ybwuF5fGdvFS6FDS3XGAHNm8i4I1B0NkhUfPdLbAktvlefHXzVoysHCRBET1/lJVaOv85qyySSq9Cf44+rZb7OMthDrhzbxP7JbZ9XdInirqrDkkgrsQwuKc2CSfP6J1m2jMRogVMJBJCQxNEic/wB+PvkhFodpMdrbZ098kAbUJMXz9FVU6ZeVbYbBBo73kfRO+KGUGWeGxBDZ5TxTOz6nxCBNuXrCoMQ973CnTBJ9BzJ+y6f/AMO5tICkYqNAIceIzB6pVFmyOMRyrhWNyMR5LGVWxMjwXn+3cNjaw/5g9lMG+5cW6ZrmH1/guHwn1DrqIPAhU/xuXpC6Wz3bEYim6kek/wALyzatACq7dyN+SpH7WxVeGOqFo9YTtEQ0CSYGZMkzmmca77JpV0CqocI72z75LGNH7opjICAtVCjbt+SgLrBF3mymGrT0VrM8kyCBe1YRARaoslzw5oDpmitMYZU2qYEX9zZUfZypaFqrDMR7zQxTKYxASwKMTEgxb+FJupMRAtLW0ZU9MpMdslwu0S1Vz6RGYXZUX7pkHzVf2hY1zd5rYI/Nw1uFSGVt0yGTDxVo5wBaIWw9YSrEEO7PxJabE+ZXT0DVqiC50cyTZcpsqPitnImF6Bg6cBcfyaTuju+LtVYvs15pO3DkVbMuSkMfhrhw0TmGdIC5X+nYvwmKYBTbHQgkAqDnEGPqhxMi0+JaFX4ytpHlFwdVNk65qTaOs9f4QoLiR2bhtdb+WadbTLzAH7KOymyS3gD5Kyo1m02SS0AZk2AWezObWhrZWAZSvaeKuGZTxXnm0O0lR5ihRquZ+prD3uQ5IlLtTiGjvYesBp3DdV4v0i4Sls7+s9oBmIgzK8Q7R4Y/3yIbVe7cERLBEHor/aHbl5O6aTwNd7u28dVQ9qduDFGm1jNxlNu61tszEm3gr47vonKDijNj0t4uf4D7qxIUsLhhTptbwF+c5orGqcnbAKQsARn0xp5IcFCxkCfktN9eik4GeSmxtkRrAliLuQpkQtwiYC8WSZH0TtZtiOSVAusOaawjMorRpzTdWjlKDEShysi0KV2XSjGK1qttPL+UoyndUiycjbaPit7iOxigVrCkbDEtiKcgjjZMuKHupUMcjjMG6mTOXFLhy7DF4QPaZ8D7zVBX2cRouqGS1s5MmLi9CmGPeb1Xp+BhwE6R481wOz9ny9oOpA8yL3Xr47E1GNBouDxAsTBNvJQ+QufXhXBLh36V1fDSzoqChiCypun8vuF1dRjmS2oxzSBBkESuS2/DJeIEXXMvs6OtulZbB6k+rMLn8F2iY4Q8RMAEXk69FcAh2RCLhKPYY5IzGN+U3SjI9L/dIlvBWGFaIvokk0UtjlB0OBAubeaJiKDHvY143gCC6cunNCDhvDgnAQRMXlCOhH2WNQscYgRpy0shYmt8NstJPKQY6Sk3NM55o7cK5wufRB7Yu0cvtLbtNzzvh0j/AKA/RU2Pq4es5gYO/vDMRYXXaf8A4uk+7pvn3oVTtnswzDEVKUkZGbxwPviqxjFK1Y8svL6lXiGEHly5qLAFgxIMDVba2/L6pjm9AVbFRCytczKgDksMmaIupDKFqLrCULGJ6wpnJRYphqcHoANN0q8X98k5UEIFUZ9f2WHRZVqOVv4sl3UlY12++SBu8lJMUSqUreH+ktTZl0T1cHdHRLU2GAqJk5I20CUCoLpqqCl6hCKMjRWAQthbIsmMBqPSldMualMTYEnIXKdJWI2yr2s8/DkWIPv7LtPw5/E34Qbh8c4lgsysd5xb/wBauZcP+2YXmeMxjqjuDdAl11xhSOKc7dn19RrU67Ae7UY4WIhwI5FUu3Ow2GxDC3vMnVptPQrwDsb23xGznQzv0T+am4mOrf0le+dj+3OGxzf+J4FSO9ScRvDp+odErxq9oym10zyrtD+FeMoEmgBXZpuWeOrTn4Fcr/5CtQduVA9hGbXAtNuTl9Smqk9o7No12ltamyo3g5oP1QcbGU2j58wXaYA3iDpqI/dXlHb1NxETfU6e+i6XtF+FGGqDewpdRd+kkvYfO48CvONu9kcXhDNSkX0/1sG8z/2i7fEBQngiy8PkSR2eG2qzRw43sNcp6FW2Cx4Njb3b7ryIbSPM2AE/LEAHnZWlLa7ogElxN+Z+2g8Cpv42tFf9n9PWHVgIiD14lFbjAM1zexcSKtJu7x7xiN4zFuAz9lWW38Oxm67eO6Re5gEkeOv3UY4m3RR5FQbG7ea2CHDOLHIg/NwQsftH4lOCZm0++q8725WdTrBosCeMzp3vBXOGwFYtgHdIAgaEGIMlXeIksmxei6/KSmg4Sqljix7g4RJkBOMcVOSp0UW1YSq4FRpm6FXMORMPmt4b03UWMEaf6UqzbrN1TY6JNN0Ui6BCKSnXQPSLxf2EF4+6PNs0tUKBRFxMnNALroJqwROqGKpKRIRE67rAIVEQ3xW3Tb3xWbtk1moyvndJuF025hKBuwU8WI0bY20rbgtuyUC9awoXqGFR7exEN3eP0VtjK4aC5xgBcjjcSaji4+A5aK2CDlK/EQzzUY0vRaFEoiHUXecBsBZSLmODmEtcDIIJBB5EZLApgoGPROyP4sVqRFPGTVp6VBHxG9dHD1Xsew9uUMSzfo1GvbqWkSOThm09V8rPpzki7K2pXwz/AIlCo6m4ajXk4GxHIoVYbPrdzUB9M6Lyvsb+MTHRTx7fhuy+KwTTP+QzZ6jovWcDiadZgfTe2ow5OaQ4HxCDCmcztbsRhMXJqUQ2ofnp9x3jFneIXhnaTZ4wmJrUWP3/AIZgO4x9xl4L6T21j2YXD1sQ/wDLSY53WBYdSYHivljEYp9So6rUMve4ud1cZP1SJbHu0dz2N2iBLLCWf/QgifNdfWw5qtdTfF6e+DPyiBbnIC8gwGJcw7zTPGMxGR5iCu32f2gFQ0Cw95oIIOrSCCPU26LUrCmzntuMcK7d7LQ/QlejYPFN3KbnXIYAR+pswfrbouC7QP34dqww6RB5SOn1UcPtR0Bu8R+mDY8AUJaGi7Ou7c4VkU3UxdpMkZOaYuqunTRMRjnGkwOF+EyIzEei3hiCFw5H9jtgqiKYrMLKQup4lQo6o1o17Gi33ZQceCm6/vqhpJIdGBFiyCxEYU9aB6Q3UGqLplAeEKHslWaYlBZwTDsj0Q6X7JPBA1NtkxTYVAZ+SdPy++Km2MwLKcAlJV2xdPuy98UrivfojFiiNZyTr1t0SUzWVRtr+07orxVsSTpWUe08earv+o9UmtNUmr0lFRVI82TcnbMhRc1ECiUQAgpwh1EWnkgwGtxYWnULRR6f5Vgib6as+z3aXFYF+9hqrmXktzY7/Jpt4pGoguRAejdqfxIftLCNw53aLi6aomG1A2C0NJyE3gxcBce/AVB8hI4t730VEV0vZjJDikHkJARnbkbeaiDuulpOfiFebc/J4rn3JI7HbLL+se7vPIcAIkiR05K22MGlu8ADMwc4Oua5/G/2G/5fZX/Zb+w3/L7pM38SmF/YuGgxnP26IlKpCgzLwWDNcLVM6+TJvfdTAySrswmD78lXwVPYSbqQahuzRqamUsHuXjVbYjalQZ9k67N4aDeKBUKcP5D74JByHoy6P//Z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VFBUXFxwaFxgXGBoaGhccGBgcFxoYGBwaHCggGhwlHBcXIjEiJSkrLi4uFx8zODMsNygtLisBCgoKBQUFDgUFDisZExkrKysrKysrKysrKysrKysrKysrKysrKysrKysrKysrKysrKysrKysrKysrKysrKysrK//AABEIAOAA4AMBIgACEQEDEQH/xAAcAAABBQEBAQAAAAAAAAAAAAACAQMEBQYHAAj/xAA8EAABAwIEAwYFAgYBAwUAAAABAAIRAyEEEjFBBVFhBiJxgZHwE6GxwdEHMiNCUnLh8WIUQ9IVJDM0gv/EABQBAQAAAAAAAAAAAAAAAAAAAAD/xAAUEQEAAAAAAAAAAAAAAAAAAAAA/9oADAMBAAIRAxEAPwB0Ov5FC46IxayA2hALnei9GqIiQvOQI1ec30Tkf60TZQeekGiccOYI8RHsJJ/2gXLJmNeVkjKBecrWuNtBqjoN71zDdyhx2Mc4/AwmYACXvktMbknUBA/U4dkvUc2mOpE+arsVx/CUv2zWcOuVs9TyVU7BOrG735W2LiJJ/saPqrnB4PC4dklrKZjWrDqmn9JuPRBBo9snONqNP+0NcSf/ANEfZNY3iRef4VANfvJzD5wFJfxnDta9xqZ6hFhEdABsBqfBQcHw4VzmfVY1g1Afy2jU+KCD/wCq1g+DUGtwwA/QRup7+PVGHvsBG02P1UniT6NCnGHDTUPgT4mN76LG1GuJJqvEnrJ8oQbXD8ZpPiDlPXRSnHzWBpN/pcD9fFafhGLJb3jcWI5iEFqW/PkhNMCbx0S5/ZTeaPeqBXi2qTKRqUjivAeP1QEPABCRuUZ66ym6xPj6IFdU9816oOXkiudATGkDyQPYd2lBHeDc7j72KjF4POd7/wCFJqtd4fL6qPk6j6oL2Loqg9+SOIvr0/CLdAFNkaotT0Xm/LknWwgbyyNbiUOX5JyyEUQLgD0Qee8vIJJnr8vBOYKmCYIkeZ8GtA1JR0sPmMAwfD6QonHeIGm5mFotJe8d6qDe5u1saDn90D3E8HWqthmWixt3FxEjxATXCcMxlM0xUIzDNWqERbZonYrN9o8caBZQpuiG9+0wT13KkdmsK/GEiXNotMvDSc1V3/J2sW28OqDSUKgqA/BmjSaLvy953XMdOfmqipwE4i1CnA1NaqSS68SBy6qxdxGhTBDyHNp6U23BfH7esWEX0kq34H8Ws34tQBuafh0xsBuecBBiMZ2TY0h1auWNZ+4kRJ/pYDckqx4XgM7f/a4fLTGtWteeoHktLxvhdJvfq95w0H9R1ygch9k1jqWJNBgpwCRZjRpzk6DyQYXjVM0GuEtLnC9gPT/CzhpOqDqL2FuWwXRcD+nNWu4PxD97gclvuE9l8PQaGspttuRJKD58PDXMEwfp5hWXD6ppuDiZ0n8rv1Xh1M6safEBVGO7J4WpJ+GGnm23+EGEouz3B99F4lXHE8OcJFN1MVKBs1+haTsTCZxeBY1maXtnQkhw9UFQ+Z1Qo3m8HyRPGg1ty0PJAACUVIAsB71QuBGx808xtMtl1SHXkZToNLoAabEE+GqamLJKRkflE4RdAxWboPYTDxEfNSX9PFMVmoNEHI3CEDHDRE93NATWrziI+qFr73mEQueXig8Gjr72TgaeWkewvN1Rh0wOqA2kNY6o6zQNt5OnvksniseXfDqNAzMc5sDWBdxO3IeS0PaCu1uWjI7rgXRoTcgfL5rnj+ImkTliW1CYOhB/0gPtA0uJqAR8SoY1vHj5eq0ONx78Lhm4ek7Ifh5qzxqS6waOX4VI3FsqwBZs2bOkmSOlwFZ46k6szOGyXkDWY5fhBU9naPxqzKeaDtPPU+ei7hw7hnwzazQ0NA8NT5n6Lh+Bc7C4ljjbK4Oki4n8i3ku7cI4k2tTDhYkaIKHGYV7qtd2WcrQ1kmwkd4xzmVd8Hw7g1ueJhSXN73jqpTQgcaEpSAoS5ALymHORvcoxcgjcUwbK1N1N4lrhH4I5Fcv4jXxeHD6N6jGmOZA2K6sFie21Esc2q2x0PUIMLhOJGTfxadfLkr2nUBAIKxnFAWVpHdJv79VqcA4FjSglu9T70QOb9E5mTb2H3ugSnbn+P8ACV7ttzulalc+3Ie7oPPp+pUd7f8AKfAO+iacEF6wL1YfK/glDSI+6Cob9UHgJT4HP/SbYiDkDjXQffNGazWFpecoLrE6cwpGAw4eYNveyy3aPioLfgPMQP3H+obHle4KCR2kqZs72gzmBbztc328eqxXF6bTUzCzXRN9zefC6kHi9UjI8tLQP3NiSDbYwVCq1HVMrQAALXiXCdT125WQQqLsrsu0z4dFveAtNXCPyEfuBGYbi/djqAfVZriHCRAyt7xEAczaD0C0FKu7B4RrWEO1zOG9R4jK3o0T5oG+HVhiS/4mUPAFyNIt3unNbLgVOpTaPhAa5S2Scsa63y+a592bn+JNnhjifCND4ldO7J0MlJrn/ue0Zp53jwsg01AyBOu6kNKisEaXClNQGkLUJqAboXVhzCAXBMkXSVcQOY9ULKneCBwU1lO3VL+E8xbL9FrKtYB0WVfxbDiuxzJbpEnrZBwLiVUPLHC9gD6/6Wj4QC2m1u9/mdlQYbh7hXfhy0khzm2EmW2kdLK/wzTThr9ALHmgn6TKIkJGMzN1vr5QSZ6zCB99LR9kBDQ/nmkmNd/VBPn0TlRsjrugbou2O3zSuHPyRM5aoXn/AGgu2PshcZRlgiUJdN4A8OiDxtCsOGYcVHZXTpY9RsVAgKbhK4pyQdR89RBNtQgefSyNcMwY7mdisj2lw9Ou1tTuNeAWuLSDm5SOcfVSeN8ZZiQ4ZjSrDVrtD/yaRrZQsDWw9Wmab3/DqNkEgRPLvCw31CDOs4e1r5JAtbbS/PeFV/8AVn4piwnbkn8cQKjgHktB1PTqhZSkG0XsdwdwY2/KDacQY6lfKMtRrXWNriJEiQbHwVHiMM6o7NmnKO6BZreZmST91AZja+TLdzaZMZj+0HYHWOiiNLyCYytHL/KC94HWZTqFhzPJsco1voZ218V2DhcZGwNrg31+65z+n/Zd1SKrh3Z1O/5XWMPgmtAAsgUGBKzXaLtxSw8sHefGg9FqajBlI1PKD9lksZ2SfiK4quc2m1v7YYAR4CNepQZbH4niD2mvVqMwtKJHxXZS7oBqVm39pMS+3xpG5Bgkaei6hx/siypQLPivNS4NRxJc4EQ5pI0B6LKnsWX1KbWPpgt/fDSAdBHgAPVBWcI4hWLu45z/ADn2F1rgOFeKLXVDLyczvwq/hXZOlhnZqYs4Q4bLT0m2jog4X2n7YV34mqabsjQ5zW+DbT6iVC4Z2nxTCS14BcYLnXi+qtu2vZt2GrVXU2y15LmQ0EtLgSJLrBof8lnBSeH08xac0gkAawJmLRJgFBa4niDjWbWkS+M4GjiNHD03VwcXTZS+IanfJIibydZHnqsNjJzQ06fJFhcI95F5i/QINlhHloJGhEeqMNnyTOHBa0A3tr780+5um/soA8F7LI5L0zr79lGCUDTJH3SltiF4nklndBc9EQ0SEeSQIFKfNLMIiQfnKYhP03xEoOe9psCKbzBlsyOY6c7Kia8k3cY6/SdV0vtBwQVRmYYdvvPksDxHh72E5miObTKAaGBDgHZgANRF/O0Iq+Ky2b8wtJ2J4TTrseXEZ2n9pH8p/mF9ZTGO7LFtRwuQNxuPIoKChWfEB0k38PzqpXD+GF9RjTJBNydOv3Ww7DcJpPqVGOacwEzG32Wi4l2ZFMZma/JBp+A4djKLWtsAFZTZZbgWJdl3srbD48SWmxQWoC9kTDa8J4Vggi4jBA+7JMHw5rCSBdSRURt5oPOStKRxleFOAZ12QVHafC5mBw2+i57xvs7UyVKgiQ0wBFxqur4hktIVVVoNyHlBQfONEkkT5rY4TK1rWtbB5m8eqp6PDprvaNA9wBjqfJabCYYNt796ICa0j39UTffT3KVzhp8kmXrEoPOvy6FIz3/lOUgBIgH3ZC86ePufe6AHtSMPToiP2QNMGEF+8gTExtPLaYQ5vKE38SR1QF6BwlETb0TbXAgzM7ctbz5Lwdz8veyD3FHP+GSxxzAbf5WGxwrGc9MwdXc1vhV/0ovFA5zYa1pG8/ZBgOG4p+He17DpNjoRuD4rrfZKrSxDPi0CG1BrTdBymPm081zDidFjRMyT4W9FAw3EqlBwqUnljxo4fQ7EIO/voVtWU6LHRBde/SwUqlTcRDyCd40XM+F/qfiHAMNGm95H7gSJPOL/ACWm7K4rFF7nYr/uGWjQNHIckF1Swvw3GNykxvDw6HCzhup9cJWAwgryHEAKtqYisH5QCQtC0KOwgOk77IPYBj/5tE/UxBzBjRJPy6p7NIsioUg2+5QVvHce7Dszhjn/ANok+gWLd2s4hTBq16VNlObMk542XSXlYrt/g/j/AAqDLOe+5GzQDP2QQqv6kNfkp0W5qjyGgciealcT4r8Jga50uIv94WF4Vwc021sgl1KpmB3htjdTMZXFatnvAAt1i6AcPRAkxEkn1TpcjAgar2W6ACB76r2a2kLziB90L3T4fhArTfVECgLTN9kQsffsIFy7pmsNCjc9DW0t76oLRp1XhCR4QuCB1vNKLpsn5Ig6QgdibR5qSw9FFDvojD0GT7R8KptdnmCSs1Vw0co3/J97rpGNwDK37h4FYziXCnMeZBI25fJBI/T7/wC4yRa+vT2V27GsmnIF23C4TwSqaVem+9nCw5Gxj1Xe8IczByIQNUa2YKQxUH/U/CrGmdNR4e5V1TrAgFA/CI0Qmn/JGHGEA54nkFRYvGY97v4GHYKezqlTK49coBgeKvaTSni86AIMpimcUIPw6dCds1UwPRhVWcTxSmHzhWVKpEB7XjK31glbXGGoB/D1+Spg/GSZjXlyQc64NXxNPFFmIplgeCHXkEnfkio08jnt5ExtK1DadV1Vz67fDpZZ2qJc4xbMT+PogJo/ykqa9EoXnC/u6BqqEob756JYStHRA291j9F4FeJjZCGckHidvly8ETboKlgvMcb2QWxHrohJTrx75JktQERZelCBMpWixQEUub/ST38l5A9Seic+dQgpH34p0jmNUEGu5tJ9J2Rpmo0GdILgPuusuoCLWXDe13E2OZ8Npl8zI2hbv9Oe3jcW0UK5DcQ0Rf8A7sbj/lzCCr/UrEPovp1B5jwPzUbhPbAQGkl3U23+q6hxHh9KuwsqsbUadnCfTkVzzjf6V6uwlbLuKdW48A8XHmCg0OB4/TqCA4TtdWuFxrSNQuKcSoYrBPAr03MOgdq1w6OFr+qFvaGtqx5gAZveqDuVDFtJ1CmNcCuEU+1dRhz5pAFhpMmZW97L9qHV6bLgvdJI2YM2UZjzJFh4IN7ZRTiQXZbSqjEYyo1rpIkAkDoBM+iw3De0VX4r4GZ5ExyDhI+oQbjjbmw7wP0XOQ7orXF8Ox1V0us2+a+w9wq6tRcw5XAgxpF0AM1RymwU61mpGg1PJAjmyhlG08h/rReNPne3v/SBl7N0gaPfklfUkEfRC2+/kgSr6z8klN8e/JD13SATt75oLuq68e9E2WJ97JIPRIGoI7Rf7pXG3knsqB/kg9mXmFeAEALwCB5g5KDxvGCnTN+84QPypL6oa2XQIF/usbxLGmrULtth0QVGMJBDtVFeHNcKjSRBkEWLSN7aK3r0czSFVNe6ncDMN2nQ80HVewX6mBzRSxrriza3PpU/8vVdSY8OAc0gg3BBkHqCvmjD4OnVE0XZX703WJ/tOh8LFWfAe1mKwDi1ru6D3qVT9vpq09R80H0BiaDKjSyo1r2nVrgCD5FYXjX6WYd+Z2Ge7Dk6t/fT9CZHkY6Kz7L9vsLjIYXCjWP8jjqf+DrZvqtMCRrE/JB86ce4Y7DVf+nrBoe0y4tMgtIkR+FqP08xfeNCwcZeHW7pDYHpLj4lZftrjvj43EVRcF5Df7W90fISovC+IvpPFRsSBaeoIQb/ALS46p8StlJytpfDA2IJGZx8SPpyWa7J44jENdOZxMnrbK1t+rteiknioe3ISSHAOqO0LrkwOWv0VRWoWHwzlJBmLCbiY1tMeZQdto45ri5od3i0EDoCb+onzCzfa7FMcWNAlwmTppZVvZOvV+EXvgQMoebkho/0oz6znulxk7T1+/4QNMpp1tR2UtBgGCesbHp+EHuPkhLteSAc0c7JDUm+5ukMz7um8pQK2SbLxt71T7IyEcnA+oAnyLW+qjk3vKBCE0XJ2ff4TNRBpnwQPNC1tuqJ2gTeZApSRt0SZ9UrRvsgAMsERIAJOg32UbivERQZmO+g5n7LJ43jb6tjZvIIJPHOL/E7jLNHz8VVtcgITjQUDtJ3JV9dkOMKdT5lBiLEOiw1HMboIlHDD9zTbfopzcQ54y1Gis0WB0e3+12sdDKYr4AMIh0BwkHYpKjX0cr5idHbeaBnE8IJl1BxdGtM2e3nA/m8vRWnBf1AxdGmaL6jnMILe9dzNu6XXHgpdHjGGrANxFP4TotVpzHQn2VWcUoMJIqEVG/y1mxPSf6vO6CM8McO44Hp/MlbhrgEW9/lU+NwDqe8tOjm6H8FLRxL/wCo+BugsXVSOdhCdp0g6DmgTvY63kqtfVO5KYa7MbElBqsXxjM6jSpOd8NpHMZjmWprRNlz/hNEurUwL3H1ldGrMjRBEMx7smydtFIdpf35JsiQgaeknx5Sie3r4boMqA8O6TG5tfQHaekoMRZxAuAYB031uhLr258vwiL5i3+d/JA0LQPmhcF5xv8AZDmsJQaWsbCEzmk3upmJaTtEk6aa2hUvFuNU8PvmqbNG393JBZubbUAc1T47tFRpCG/xHchp5lZLiXGKtY950N/pBgKDCCw4pxepiHNDoAEw0aKJEIaQ7zfG6sTSBQRKVSOqlscDoU0/CckyyWndBP08EDgD4bwvGoHLzCgLCAVGGk+bXadwodTCVqdMgS+lvaQP/Ep1zix2dttVb9mq9R9UtpuhxaTfQxeLoMh8Uxa/RA3EuG3lst/hMLh8S8irRo0atwYcWkkHXKLEq0w+Aw9GzWNndxHLkfwg5ph8RUgj4b3MOoykj6a9VJwvDWVGVHAvYWRLSNjyWyxnEWjutbPVUIxlJra8Xe7KByAOqCso4Kh/yd/cR9AjOHbsPJKwd6Y7vTbmnsbDBa8iyCBRrljw5tiDZbvhHEBWZ13C59PvwVhwjHGlUDtt0G4qJqoE8ILQ4GZHqmnoI5N+iRlxy1RShbb3qgDQ+7pA/clK8ex9vkkZT39lAjW/lCUrbeP5vCV4uUEbtD2sc4BlHuN/q/mPhyWUJm5Mkp7EN0QsHRAAajaEbaRKQtg3QIBcHqFKw1WZaos2980gdlegum6fRMOIJunmOkTso9UckCPpaESEgBlI2rCesbhALmzZHwTEmlVDm/uaZAO45JpyYqO35IJ/aKlLjiaLrEy4CxYeqvex+MbimOp1v3tMgzEhVPDCDOYEgtNh/MSN+iqMM52Hq/0hwI9bfJBacaxHxqvwMMO7MOf/AFHlOwVbxfhYoftdmBGVx6j7KeOHuwjPilzZfZgBvzlSeH4Q4wCiwd6MziL5UGdw2LgQdkLqrqhhoJPIXXQ+DfpI55DquIaGawwEu8O9AHzXQ+C9jsPhWxSbfdxu53iUHzjUJHROUnrp36r9km02DFUWht4qACNdHev1XKXGDbRBtOy/EZHwnG4/b1Vy+wWAw9YtIcNRdbLAcRbWbydv1KByLoT0T7mXTYG3NAy9yRtSJAtzGyOq1MuPsoHHGYOvyQDVK1/I6oSfkgzeOpXEJcLSzWsCPn4KVWph0R0VdVlpBuDsgnVmwI+ajMbmHVSP+oD2zoQolJ0PjmgbI2Q4gXnmFIrCCo1bRvggssDUkAJ6oq7BVoU4lBGc66da+yaeUlM2sUDpcmq525lGEDBLug5IJuDxRp3GsW6JjFN+I2CYOoPIrzylpOzHn0CClLnA5XTa0cl2j9IuC5MMa7h3qxsTrkaYHqZPouZ4/hPxKtGm3/5ajg2OjjEnqF9EcOwraVNlNtmsaGjwAAQSGU4TmayFIgi8VwTa1J9N4lr2lp8xC+a+P8Ifh61Sg/8Acwy0/wBTdQR4hfT65n+rvAc7GYlg71PuvjdpuJ8D9UHI8MQW9U/SruYZbaFDZ3XxsdPBP1EFxhO0hmKgtzWgpVQ4AtcDPJc+qhWfZ3iJpvDZgE+nVBrapFov1j1CYde/v/SfeJFtE0RCBKdwbEm0AGN7nrAvCacjpPgza3nrzCWowjXU35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836738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VFBUXFxwaFxgXGBoaGhccGBgcFxoYGBwaHCggGhwlHBcXIjEiJSkrLi4uFx8zODMsNygtLisBCgoKBQUFDgUFDisZExkrKysrKysrKysrKysrKysrKysrKysrKysrKysrKysrKysrKysrKysrKysrKysrKysrK//AABEIAOAA4AMBIgACEQEDEQH/xAAcAAABBQEBAQAAAAAAAAAAAAACAQMEBQYHAAj/xAA8EAABAwIEAwYFAgYBAwUAAAABAAIRAyEEEjFBBVFhBiJxgZHwE6GxwdEHMiNCUnLh8WIUQ9IVJDM0gv/EABQBAQAAAAAAAAAAAAAAAAAAAAD/xAAUEQEAAAAAAAAAAAAAAAAAAAAA/9oADAMBAAIRAxEAPwB0Ov5FC46IxayA2hALnei9GqIiQvOQI1ec30Tkf60TZQeekGiccOYI8RHsJJ/2gXLJmNeVkjKBecrWuNtBqjoN71zDdyhx2Mc4/AwmYACXvktMbknUBA/U4dkvUc2mOpE+arsVx/CUv2zWcOuVs9TyVU7BOrG735W2LiJJ/saPqrnB4PC4dklrKZjWrDqmn9JuPRBBo9snONqNP+0NcSf/ANEfZNY3iRef4VANfvJzD5wFJfxnDta9xqZ6hFhEdABsBqfBQcHw4VzmfVY1g1Afy2jU+KCD/wCq1g+DUGtwwA/QRup7+PVGHvsBG02P1UniT6NCnGHDTUPgT4mN76LG1GuJJqvEnrJ8oQbXD8ZpPiDlPXRSnHzWBpN/pcD9fFafhGLJb3jcWI5iEFqW/PkhNMCbx0S5/ZTeaPeqBXi2qTKRqUjivAeP1QEPABCRuUZ66ym6xPj6IFdU9816oOXkiudATGkDyQPYd2lBHeDc7j72KjF4POd7/wCFJqtd4fL6qPk6j6oL2Loqg9+SOIvr0/CLdAFNkaotT0Xm/LknWwgbyyNbiUOX5JyyEUQLgD0Qee8vIJJnr8vBOYKmCYIkeZ8GtA1JR0sPmMAwfD6QonHeIGm5mFotJe8d6qDe5u1saDn90D3E8HWqthmWixt3FxEjxATXCcMxlM0xUIzDNWqERbZonYrN9o8caBZQpuiG9+0wT13KkdmsK/GEiXNotMvDSc1V3/J2sW28OqDSUKgqA/BmjSaLvy953XMdOfmqipwE4i1CnA1NaqSS68SBy6qxdxGhTBDyHNp6U23BfH7esWEX0kq34H8Ws34tQBuafh0xsBuecBBiMZ2TY0h1auWNZ+4kRJ/pYDckqx4XgM7f/a4fLTGtWteeoHktLxvhdJvfq95w0H9R1ygch9k1jqWJNBgpwCRZjRpzk6DyQYXjVM0GuEtLnC9gPT/CzhpOqDqL2FuWwXRcD+nNWu4PxD97gclvuE9l8PQaGspttuRJKD58PDXMEwfp5hWXD6ppuDiZ0n8rv1Xh1M6safEBVGO7J4WpJ+GGnm23+EGEouz3B99F4lXHE8OcJFN1MVKBs1+haTsTCZxeBY1maXtnQkhw9UFQ+Z1Qo3m8HyRPGg1ty0PJAACUVIAsB71QuBGx808xtMtl1SHXkZToNLoAabEE+GqamLJKRkflE4RdAxWboPYTDxEfNSX9PFMVmoNEHI3CEDHDRE93NATWrziI+qFr73mEQueXig8Gjr72TgaeWkewvN1Rh0wOqA2kNY6o6zQNt5OnvksniseXfDqNAzMc5sDWBdxO3IeS0PaCu1uWjI7rgXRoTcgfL5rnj+ImkTliW1CYOhB/0gPtA0uJqAR8SoY1vHj5eq0ONx78Lhm4ek7Ifh5qzxqS6waOX4VI3FsqwBZs2bOkmSOlwFZ46k6szOGyXkDWY5fhBU9naPxqzKeaDtPPU+ei7hw7hnwzazQ0NA8NT5n6Lh+Bc7C4ljjbK4Oki4n8i3ku7cI4k2tTDhYkaIKHGYV7qtd2WcrQ1kmwkd4xzmVd8Hw7g1ueJhSXN73jqpTQgcaEpSAoS5ALymHORvcoxcgjcUwbK1N1N4lrhH4I5Fcv4jXxeHD6N6jGmOZA2K6sFie21Esc2q2x0PUIMLhOJGTfxadfLkr2nUBAIKxnFAWVpHdJv79VqcA4FjSglu9T70QOb9E5mTb2H3ugSnbn+P8ACV7ttzulalc+3Ie7oPPp+pUd7f8AKfAO+iacEF6wL1YfK/glDSI+6Cob9UHgJT4HP/SbYiDkDjXQffNGazWFpecoLrE6cwpGAw4eYNveyy3aPioLfgPMQP3H+obHle4KCR2kqZs72gzmBbztc328eqxXF6bTUzCzXRN9zefC6kHi9UjI8tLQP3NiSDbYwVCq1HVMrQAALXiXCdT125WQQqLsrsu0z4dFveAtNXCPyEfuBGYbi/djqAfVZriHCRAyt7xEAczaD0C0FKu7B4RrWEO1zOG9R4jK3o0T5oG+HVhiS/4mUPAFyNIt3unNbLgVOpTaPhAa5S2Scsa63y+a592bn+JNnhjifCND4ldO7J0MlJrn/ue0Zp53jwsg01AyBOu6kNKisEaXClNQGkLUJqAboXVhzCAXBMkXSVcQOY9ULKneCBwU1lO3VL+E8xbL9FrKtYB0WVfxbDiuxzJbpEnrZBwLiVUPLHC9gD6/6Wj4QC2m1u9/mdlQYbh7hXfhy0khzm2EmW2kdLK/wzTThr9ALHmgn6TKIkJGMzN1vr5QSZ6zCB99LR9kBDQ/nmkmNd/VBPn0TlRsjrugbou2O3zSuHPyRM5aoXn/AGgu2PshcZRlgiUJdN4A8OiDxtCsOGYcVHZXTpY9RsVAgKbhK4pyQdR89RBNtQgefSyNcMwY7mdisj2lw9Ou1tTuNeAWuLSDm5SOcfVSeN8ZZiQ4ZjSrDVrtD/yaRrZQsDWw9Wmab3/DqNkEgRPLvCw31CDOs4e1r5JAtbbS/PeFV/8AVn4piwnbkn8cQKjgHktB1PTqhZSkG0XsdwdwY2/KDacQY6lfKMtRrXWNriJEiQbHwVHiMM6o7NmnKO6BZreZmST91AZja+TLdzaZMZj+0HYHWOiiNLyCYytHL/KC94HWZTqFhzPJsco1voZ218V2DhcZGwNrg31+65z+n/Zd1SKrh3Z1O/5XWMPgmtAAsgUGBKzXaLtxSw8sHefGg9FqajBlI1PKD9lksZ2SfiK4quc2m1v7YYAR4CNepQZbH4niD2mvVqMwtKJHxXZS7oBqVm39pMS+3xpG5Bgkaei6hx/siypQLPivNS4NRxJc4EQ5pI0B6LKnsWX1KbWPpgt/fDSAdBHgAPVBWcI4hWLu45z/ADn2F1rgOFeKLXVDLyczvwq/hXZOlhnZqYs4Q4bLT0m2jog4X2n7YV34mqabsjQ5zW+DbT6iVC4Z2nxTCS14BcYLnXi+qtu2vZt2GrVXU2y15LmQ0EtLgSJLrBof8lnBSeH08xac0gkAawJmLRJgFBa4niDjWbWkS+M4GjiNHD03VwcXTZS+IanfJIibydZHnqsNjJzQ06fJFhcI95F5i/QINlhHloJGhEeqMNnyTOHBa0A3tr780+5um/soA8F7LI5L0zr79lGCUDTJH3SltiF4nklndBc9EQ0SEeSQIFKfNLMIiQfnKYhP03xEoOe9psCKbzBlsyOY6c7Kia8k3cY6/SdV0vtBwQVRmYYdvvPksDxHh72E5miObTKAaGBDgHZgANRF/O0Iq+Ky2b8wtJ2J4TTrseXEZ2n9pH8p/mF9ZTGO7LFtRwuQNxuPIoKChWfEB0k38PzqpXD+GF9RjTJBNydOv3Ww7DcJpPqVGOacwEzG32Wi4l2ZFMZma/JBp+A4djKLWtsAFZTZZbgWJdl3srbD48SWmxQWoC9kTDa8J4Vggi4jBA+7JMHw5rCSBdSRURt5oPOStKRxleFOAZ12QVHafC5mBw2+i57xvs7UyVKgiQ0wBFxqur4hktIVVVoNyHlBQfONEkkT5rY4TK1rWtbB5m8eqp6PDprvaNA9wBjqfJabCYYNt796ICa0j39UTffT3KVzhp8kmXrEoPOvy6FIz3/lOUgBIgH3ZC86ePufe6AHtSMPToiP2QNMGEF+8gTExtPLaYQ5vKE38SR1QF6BwlETb0TbXAgzM7ctbz5Lwdz8veyD3FHP+GSxxzAbf5WGxwrGc9MwdXc1vhV/0ovFA5zYa1pG8/ZBgOG4p+He17DpNjoRuD4rrfZKrSxDPi0CG1BrTdBymPm081zDidFjRMyT4W9FAw3EqlBwqUnljxo4fQ7EIO/voVtWU6LHRBde/SwUqlTcRDyCd40XM+F/qfiHAMNGm95H7gSJPOL/ACWm7K4rFF7nYr/uGWjQNHIckF1Swvw3GNykxvDw6HCzhup9cJWAwgryHEAKtqYisH5QCQtC0KOwgOk77IPYBj/5tE/UxBzBjRJPy6p7NIsioUg2+5QVvHce7Dszhjn/ANok+gWLd2s4hTBq16VNlObMk542XSXlYrt/g/j/AAqDLOe+5GzQDP2QQqv6kNfkp0W5qjyGgciealcT4r8Jga50uIv94WF4Vwc021sgl1KpmB3htjdTMZXFatnvAAt1i6AcPRAkxEkn1TpcjAgar2W6ACB76r2a2kLziB90L3T4fhArTfVECgLTN9kQsffsIFy7pmsNCjc9DW0t76oLRp1XhCR4QuCB1vNKLpsn5Ig6QgdibR5qSw9FFDvojD0GT7R8KptdnmCSs1Vw0co3/J97rpGNwDK37h4FYziXCnMeZBI25fJBI/T7/wC4yRa+vT2V27GsmnIF23C4TwSqaVem+9nCw5Gxj1Xe8IczByIQNUa2YKQxUH/U/CrGmdNR4e5V1TrAgFA/CI0Qmn/JGHGEA54nkFRYvGY97v4GHYKezqlTK49coBgeKvaTSni86AIMpimcUIPw6dCds1UwPRhVWcTxSmHzhWVKpEB7XjK31glbXGGoB/D1+Spg/GSZjXlyQc64NXxNPFFmIplgeCHXkEnfkio08jnt5ExtK1DadV1Vz67fDpZZ2qJc4xbMT+PogJo/ykqa9EoXnC/u6BqqEob756JYStHRA291j9F4FeJjZCGckHidvly8ETboKlgvMcb2QWxHrohJTrx75JktQERZelCBMpWixQEUub/ST38l5A9Seic+dQgpH34p0jmNUEGu5tJ9J2Rpmo0GdILgPuusuoCLWXDe13E2OZ8Npl8zI2hbv9Oe3jcW0UK5DcQ0Rf8A7sbj/lzCCr/UrEPovp1B5jwPzUbhPbAQGkl3U23+q6hxHh9KuwsqsbUadnCfTkVzzjf6V6uwlbLuKdW48A8XHmCg0OB4/TqCA4TtdWuFxrSNQuKcSoYrBPAr03MOgdq1w6OFr+qFvaGtqx5gAZveqDuVDFtJ1CmNcCuEU+1dRhz5pAFhpMmZW97L9qHV6bLgvdJI2YM2UZjzJFh4IN7ZRTiQXZbSqjEYyo1rpIkAkDoBM+iw3De0VX4r4GZ5ExyDhI+oQbjjbmw7wP0XOQ7orXF8Ox1V0us2+a+w9wq6tRcw5XAgxpF0AM1RymwU61mpGg1PJAjmyhlG08h/rReNPne3v/SBl7N0gaPfklfUkEfRC2+/kgSr6z8klN8e/JD13SATt75oLuq68e9E2WJ97JIPRIGoI7Rf7pXG3knsqB/kg9mXmFeAEALwCB5g5KDxvGCnTN+84QPypL6oa2XQIF/usbxLGmrULtth0QVGMJBDtVFeHNcKjSRBkEWLSN7aK3r0czSFVNe6ncDMN2nQ80HVewX6mBzRSxrriza3PpU/8vVdSY8OAc0gg3BBkHqCvmjD4OnVE0XZX703WJ/tOh8LFWfAe1mKwDi1ru6D3qVT9vpq09R80H0BiaDKjSyo1r2nVrgCD5FYXjX6WYd+Z2Ge7Dk6t/fT9CZHkY6Kz7L9vsLjIYXCjWP8jjqf+DrZvqtMCRrE/JB86ce4Y7DVf+nrBoe0y4tMgtIkR+FqP08xfeNCwcZeHW7pDYHpLj4lZftrjvj43EVRcF5Df7W90fISovC+IvpPFRsSBaeoIQb/ALS46p8StlJytpfDA2IJGZx8SPpyWa7J44jENdOZxMnrbK1t+rteiknioe3ISSHAOqO0LrkwOWv0VRWoWHwzlJBmLCbiY1tMeZQdto45ri5od3i0EDoCb+onzCzfa7FMcWNAlwmTppZVvZOvV+EXvgQMoebkho/0oz6znulxk7T1+/4QNMpp1tR2UtBgGCesbHp+EHuPkhLteSAc0c7JDUm+5ukMz7um8pQK2SbLxt71T7IyEcnA+oAnyLW+qjk3vKBCE0XJ2ff4TNRBpnwQPNC1tuqJ2gTeZApSRt0SZ9UrRvsgAMsERIAJOg32UbivERQZmO+g5n7LJ43jb6tjZvIIJPHOL/E7jLNHz8VVtcgITjQUDtJ3JV9dkOMKdT5lBiLEOiw1HMboIlHDD9zTbfopzcQ54y1Gis0WB0e3+12sdDKYr4AMIh0BwkHYpKjX0cr5idHbeaBnE8IJl1BxdGtM2e3nA/m8vRWnBf1AxdGmaL6jnMILe9dzNu6XXHgpdHjGGrANxFP4TotVpzHQn2VWcUoMJIqEVG/y1mxPSf6vO6CM8McO44Hp/MlbhrgEW9/lU+NwDqe8tOjm6H8FLRxL/wCo+BugsXVSOdhCdp0g6DmgTvY63kqtfVO5KYa7MbElBqsXxjM6jSpOd8NpHMZjmWprRNlz/hNEurUwL3H1ldGrMjRBEMx7smydtFIdpf35JsiQgaeknx5Sie3r4boMqA8O6TG5tfQHaekoMRZxAuAYB031uhLr258vwiL5i3+d/JA0LQPmhcF5xv8AZDmsJQaWsbCEzmk3upmJaTtEk6aa2hUvFuNU8PvmqbNG393JBZubbUAc1T47tFRpCG/xHchp5lZLiXGKtY950N/pBgKDCCw4pxepiHNDoAEw0aKJEIaQ7zfG6sTSBQRKVSOqlscDoU0/CckyyWndBP08EDgD4bwvGoHLzCgLCAVGGk+bXadwodTCVqdMgS+lvaQP/Ep1zix2dttVb9mq9R9UtpuhxaTfQxeLoMh8Uxa/RA3EuG3lst/hMLh8S8irRo0atwYcWkkHXKLEq0w+Aw9GzWNndxHLkfwg5ph8RUgj4b3MOoykj6a9VJwvDWVGVHAvYWRLSNjyWyxnEWjutbPVUIxlJra8Xe7KByAOqCso4Kh/yd/cR9AjOHbsPJKwd6Y7vTbmnsbDBa8iyCBRrljw5tiDZbvhHEBWZ13C59PvwVhwjHGlUDtt0G4qJqoE8ILQ4GZHqmnoI5N+iRlxy1RShbb3qgDQ+7pA/clK8ex9vkkZT39lAjW/lCUrbeP5vCV4uUEbtD2sc4BlHuN/q/mPhyWUJm5Mkp7EN0QsHRAAajaEbaRKQtg3QIBcHqFKw1WZaos2980gdlegum6fRMOIJunmOkTso9UckCPpaESEgBlI2rCesbhALmzZHwTEmlVDm/uaZAO45JpyYqO35IJ/aKlLjiaLrEy4CxYeqvex+MbimOp1v3tMgzEhVPDCDOYEgtNh/MSN+iqMM52Hq/0hwI9bfJBacaxHxqvwMMO7MOf/AFHlOwVbxfhYoftdmBGVx6j7KeOHuwjPilzZfZgBvzlSeH4Q4wCiwd6MziL5UGdw2LgQdkLqrqhhoJPIXXQ+DfpI55DquIaGawwEu8O9AHzXQ+C9jsPhWxSbfdxu53iUHzjUJHROUnrp36r9km02DFUWht4qACNdHev1XKXGDbRBtOy/EZHwnG4/b1Vy+wWAw9YtIcNRdbLAcRbWbydv1KByLoT0T7mXTYG3NAy9yRtSJAtzGyOq1MuPsoHHGYOvyQDVK1/I6oSfkgzeOpXEJcLSzWsCPn4KVWph0R0VdVlpBuDsgnVmwI+ajMbmHVSP+oD2zoQolJ0PjmgbI2Q4gXnmFIrCCo1bRvggssDUkAJ6oq7BVoU4lBGc66da+yaeUlM2sUDpcmq525lGEDBLug5IJuDxRp3GsW6JjFN+I2CYOoPIrzylpOzHn0CClLnA5XTa0cl2j9IuC5MMa7h3qxsTrkaYHqZPouZ4/hPxKtGm3/5ajg2OjjEnqF9EcOwraVNlNtmsaGjwAAQSGU4TmayFIgi8VwTa1J9N4lr2lp8xC+a+P8Ifh61Sg/8Acwy0/wBTdQR4hfT65n+rvAc7GYlg71PuvjdpuJ8D9UHI8MQW9U/SruYZbaFDZ3XxsdPBP1EFxhO0hmKgtzWgpVQ4AtcDPJc+qhWfZ3iJpvDZgE+nVBrapFov1j1CYde/v/SfeJFtE0RCBKdwbEm0AGN7nrAvCacjpPgza3nrzCWowjXU35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684338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TEhUUExQVFBUXFxwaFxgXGBoaGhccGBgcFxoYGBwaHCggGhwlHBcXIjEiJSkrLi4uFx8zODMsNygtLisBCgoKBQUFDgUFDisZExkrKysrKysrKysrKysrKysrKysrKysrKysrKysrKysrKysrKysrKysrKysrKysrKysrK//AABEIAOAA4AMBIgACEQEDEQH/xAAcAAABBQEBAQAAAAAAAAAAAAACAQMEBQYHAAj/xAA8EAABAwIEAwYFAgYBAwUAAAABAAIRAyEEEjFBBVFhBiJxgZHwE6GxwdEHMiNCUnLh8WIUQ9IVJDM0gv/EABQBAQAAAAAAAAAAAAAAAAAAAAD/xAAUEQEAAAAAAAAAAAAAAAAAAAAA/9oADAMBAAIRAxEAPwB0Ov5FC46IxayA2hALnei9GqIiQvOQI1ec30Tkf60TZQeekGiccOYI8RHsJJ/2gXLJmNeVkjKBecrWuNtBqjoN71zDdyhx2Mc4/AwmYACXvktMbknUBA/U4dkvUc2mOpE+arsVx/CUv2zWcOuVs9TyVU7BOrG735W2LiJJ/saPqrnB4PC4dklrKZjWrDqmn9JuPRBBo9snONqNP+0NcSf/ANEfZNY3iRef4VANfvJzD5wFJfxnDta9xqZ6hFhEdABsBqfBQcHw4VzmfVY1g1Afy2jU+KCD/wCq1g+DUGtwwA/QRup7+PVGHvsBG02P1UniT6NCnGHDTUPgT4mN76LG1GuJJqvEnrJ8oQbXD8ZpPiDlPXRSnHzWBpN/pcD9fFafhGLJb3jcWI5iEFqW/PkhNMCbx0S5/ZTeaPeqBXi2qTKRqUjivAeP1QEPABCRuUZ66ym6xPj6IFdU9816oOXkiudATGkDyQPYd2lBHeDc7j72KjF4POd7/wCFJqtd4fL6qPk6j6oL2Loqg9+SOIvr0/CLdAFNkaotT0Xm/LknWwgbyyNbiUOX5JyyEUQLgD0Qee8vIJJnr8vBOYKmCYIkeZ8GtA1JR0sPmMAwfD6QonHeIGm5mFotJe8d6qDe5u1saDn90D3E8HWqthmWixt3FxEjxATXCcMxlM0xUIzDNWqERbZonYrN9o8caBZQpuiG9+0wT13KkdmsK/GEiXNotMvDSc1V3/J2sW28OqDSUKgqA/BmjSaLvy953XMdOfmqipwE4i1CnA1NaqSS68SBy6qxdxGhTBDyHNp6U23BfH7esWEX0kq34H8Ws34tQBuafh0xsBuecBBiMZ2TY0h1auWNZ+4kRJ/pYDckqx4XgM7f/a4fLTGtWteeoHktLxvhdJvfq95w0H9R1ygch9k1jqWJNBgpwCRZjRpzk6DyQYXjVM0GuEtLnC9gPT/CzhpOqDqL2FuWwXRcD+nNWu4PxD97gclvuE9l8PQaGspttuRJKD58PDXMEwfp5hWXD6ppuDiZ0n8rv1Xh1M6safEBVGO7J4WpJ+GGnm23+EGEouz3B99F4lXHE8OcJFN1MVKBs1+haTsTCZxeBY1maXtnQkhw9UFQ+Z1Qo3m8HyRPGg1ty0PJAACUVIAsB71QuBGx808xtMtl1SHXkZToNLoAabEE+GqamLJKRkflE4RdAxWboPYTDxEfNSX9PFMVmoNEHI3CEDHDRE93NATWrziI+qFr73mEQueXig8Gjr72TgaeWkewvN1Rh0wOqA2kNY6o6zQNt5OnvksniseXfDqNAzMc5sDWBdxO3IeS0PaCu1uWjI7rgXRoTcgfL5rnj+ImkTliW1CYOhB/0gPtA0uJqAR8SoY1vHj5eq0ONx78Lhm4ek7Ifh5qzxqS6waOX4VI3FsqwBZs2bOkmSOlwFZ46k6szOGyXkDWY5fhBU9naPxqzKeaDtPPU+ei7hw7hnwzazQ0NA8NT5n6Lh+Bc7C4ljjbK4Oki4n8i3ku7cI4k2tTDhYkaIKHGYV7qtd2WcrQ1kmwkd4xzmVd8Hw7g1ueJhSXN73jqpTQgcaEpSAoS5ALymHORvcoxcgjcUwbK1N1N4lrhH4I5Fcv4jXxeHD6N6jGmOZA2K6sFie21Esc2q2x0PUIMLhOJGTfxadfLkr2nUBAIKxnFAWVpHdJv79VqcA4FjSglu9T70QOb9E5mTb2H3ugSnbn+P8ACV7ttzulalc+3Ie7oPPp+pUd7f8AKfAO+iacEF6wL1YfK/glDSI+6Cob9UHgJT4HP/SbYiDkDjXQffNGazWFpecoLrE6cwpGAw4eYNveyy3aPioLfgPMQP3H+obHle4KCR2kqZs72gzmBbztc328eqxXF6bTUzCzXRN9zefC6kHi9UjI8tLQP3NiSDbYwVCq1HVMrQAALXiXCdT125WQQqLsrsu0z4dFveAtNXCPyEfuBGYbi/djqAfVZriHCRAyt7xEAczaD0C0FKu7B4RrWEO1zOG9R4jK3o0T5oG+HVhiS/4mUPAFyNIt3unNbLgVOpTaPhAa5S2Scsa63y+a592bn+JNnhjifCND4ldO7J0MlJrn/ue0Zp53jwsg01AyBOu6kNKisEaXClNQGkLUJqAboXVhzCAXBMkXSVcQOY9ULKneCBwU1lO3VL+E8xbL9FrKtYB0WVfxbDiuxzJbpEnrZBwLiVUPLHC9gD6/6Wj4QC2m1u9/mdlQYbh7hXfhy0khzm2EmW2kdLK/wzTThr9ALHmgn6TKIkJGMzN1vr5QSZ6zCB99LR9kBDQ/nmkmNd/VBPn0TlRsjrugbou2O3zSuHPyRM5aoXn/AGgu2PshcZRlgiUJdN4A8OiDxtCsOGYcVHZXTpY9RsVAgKbhK4pyQdR89RBNtQgefSyNcMwY7mdisj2lw9Ou1tTuNeAWuLSDm5SOcfVSeN8ZZiQ4ZjSrDVrtD/yaRrZQsDWw9Wmab3/DqNkEgRPLvCw31CDOs4e1r5JAtbbS/PeFV/8AVn4piwnbkn8cQKjgHktB1PTqhZSkG0XsdwdwY2/KDacQY6lfKMtRrXWNriJEiQbHwVHiMM6o7NmnKO6BZreZmST91AZja+TLdzaZMZj+0HYHWOiiNLyCYytHL/KC94HWZTqFhzPJsco1voZ218V2DhcZGwNrg31+65z+n/Zd1SKrh3Z1O/5XWMPgmtAAsgUGBKzXaLtxSw8sHefGg9FqajBlI1PKD9lksZ2SfiK4quc2m1v7YYAR4CNepQZbH4niD2mvVqMwtKJHxXZS7oBqVm39pMS+3xpG5Bgkaei6hx/siypQLPivNS4NRxJc4EQ5pI0B6LKnsWX1KbWPpgt/fDSAdBHgAPVBWcI4hWLu45z/ADn2F1rgOFeKLXVDLyczvwq/hXZOlhnZqYs4Q4bLT0m2jog4X2n7YV34mqabsjQ5zW+DbT6iVC4Z2nxTCS14BcYLnXi+qtu2vZt2GrVXU2y15LmQ0EtLgSJLrBof8lnBSeH08xac0gkAawJmLRJgFBa4niDjWbWkS+M4GjiNHD03VwcXTZS+IanfJIibydZHnqsNjJzQ06fJFhcI95F5i/QINlhHloJGhEeqMNnyTOHBa0A3tr780+5um/soA8F7LI5L0zr79lGCUDTJH3SltiF4nklndBc9EQ0SEeSQIFKfNLMIiQfnKYhP03xEoOe9psCKbzBlsyOY6c7Kia8k3cY6/SdV0vtBwQVRmYYdvvPksDxHh72E5miObTKAaGBDgHZgANRF/O0Iq+Ky2b8wtJ2J4TTrseXEZ2n9pH8p/mF9ZTGO7LFtRwuQNxuPIoKChWfEB0k38PzqpXD+GF9RjTJBNydOv3Ww7DcJpPqVGOacwEzG32Wi4l2ZFMZma/JBp+A4djKLWtsAFZTZZbgWJdl3srbD48SWmxQWoC9kTDa8J4Vggi4jBA+7JMHw5rCSBdSRURt5oPOStKRxleFOAZ12QVHafC5mBw2+i57xvs7UyVKgiQ0wBFxqur4hktIVVVoNyHlBQfONEkkT5rY4TK1rWtbB5m8eqp6PDprvaNA9wBjqfJabCYYNt796ICa0j39UTffT3KVzhp8kmXrEoPOvy6FIz3/lOUgBIgH3ZC86ePufe6AHtSMPToiP2QNMGEF+8gTExtPLaYQ5vKE38SR1QF6BwlETb0TbXAgzM7ctbz5Lwdz8veyD3FHP+GSxxzAbf5WGxwrGc9MwdXc1vhV/0ovFA5zYa1pG8/ZBgOG4p+He17DpNjoRuD4rrfZKrSxDPi0CG1BrTdBymPm081zDidFjRMyT4W9FAw3EqlBwqUnljxo4fQ7EIO/voVtWU6LHRBde/SwUqlTcRDyCd40XM+F/qfiHAMNGm95H7gSJPOL/ACWm7K4rFF7nYr/uGWjQNHIckF1Swvw3GNykxvDw6HCzhup9cJWAwgryHEAKtqYisH5QCQtC0KOwgOk77IPYBj/5tE/UxBzBjRJPy6p7NIsioUg2+5QVvHce7Dszhjn/ANok+gWLd2s4hTBq16VNlObMk542XSXlYrt/g/j/AAqDLOe+5GzQDP2QQqv6kNfkp0W5qjyGgciealcT4r8Jga50uIv94WF4Vwc021sgl1KpmB3htjdTMZXFatnvAAt1i6AcPRAkxEkn1TpcjAgar2W6ACB76r2a2kLziB90L3T4fhArTfVECgLTN9kQsffsIFy7pmsNCjc9DW0t76oLRp1XhCR4QuCB1vNKLpsn5Ig6QgdibR5qSw9FFDvojD0GT7R8KptdnmCSs1Vw0co3/J97rpGNwDK37h4FYziXCnMeZBI25fJBI/T7/wC4yRa+vT2V27GsmnIF23C4TwSqaVem+9nCw5Gxj1Xe8IczByIQNUa2YKQxUH/U/CrGmdNR4e5V1TrAgFA/CI0Qmn/JGHGEA54nkFRYvGY97v4GHYKezqlTK49coBgeKvaTSni86AIMpimcUIPw6dCds1UwPRhVWcTxSmHzhWVKpEB7XjK31glbXGGoB/D1+Spg/GSZjXlyQc64NXxNPFFmIplgeCHXkEnfkio08jnt5ExtK1DadV1Vz67fDpZZ2qJc4xbMT+PogJo/ykqa9EoXnC/u6BqqEob756JYStHRA291j9F4FeJjZCGckHidvly8ETboKlgvMcb2QWxHrohJTrx75JktQERZelCBMpWixQEUub/ST38l5A9Seic+dQgpH34p0jmNUEGu5tJ9J2Rpmo0GdILgPuusuoCLWXDe13E2OZ8Npl8zI2hbv9Oe3jcW0UK5DcQ0Rf8A7sbj/lzCCr/UrEPovp1B5jwPzUbhPbAQGkl3U23+q6hxHh9KuwsqsbUadnCfTkVzzjf6V6uwlbLuKdW48A8XHmCg0OB4/TqCA4TtdWuFxrSNQuKcSoYrBPAr03MOgdq1w6OFr+qFvaGtqx5gAZveqDuVDFtJ1CmNcCuEU+1dRhz5pAFhpMmZW97L9qHV6bLgvdJI2YM2UZjzJFh4IN7ZRTiQXZbSqjEYyo1rpIkAkDoBM+iw3De0VX4r4GZ5ExyDhI+oQbjjbmw7wP0XOQ7orXF8Ox1V0us2+a+w9wq6tRcw5XAgxpF0AM1RymwU61mpGg1PJAjmyhlG08h/rReNPne3v/SBl7N0gaPfklfUkEfRC2+/kgSr6z8klN8e/JD13SATt75oLuq68e9E2WJ97JIPRIGoI7Rf7pXG3knsqB/kg9mXmFeAEALwCB5g5KDxvGCnTN+84QPypL6oa2XQIF/usbxLGmrULtth0QVGMJBDtVFeHNcKjSRBkEWLSN7aK3r0czSFVNe6ncDMN2nQ80HVewX6mBzRSxrriza3PpU/8vVdSY8OAc0gg3BBkHqCvmjD4OnVE0XZX703WJ/tOh8LFWfAe1mKwDi1ru6D3qVT9vpq09R80H0BiaDKjSyo1r2nVrgCD5FYXjX6WYd+Z2Ge7Dk6t/fT9CZHkY6Kz7L9vsLjIYXCjWP8jjqf+DrZvqtMCRrE/JB86ce4Y7DVf+nrBoe0y4tMgtIkR+FqP08xfeNCwcZeHW7pDYHpLj4lZftrjvj43EVRcF5Df7W90fISovC+IvpPFRsSBaeoIQb/ALS46p8StlJytpfDA2IJGZx8SPpyWa7J44jENdOZxMnrbK1t+rteiknioe3ISSHAOqO0LrkwOWv0VRWoWHwzlJBmLCbiY1tMeZQdto45ri5od3i0EDoCb+onzCzfa7FMcWNAlwmTppZVvZOvV+EXvgQMoebkho/0oz6znulxk7T1+/4QNMpp1tR2UtBgGCesbHp+EHuPkhLteSAc0c7JDUm+5ukMz7um8pQK2SbLxt71T7IyEcnA+oAnyLW+qjk3vKBCE0XJ2ff4TNRBpnwQPNC1tuqJ2gTeZApSRt0SZ9UrRvsgAMsERIAJOg32UbivERQZmO+g5n7LJ43jb6tjZvIIJPHOL/E7jLNHz8VVtcgITjQUDtJ3JV9dkOMKdT5lBiLEOiw1HMboIlHDD9zTbfopzcQ54y1Gis0WB0e3+12sdDKYr4AMIh0BwkHYpKjX0cr5idHbeaBnE8IJl1BxdGtM2e3nA/m8vRWnBf1AxdGmaL6jnMILe9dzNu6XXHgpdHjGGrANxFP4TotVpzHQn2VWcUoMJIqEVG/y1mxPSf6vO6CM8McO44Hp/MlbhrgEW9/lU+NwDqe8tOjm6H8FLRxL/wCo+BugsXVSOdhCdp0g6DmgTvY63kqtfVO5KYa7MbElBqsXxjM6jSpOd8NpHMZjmWprRNlz/hNEurUwL3H1ldGrMjRBEMx7smydtFIdpf35JsiQgaeknx5Sie3r4boMqA8O6TG5tfQHaekoMRZxAuAYB031uhLr258vwiL5i3+d/JA0LQPmhcF5xv8AZDmsJQaWsbCEzmk3upmJaTtEk6aa2hUvFuNU8PvmqbNG393JBZubbUAc1T47tFRpCG/xHchp5lZLiXGKtY950N/pBgKDCCw4pxepiHNDoAEw0aKJEIaQ7zfG6sTSBQRKVSOqlscDoU0/CckyyWndBP08EDgD4bwvGoHLzCgLCAVGGk+bXadwodTCVqdMgS+lvaQP/Ep1zix2dttVb9mq9R9UtpuhxaTfQxeLoMh8Uxa/RA3EuG3lst/hMLh8S8irRo0atwYcWkkHXKLEq0w+Aw9GzWNndxHLkfwg5ph8RUgj4b3MOoykj6a9VJwvDWVGVHAvYWRLSNjyWyxnEWjutbPVUIxlJra8Xe7KByAOqCso4Kh/yd/cR9AjOHbsPJKwd6Y7vTbmnsbDBa8iyCBRrljw5tiDZbvhHEBWZ13C59PvwVhwjHGlUDtt0G4qJqoE8ILQ4GZHqmnoI5N+iRlxy1RShbb3qgDQ+7pA/clK8ex9vkkZT39lAjW/lCUrbeP5vCV4uUEbtD2sc4BlHuN/q/mPhyWUJm5Mkp7EN0QsHRAAajaEbaRKQtg3QIBcHqFKw1WZaos2980gdlegum6fRMOIJunmOkTso9UckCPpaESEgBlI2rCesbhALmzZHwTEmlVDm/uaZAO45JpyYqO35IJ/aKlLjiaLrEy4CxYeqvex+MbimOp1v3tMgzEhVPDCDOYEgtNh/MSN+iqMM52Hq/0hwI9bfJBacaxHxqvwMMO7MOf/AFHlOwVbxfhYoftdmBGVx6j7KeOHuwjPilzZfZgBvzlSeH4Q4wCiwd6MziL5UGdw2LgQdkLqrqhhoJPIXXQ+DfpI55DquIaGawwEu8O9AHzXQ+C9jsPhWxSbfdxu53iUHzjUJHROUnrp36r9km02DFUWht4qACNdHev1XKXGDbRBtOy/EZHwnG4/b1Vy+wWAw9YtIcNRdbLAcRbWbydv1KByLoT0T7mXTYG3NAy9yRtSJAtzGyOq1MuPsoHHGYOvyQDVK1/I6oSfkgzeOpXEJcLSzWsCPn4KVWph0R0VdVlpBuDsgnVmwI+ajMbmHVSP+oD2zoQolJ0PjmgbI2Q4gXnmFIrCCo1bRvggssDUkAJ6oq7BVoU4lBGc66da+yaeUlM2sUDpcmq525lGEDBLug5IJuDxRp3GsW6JjFN+I2CYOoPIrzylpOzHn0CClLnA5XTa0cl2j9IuC5MMa7h3qxsTrkaYHqZPouZ4/hPxKtGm3/5ajg2OjjEnqF9EcOwraVNlNtmsaGjwAAQSGU4TmayFIgi8VwTa1J9N4lr2lp8xC+a+P8Ifh61Sg/8Acwy0/wBTdQR4hfT65n+rvAc7GYlg71PuvjdpuJ8D9UHI8MQW9U/SruYZbaFDZ3XxsdPBP1EFxhO0hmKgtzWgpVQ4AtcDPJc+qhWfZ3iJpvDZgE+nVBrapFov1j1CYde/v/SfeJFtE0RCBKdwbEm0AGN7nrAvCacjpPgza3nrzCWowjXU35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3375" y="-1531938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jpeg;base64,/9j/4AAQSkZJRgABAQAAAQABAAD/2wCEAAkGBxQTEhUUExQVFBUXFxwaFxgXGBoaGhccGBgcFxoYGBwaHCggGhwlHBcXIjEiJSkrLi4uFx8zODMsNygtLisBCgoKBQUFDgUFDisZExkrKysrKysrKysrKysrKysrKysrKysrKysrKysrKysrKysrKysrKysrKysrKysrKysrK//AABEIAOAA4AMBIgACEQEDEQH/xAAcAAABBQEBAQAAAAAAAAAAAAACAQMEBQYHAAj/xAA8EAABAwIEAwYFAgYBAwUAAAABAAIRAyEEEjFBBVFhBiJxgZHwE6GxwdEHMiNCUnLh8WIUQ9IVJDM0gv/EABQBAQAAAAAAAAAAAAAAAAAAAAD/xAAUEQEAAAAAAAAAAAAAAAAAAAAA/9oADAMBAAIRAxEAPwB0Ov5FC46IxayA2hALnei9GqIiQvOQI1ec30Tkf60TZQeekGiccOYI8RHsJJ/2gXLJmNeVkjKBecrWuNtBqjoN71zDdyhx2Mc4/AwmYACXvktMbknUBA/U4dkvUc2mOpE+arsVx/CUv2zWcOuVs9TyVU7BOrG735W2LiJJ/saPqrnB4PC4dklrKZjWrDqmn9JuPRBBo9snONqNP+0NcSf/ANEfZNY3iRef4VANfvJzD5wFJfxnDta9xqZ6hFhEdABsBqfBQcHw4VzmfVY1g1Afy2jU+KCD/wCq1g+DUGtwwA/QRup7+PVGHvsBG02P1UniT6NCnGHDTUPgT4mN76LG1GuJJqvEnrJ8oQbXD8ZpPiDlPXRSnHzWBpN/pcD9fFafhGLJb3jcWI5iEFqW/PkhNMCbx0S5/ZTeaPeqBXi2qTKRqUjivAeP1QEPABCRuUZ66ym6xPj6IFdU9816oOXkiudATGkDyQPYd2lBHeDc7j72KjF4POd7/wCFJqtd4fL6qPk6j6oL2Loqg9+SOIvr0/CLdAFNkaotT0Xm/LknWwgbyyNbiUOX5JyyEUQLgD0Qee8vIJJnr8vBOYKmCYIkeZ8GtA1JR0sPmMAwfD6QonHeIGm5mFotJe8d6qDe5u1saDn90D3E8HWqthmWixt3FxEjxATXCcMxlM0xUIzDNWqERbZonYrN9o8caBZQpuiG9+0wT13KkdmsK/GEiXNotMvDSc1V3/J2sW28OqDSUKgqA/BmjSaLvy953XMdOfmqipwE4i1CnA1NaqSS68SBy6qxdxGhTBDyHNp6U23BfH7esWEX0kq34H8Ws34tQBuafh0xsBuecBBiMZ2TY0h1auWNZ+4kRJ/pYDckqx4XgM7f/a4fLTGtWteeoHktLxvhdJvfq95w0H9R1ygch9k1jqWJNBgpwCRZjRpzk6DyQYXjVM0GuEtLnC9gPT/CzhpOqDqL2FuWwXRcD+nNWu4PxD97gclvuE9l8PQaGspttuRJKD58PDXMEwfp5hWXD6ppuDiZ0n8rv1Xh1M6safEBVGO7J4WpJ+GGnm23+EGEouz3B99F4lXHE8OcJFN1MVKBs1+haTsTCZxeBY1maXtnQkhw9UFQ+Z1Qo3m8HyRPGg1ty0PJAACUVIAsB71QuBGx808xtMtl1SHXkZToNLoAabEE+GqamLJKRkflE4RdAxWboPYTDxEfNSX9PFMVmoNEHI3CEDHDRE93NATWrziI+qFr73mEQueXig8Gjr72TgaeWkewvN1Rh0wOqA2kNY6o6zQNt5OnvksniseXfDqNAzMc5sDWBdxO3IeS0PaCu1uWjI7rgXRoTcgfL5rnj+ImkTliW1CYOhB/0gPtA0uJqAR8SoY1vHj5eq0ONx78Lhm4ek7Ifh5qzxqS6waOX4VI3FsqwBZs2bOkmSOlwFZ46k6szOGyXkDWY5fhBU9naPxqzKeaDtPPU+ei7hw7hnwzazQ0NA8NT5n6Lh+Bc7C4ljjbK4Oki4n8i3ku7cI4k2tTDhYkaIKHGYV7qtd2WcrQ1kmwkd4xzmVd8Hw7g1ueJhSXN73jqpTQgcaEpSAoS5ALymHORvcoxcgjcUwbK1N1N4lrhH4I5Fcv4jXxeHD6N6jGmOZA2K6sFie21Esc2q2x0PUIMLhOJGTfxadfLkr2nUBAIKxnFAWVpHdJv79VqcA4FjSglu9T70QOb9E5mTb2H3ugSnbn+P8ACV7ttzulalc+3Ie7oPPp+pUd7f8AKfAO+iacEF6wL1YfK/glDSI+6Cob9UHgJT4HP/SbYiDkDjXQffNGazWFpecoLrE6cwpGAw4eYNveyy3aPioLfgPMQP3H+obHle4KCR2kqZs72gzmBbztc328eqxXF6bTUzCzXRN9zefC6kHi9UjI8tLQP3NiSDbYwVCq1HVMrQAALXiXCdT125WQQqLsrsu0z4dFveAtNXCPyEfuBGYbi/djqAfVZriHCRAyt7xEAczaD0C0FKu7B4RrWEO1zOG9R4jK3o0T5oG+HVhiS/4mUPAFyNIt3unNbLgVOpTaPhAa5S2Scsa63y+a592bn+JNnhjifCND4ldO7J0MlJrn/ue0Zp53jwsg01AyBOu6kNKisEaXClNQGkLUJqAboXVhzCAXBMkXSVcQOY9ULKneCBwU1lO3VL+E8xbL9FrKtYB0WVfxbDiuxzJbpEnrZBwLiVUPLHC9gD6/6Wj4QC2m1u9/mdlQYbh7hXfhy0khzm2EmW2kdLK/wzTThr9ALHmgn6TKIkJGMzN1vr5QSZ6zCB99LR9kBDQ/nmkmNd/VBPn0TlRsjrugbou2O3zSuHPyRM5aoXn/AGgu2PshcZRlgiUJdN4A8OiDxtCsOGYcVHZXTpY9RsVAgKbhK4pyQdR89RBNtQgefSyNcMwY7mdisj2lw9Ou1tTuNeAWuLSDm5SOcfVSeN8ZZiQ4ZjSrDVrtD/yaRrZQsDWw9Wmab3/DqNkEgRPLvCw31CDOs4e1r5JAtbbS/PeFV/8AVn4piwnbkn8cQKjgHktB1PTqhZSkG0XsdwdwY2/KDacQY6lfKMtRrXWNriJEiQbHwVHiMM6o7NmnKO6BZreZmST91AZja+TLdzaZMZj+0HYHWOiiNLyCYytHL/KC94HWZTqFhzPJsco1voZ218V2DhcZGwNrg31+65z+n/Zd1SKrh3Z1O/5XWMPgmtAAsgUGBKzXaLtxSw8sHefGg9FqajBlI1PKD9lksZ2SfiK4quc2m1v7YYAR4CNepQZbH4niD2mvVqMwtKJHxXZS7oBqVm39pMS+3xpG5Bgkaei6hx/siypQLPivNS4NRxJc4EQ5pI0B6LKnsWX1KbWPpgt/fDSAdBHgAPVBWcI4hWLu45z/ADn2F1rgOFeKLXVDLyczvwq/hXZOlhnZqYs4Q4bLT0m2jog4X2n7YV34mqabsjQ5zW+DbT6iVC4Z2nxTCS14BcYLnXi+qtu2vZt2GrVXU2y15LmQ0EtLgSJLrBof8lnBSeH08xac0gkAawJmLRJgFBa4niDjWbWkS+M4GjiNHD03VwcXTZS+IanfJIibydZHnqsNjJzQ06fJFhcI95F5i/QINlhHloJGhEeqMNnyTOHBa0A3tr780+5um/soA8F7LI5L0zr79lGCUDTJH3SltiF4nklndBc9EQ0SEeSQIFKfNLMIiQfnKYhP03xEoOe9psCKbzBlsyOY6c7Kia8k3cY6/SdV0vtBwQVRmYYdvvPksDxHh72E5miObTKAaGBDgHZgANRF/O0Iq+Ky2b8wtJ2J4TTrseXEZ2n9pH8p/mF9ZTGO7LFtRwuQNxuPIoKChWfEB0k38PzqpXD+GF9RjTJBNydOv3Ww7DcJpPqVGOacwEzG32Wi4l2ZFMZma/JBp+A4djKLWtsAFZTZZbgWJdl3srbD48SWmxQWoC9kTDa8J4Vggi4jBA+7JMHw5rCSBdSRURt5oPOStKRxleFOAZ12QVHafC5mBw2+i57xvs7UyVKgiQ0wBFxqur4hktIVVVoNyHlBQfONEkkT5rY4TK1rWtbB5m8eqp6PDprvaNA9wBjqfJabCYYNt796ICa0j39UTffT3KVzhp8kmXrEoPOvy6FIz3/lOUgBIgH3ZC86ePufe6AHtSMPToiP2QNMGEF+8gTExtPLaYQ5vKE38SR1QF6BwlETb0TbXAgzM7ctbz5Lwdz8veyD3FHP+GSxxzAbf5WGxwrGc9MwdXc1vhV/0ovFA5zYa1pG8/ZBgOG4p+He17DpNjoRuD4rrfZKrSxDPi0CG1BrTdBymPm081zDidFjRMyT4W9FAw3EqlBwqUnljxo4fQ7EIO/voVtWU6LHRBde/SwUqlTcRDyCd40XM+F/qfiHAMNGm95H7gSJPOL/ACWm7K4rFF7nYr/uGWjQNHIckF1Swvw3GNykxvDw6HCzhup9cJWAwgryHEAKtqYisH5QCQtC0KOwgOk77IPYBj/5tE/UxBzBjRJPy6p7NIsioUg2+5QVvHce7Dszhjn/ANok+gWLd2s4hTBq16VNlObMk542XSXlYrt/g/j/AAqDLOe+5GzQDP2QQqv6kNfkp0W5qjyGgciealcT4r8Jga50uIv94WF4Vwc021sgl1KpmB3htjdTMZXFatnvAAt1i6AcPRAkxEkn1TpcjAgar2W6ACB76r2a2kLziB90L3T4fhArTfVECgLTN9kQsffsIFy7pmsNCjc9DW0t76oLRp1XhCR4QuCB1vNKLpsn5Ig6QgdibR5qSw9FFDvojD0GT7R8KptdnmCSs1Vw0co3/J97rpGNwDK37h4FYziXCnMeZBI25fJBI/T7/wC4yRa+vT2V27GsmnIF23C4TwSqaVem+9nCw5Gxj1Xe8IczByIQNUa2YKQxUH/U/CrGmdNR4e5V1TrAgFA/CI0Qmn/JGHGEA54nkFRYvGY97v4GHYKezqlTK49coBgeKvaTSni86AIMpimcUIPw6dCds1UwPRhVWcTxSmHzhWVKpEB7XjK31glbXGGoB/D1+Spg/GSZjXlyQc64NXxNPFFmIplgeCHXkEnfkio08jnt5ExtK1DadV1Vz67fDpZZ2qJc4xbMT+PogJo/ykqa9EoXnC/u6BqqEob756JYStHRA291j9F4FeJjZCGckHidvly8ETboKlgvMcb2QWxHrohJTrx75JktQERZelCBMpWixQEUub/ST38l5A9Seic+dQgpH34p0jmNUEGu5tJ9J2Rpmo0GdILgPuusuoCLWXDe13E2OZ8Npl8zI2hbv9Oe3jcW0UK5DcQ0Rf8A7sbj/lzCCr/UrEPovp1B5jwPzUbhPbAQGkl3U23+q6hxHh9KuwsqsbUadnCfTkVzzjf6V6uwlbLuKdW48A8XHmCg0OB4/TqCA4TtdWuFxrSNQuKcSoYrBPAr03MOgdq1w6OFr+qFvaGtqx5gAZveqDuVDFtJ1CmNcCuEU+1dRhz5pAFhpMmZW97L9qHV6bLgvdJI2YM2UZjzJFh4IN7ZRTiQXZbSqjEYyo1rpIkAkDoBM+iw3De0VX4r4GZ5ExyDhI+oQbjjbmw7wP0XOQ7orXF8Ox1V0us2+a+w9wq6tRcw5XAgxpF0AM1RymwU61mpGg1PJAjmyhlG08h/rReNPne3v/SBl7N0gaPfklfUkEfRC2+/kgSr6z8klN8e/JD13SATt75oLuq68e9E2WJ97JIPRIGoI7Rf7pXG3knsqB/kg9mXmFeAEALwCB5g5KDxvGCnTN+84QPypL6oa2XQIF/usbxLGmrULtth0QVGMJBDtVFeHNcKjSRBkEWLSN7aK3r0czSFVNe6ncDMN2nQ80HVewX6mBzRSxrriza3PpU/8vVdSY8OAc0gg3BBkHqCvmjD4OnVE0XZX703WJ/tOh8LFWfAe1mKwDi1ru6D3qVT9vpq09R80H0BiaDKjSyo1r2nVrgCD5FYXjX6WYd+Z2Ge7Dk6t/fT9CZHkY6Kz7L9vsLjIYXCjWP8jjqf+DrZvqtMCRrE/JB86ce4Y7DVf+nrBoe0y4tMgtIkR+FqP08xfeNCwcZeHW7pDYHpLj4lZftrjvj43EVRcF5Df7W90fISovC+IvpPFRsSBaeoIQb/ALS46p8StlJytpfDA2IJGZx8SPpyWa7J44jENdOZxMnrbK1t+rteiknioe3ISSHAOqO0LrkwOWv0VRWoWHwzlJBmLCbiY1tMeZQdto45ri5od3i0EDoCb+onzCzfa7FMcWNAlwmTppZVvZOvV+EXvgQMoebkho/0oz6znulxk7T1+/4QNMpp1tR2UtBgGCesbHp+EHuPkhLteSAc0c7JDUm+5ukMz7um8pQK2SbLxt71T7IyEcnA+oAnyLW+qjk3vKBCE0XJ2ff4TNRBpnwQPNC1tuqJ2gTeZApSRt0SZ9UrRvsgAMsERIAJOg32UbivERQZmO+g5n7LJ43jb6tjZvIIJPHOL/E7jLNHz8VVtcgITjQUDtJ3JV9dkOMKdT5lBiLEOiw1HMboIlHDD9zTbfopzcQ54y1Gis0WB0e3+12sdDKYr4AMIh0BwkHYpKjX0cr5idHbeaBnE8IJl1BxdGtM2e3nA/m8vRWnBf1AxdGmaL6jnMILe9dzNu6XXHgpdHjGGrANxFP4TotVpzHQn2VWcUoMJIqEVG/y1mxPSf6vO6CM8McO44Hp/MlbhrgEW9/lU+NwDqe8tOjm6H8FLRxL/wCo+BugsXVSOdhCdp0g6DmgTvY63kqtfVO5KYa7MbElBqsXxjM6jSpOd8NpHMZjmWprRNlz/hNEurUwL3H1ldGrMjRBEMx7smydtFIdpf35JsiQgaeknx5Sie3r4boMqA8O6TG5tfQHaekoMRZxAuAYB031uhLr258vwiL5i3+d/JA0LQPmhcF5xv8AZDmsJQaWsbCEzmk3upmJaTtEk6aa2hUvFuNU8PvmqbNG393JBZubbUAc1T47tFRpCG/xHchp5lZLiXGKtY950N/pBgKDCCw4pxepiHNDoAEw0aKJEIaQ7zfG6sTSBQRKVSOqlscDoU0/CckyyWndBP08EDgD4bwvGoHLzCgLCAVGGk+bXadwodTCVqdMgS+lvaQP/Ep1zix2dttVb9mq9R9UtpuhxaTfQxeLoMh8Uxa/RA3EuG3lst/hMLh8S8irRo0atwYcWkkHXKLEq0w+Aw9GzWNndxHLkfwg5ph8RUgj4b3MOoykj6a9VJwvDWVGVHAvYWRLSNjyWyxnEWjutbPVUIxlJra8Xe7KByAOqCso4Kh/yd/cR9AjOHbsPJKwd6Y7vTbmnsbDBa8iyCBRrljw5tiDZbvhHEBWZ13C59PvwVhwjHGlUDtt0G4qJqoE8ILQ4GZHqmnoI5N+iRlxy1RShbb3qgDQ+7pA/clK8ex9vkkZT39lAjW/lCUrbeP5vCV4uUEbtD2sc4BlHuN/q/mPhyWUJm5Mkp7EN0QsHRAAajaEbaRKQtg3QIBcHqFKw1WZaos2980gdlegum6fRMOIJunmOkTso9UckCPpaESEgBlI2rCesbhALmzZHwTEmlVDm/uaZAO45JpyYqO35IJ/aKlLjiaLrEy4CxYeqvex+MbimOp1v3tMgzEhVPDCDOYEgtNh/MSN+iqMM52Hq/0hwI9bfJBacaxHxqvwMMO7MOf/AFHlOwVbxfhYoftdmBGVx6j7KeOHuwjPilzZfZgBvzlSeH4Q4wCiwd6MziL5UGdw2LgQdkLqrqhhoJPIXXQ+DfpI55DquIaGawwEu8O9AHzXQ+C9jsPhWxSbfdxu53iUHzjUJHROUnrp36r9km02DFUWht4qACNdHev1XKXGDbRBtOy/EZHwnG4/b1Vy+wWAw9YtIcNRdbLAcRbWbydv1KByLoT0T7mXTYG3NAy9yRtSJAtzGyOq1MuPsoHHGYOvyQDVK1/I6oSfkgzeOpXEJcLSzWsCPn4KVWph0R0VdVlpBuDsgnVmwI+ajMbmHVSP+oD2zoQolJ0PjmgbI2Q4gXnmFIrCCo1bRvggssDUkAJ6oq7BVoU4lBGc66da+yaeUlM2sUDpcmq525lGEDBLug5IJuDxRp3GsW6JjFN+I2CYOoPIrzylpOzHn0CClLnA5XTa0cl2j9IuC5MMa7h3qxsTrkaYHqZPouZ4/hPxKtGm3/5ajg2OjjEnqF9EcOwraVNlNtmsaGjwAAQSGU4TmayFIgi8VwTa1J9N4lr2lp8xC+a+P8Ifh61Sg/8Acwy0/wBTdQR4hfT65n+rvAc7GYlg71PuvjdpuJ8D9UHI8MQW9U/SruYZbaFDZ3XxsdPBP1EFxhO0hmKgtzWgpVQ4AtcDPJc+qhWfZ3iJpvDZgE+nVBrapFov1j1CYde/v/SfeJFtE0RCBKdwbEm0AGN7nrAvCacjpPgza3nrzCWowjXU35Sg/9k="/>
          <p:cNvSpPr>
            <a:spLocks noChangeAspect="1" noChangeArrowheads="1"/>
          </p:cNvSpPr>
          <p:nvPr/>
        </p:nvSpPr>
        <p:spPr bwMode="auto">
          <a:xfrm>
            <a:off x="673100" y="225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8331"/>
            <a:ext cx="392121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II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was the plan?</a:t>
            </a:r>
          </a:p>
          <a:p>
            <a:r>
              <a:rPr lang="en-US" dirty="0" smtClean="0">
                <a:hlinkClick r:id="rId2"/>
              </a:rPr>
              <a:t>Civil War Begins: Northern and Southern Advantages Compared - Free US History I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North’s (Union)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factories</a:t>
            </a:r>
          </a:p>
          <a:p>
            <a:r>
              <a:rPr lang="en-US" dirty="0" smtClean="0"/>
              <a:t>More trains </a:t>
            </a:r>
          </a:p>
          <a:p>
            <a:r>
              <a:rPr lang="en-US" dirty="0" smtClean="0"/>
              <a:t>More people</a:t>
            </a:r>
          </a:p>
        </p:txBody>
      </p:sp>
      <p:pic>
        <p:nvPicPr>
          <p:cNvPr id="15364" name="Picture 4" descr="http://j0607178.edublogs.org/files/2011/05/krup_industrial_revolution-u01v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936685" cy="3308164"/>
          </a:xfrm>
          <a:prstGeom prst="rect">
            <a:avLst/>
          </a:prstGeom>
          <a:noFill/>
        </p:spPr>
      </p:pic>
      <p:pic>
        <p:nvPicPr>
          <p:cNvPr id="15362" name="Picture 2" descr="http://industryandchange.files.wordpress.com/2009/01/industrial-revolutio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5023"/>
            <a:ext cx="4867275" cy="2981326"/>
          </a:xfrm>
          <a:prstGeom prst="rect">
            <a:avLst/>
          </a:prstGeom>
          <a:noFill/>
        </p:spPr>
      </p:pic>
      <p:pic>
        <p:nvPicPr>
          <p:cNvPr id="15366" name="Picture 6" descr="http://www.theclassicarchives.com/images/Baltimoresam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687" y="4343400"/>
            <a:ext cx="4489313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1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lesson you should be able to define the following terms:</a:t>
            </a:r>
          </a:p>
          <a:p>
            <a:r>
              <a:rPr lang="en-US" dirty="0" smtClean="0"/>
              <a:t>Transcendentalism</a:t>
            </a:r>
          </a:p>
          <a:p>
            <a:r>
              <a:rPr lang="en-US" dirty="0" smtClean="0"/>
              <a:t>Secession</a:t>
            </a:r>
          </a:p>
          <a:p>
            <a:r>
              <a:rPr lang="en-US" dirty="0" smtClean="0"/>
              <a:t>Agrarian</a:t>
            </a:r>
          </a:p>
          <a:p>
            <a:r>
              <a:rPr lang="en-US" smtClean="0"/>
              <a:t>Popular sovereignty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South’s (Confederacy)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Nearly all of the nations military colleges are in the south = much better leadership.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Robert E. Lee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“home court” advantage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TEhQUExQVFBUXFxQVFRcYGBQUFxQXFRUXFxUXFRcYHCggGBolHRQUITEhJSkrLi4uFx8zODMsNygtLiwBCgoKDg0OGxAQGiwkHBwsLCwsLCwsLywsLCwsLCwsLCwsLCwsLCwsLCwsLCwsLCwsLCwsLCwsLCwsLCwsLCwsLP/AABEIAQUAwQMBIgACEQEDEQH/xAAbAAABBQEBAAAAAAAAAAAAAAAFAAECAwQGB//EAD8QAAEDAgQDBgQDBwIGAwAAAAEAAhEDIQQFEjFBUWEGEyJxgZEyobHBQmLRFCNSgqLh8DOSB0NyssLxFVNz/8QAGQEBAQEBAQEAAAAAAAAAAAAAAAECAwQF/8QAJREBAQACAgEDBQADAAAAAAAAAAECEQMhMRIyQQQTIlFxFDOB/9oADAMBAAIRAxEAPwDzAuUQVAuUmhelyWGsU7ZO6i1qtQ0reD6bJ2qLmqR2QRlMXqCYtUNJ6ktSuwGDdVeGtHmeA816PkfYvDNa3vpe48CSP6Qs5ckx8tY4W+HmgpqVOy9lp9jsE7am23Jxn1ErDmXYTDFp0Sx3MG3qCsfdxa+3XlRZ1UIRXOsjqYdxD9uDuDv0KFkhdJY56qKta5NYjqq9UIJ1AoVKitc6IVNWFRXqUiVGE0KhwpOokKeFaJWqVDYeSVfSenqi9lFlNBr1JKXdjmksqEBysY5ZdSta9aGoOV1MLPSctTCgkAq3BWFV1LKCp6qU3FEMspMsTJdNhE3Cluo1Jt03Z8MosaHfGTJi5LuHoF2WAYSJi53kyT5lecZZXLqs8jA4r0jLjDRLTdeHmt29/DhPTsbwNJp3bfoE+PwvFoIVWFqACTYcpRGpGmWrlFvVcpjMF3sU3QWukEETuOHLZeWZ/kz8LWNN1xYtcNnNOx6eS9ia/TqdxbcDrcD6/JcR/wARaJe2k9omCWmN/Fdvyj3Xr4cq83PjN9OAcUzTJhOxklSq04XpeZBzuA2VepaC0BZnlUOFYGqWFZN1e4JalV0LH0V7iqALqb3KUUVnqLKklU1H3SpG6KJd75pKpOoA2pWU3KpW01YrQxy0UnrK0LTQaqNdG/BTq0OSnhxsFsxMAWWQBe0grVhsS1gm+qCCL8ePsqazlleUs3Fl0MYCuWufpkHYEcDxhGmNxBYTT74NAku7wwf5eCGdmKo73xCxsu8zGrSZRIG7oaJ4auPTivHyZay1p9Djx3jKqzXDVv2ai6k55e5oLrxa1/dC6FbEt+J2IBEFrg4uYemkf3Xa4PEUx3Q7xpIYARIJHSFuFClJIsN4BOnzhcZnrpuyA1HG2Dn7OA1cN+XrHusGIN3gvb3bgJv4rCJA3BgAXW/EUxVe5kDSQRHDouOz7DNptqhs28PXVMfYrrx3py5Md2/xxzqgDjp+GTHOOEql9bUme1Vhq90eBcx6hXCZ1lFrpVF+Edb1Vr3LLRBurXXCiK69SFXUxNlXiX3VKipFyviA0rOr6pgNHqg2d71+iSz6kkRk0q2mxQC00GzZWKnTattFiqpU7raxtoSiVJola30SWlYDV0+a1MxVlmgTiKJBWV6I4uuCsD1odJ2cwGt1uUz1/wDa6DGUaRBZXcRAGxg6jG3kCgvYzEeINmDsOn+FdLkWRhzya8lwJsbjebc7QvNlj+W3px5L6fT8I9msVhKBcXS94c4Ne4gkD8Jb+q6g0C/xUnS0kg/lI39FXXyOg4Robwt/nkU/Z3AVKDKrQfAb07yZcLj3WMsZfK48lxvS4YUUySTuPMg8/deY9p8wFSpDTN3OfH8Tjt6D6r0uqKmoTA39oELx3NKgNWq4cXvNtviPJb48Jv8AjGfJdWftjqAFRfThUF11qLpC9Tiz1QmpuUyJTwFUKkACeqesQFXMqqvuoKHqBVj2qBCgkxImSoqTVBdCdNKSCsBXUQq5WrDNWhtw7YWxjhCqpNsnc9ZFL23VrWSFGkFtohQBa9Ii5Wd6LZiBCGaVqDTk2M7qq13Ir1rK8U2s1jiYMF0jjbb6rxqnWa17C4FzWuBcBFwDJA89l0GA7W92SWUyJM6Jlo6gx9lzzxt8N439vW6WhrwCZuQL/wCc1Xis2DRA9PlH1PsvKsV20e8iGQB+b+y9JyevhDQpVKbHV3uEzWBa1hvIcNnRfa3XiuVws8teqNQpufTdUrONKnpIZ/G95BDe7HHn6LyrtBk/cgEEuHE7wYncb7r0fGYs1KnieC4+HU46WtEGwizG24eqD9oKchtMnV8Q+HT4QbcPIT0W8Ny6S6s28tc5WUiiOY5G9pJZ4m/MenH0Q2mYsuzmabq0BZ6hWmi8QqIMbdKtTCk1O8IMLwq3K6oYVBQJSCinCguSTwkoKgimCpyENYwnZGcC0gXWqNNJnBVVmrRrhZar5MrI00oAUH1onzUGvVFR07CVA1Z0q7D5f4NbuOwHLmU1LAuMAyJ2EXPEmPJGK7NLYiNup9SqBlfKKc0g4ljX6iTuYbAEztc7rqM07O5f+zsq03Oa4NgtEF3eCzr/AMM7bkzZB+0xgUBsCxwPo5pPyK6Lstlg0sr1mkaR+6YSSAOD9OwMbe9yUvwrL2V7DNAFbEjq2kdhy18z0XTYusLhtgAduFosB5qOJxbn2FhsBxMclWxkdCoinBvABd4KjXNgOmQ0g7iDvBdx5LN3eo6ucBo5NG33PqtwypjtVTRpd+PcNeOZgw4+YV1ZgCkk3tdgGMoxssT8vZWs5gJ57EeqL4oSnoUtDdpJsBzJ2WkcvjuyH/1Ok/wm3zQXMMpqUTDxHI7g+RC9ADiHaWiTxI/zZQx9AOBY8tcDuOI8uqbHnJiFW4ytma4I0nlp23B5hYYWhXVas5C0PKoIVChOAknaFBo1DkP6v1TJoSTQswTZKLAoXQW2mVKL3LNVsVY191CtcqC50AK3JDLnGNuPnYAeZ+iyYmr4UUyqmKbAOM6j5gT9kD4b/XJmCGkCdt/7K7FvOk+e6w4DExXh34hA8xcfdGKY1HRG5AHqqrY3KxiO41fDT8TuoI+H1IHoCuge4usLDYBUUaWkNawC0NPCRxPmDceo4qL8xhxp0KZrVRuAYYz/APR+w8hdZQQo4WBeIi8xHrKyMxrSdNGaxBMumabehqfijkJ81MZG+vp/aTIBksaSKZ6EcR5rfXohgDWgNA4AQpKtY3EmNTtRHACGjyH3MlTqqxlJRrN3VQLxDYKteRrYOTSfU2H3WfNXQR6KbaYqa2cQ1hHqXD7KiLqNVuzhfhFj6qAwrH2e0sdzC0YV5pDxy6NgLq8Y6k/cEeYQA83yB76Zb8cCWHZwPI+a8+rUi0kEEEGCDYg9V7RhzGx1Bcn25y1r2mq2z2/F+ZvPzH0UlHnzlUVY9Qha2FCdqTkmqi5MpSkiFTctDCZVDFfSN0U7nEFaW3gqoNBK0RZZoz1XS4eaKUXQWzx1fJpQOu/xW4XROlU1VKJ2Dtf0iFRDF4aQ59xG3mLyjPZ/H69J2e0gHlPPyNvmq+4jUHEaIv04ytWSYMMZA8Lny8k7sZwJ6xt1nkg6GDUJYw6GD/UqDcfkYefM8PParEZgKTQzDtADSLDd17kzufqq6RL2hjBppjbr1K20qVKnd0T7lZ0o7l+YmsdWjuwQ0R1AufUqWMuUGGaE/A2B1WynWOmXKTHRbtppC4Cy4uuA8g7bJqeJaTvB4LJmNTUZi/1VQMzswPLYofg82DcRScT4Xs0O6Em3sfqr8cXEEQSPdcXinEOLTMXjp/hWoPT8VWLTsCEzX038p5cUC7LZwK7e5qH940WP8QH3W6vhiD5KaG11FzDLTbkoYlrKo01BBiJHVY2Zg5lnXHzWtj2v+Eg9OKDzjPslfh3w7xNPwvGzv0PRCHr1rF4RtWm6m8SD8uo6rzLOMvdRqFjvMHg4cCEGElO1RThBekoJ1Rc0K4KNMWCk8KiOuCtPe+ErGVZqtZQTyvD95UuYG569AteejS6mG2iw6SmySmSbWPNPmr9VVotEz7f+lRor1W1ABqIhzQ8c2gyT7Ao4xjw0Oc06XmdXBxH4RyDUCweGpPqUg13iLodvMEGbLvMDl4bSFKrVa8BxLRZsE24k3WMrd9LNa7YKFSo6zQG9d0UwOSF3icfMq92E0Nsqsoxtam6q1xaab9iTcXmOkbKW34JIIDCsZsJKoqslV4vNGTa56LDUzR52AaFqRDYhhCya3DirzjXHeCoCq07yFRdhsawfECD0uFyHaiqxz32nlw9V1zcOwgmRAXEdoKzS92njb2SeVDcHUIc0g6XC4Pku8yrO21QG1fDU+T/I8+i88dfbcbLfhMYHAA7q+Uej1sI1ywPy1zTLDMct0GyvOqrPCf3jeu49Ufo5zRNnPFM8nEfVZ1RXQzGDpqiOvH1WPtRlYrUpbBcLsPPp6o20sqfC+nU8i0lV1WaRp0wEHkDmpkc7V5f3dYuA8L/EOh/EPv6oECgsSTSnQbWhJxVHeK3UtCMJPMJy5NRbqcB1QGspYQw83fIIZjtXeAcZAHqjFN4Y0k3P+WQLE1yagceY+qAjgcG5lRjmy594AE/hMwOJiV3dDDVKjKdRtPQYAfqmXQfiE7LkclrluIpO5Fx/ocu4bn7uLRHqsZTva760fEg2BTZTTZXY5rmOZUa4yTMRyg/VWsxLKl9uYW2nXa2w2Us2S6Ya+SEbOHqsr8DUHIolWzSnxKx1cbT31x5ytdoymk/iB7pm0udkn5rSH4nO/wClpPzWerm9PhSqvPWI9pV7GPOsaAwsZPXSCVyWLpgefI7wu8o1TW+Juhg3kR6Lhs+cBXqAGQHGEAsOgqxjPHHqqHK0PNoMEbFAVpU3OElwpM5kwSr6VDCD4nueeYDvrCLdmMrEGpiGBwizqm2o8GA2gDc810NA0v8AltpE9A1NjncN2fo1W95Rc4QdxIIKL5XUrscKdU94w2D/AMTeU81rbiXl2l1umyhjc1ZSMBpc/ccG+cqXYj2lycVKDxaQC5vQgSP09V5QQvRsXmDmUatR5lzhA8zwC86cgUJKSSBKYqKqmVKFoWa1fg3gPBWRqJZbS/ERPAfcoDGGZqG26A5nS01COoXTYMLnM3E13DqB8gi6EcqxLe+YDsHG/QsddddhqYPicLu+EcdPC3BcH+zXBDtJH8QN/ZdThc4PdtbU1uc0aWho2k2AcB8yufrlvTreHKTuDlGnB5K+qJ4rmcVnIh13aoOkaSL8/KbX5Eqj/wCQxNZobeGiwa1034uIEn1slyScdroqmHYfiqAeqrOGw3F7j6SFjpBrGgPD5gAkscJPE7JzWp9T0ghb25+mjGF/ZrAF59FbXq4WkbuA8yAufNR1SzXGm3k1ri4+UBYsVk7ACXS2fxVPiPk2SSud5MJ8u+H03Ll4g/nmIY+iXUqjIYHOiRBgW2Xl1WoSSSZJmSuno4VpBZSHA6nu5df0XLEbphnMt6Z5uG8et0xRLs7gHVq7GASNQc6dg0EF09OHqsNCjre1o/EQ33ML17A4Gnh9NKk0AaZcfxPPNx4rbiw5zlYquBeTpAhrBZo9BxQ9nZ9gOpmphHEHZdHXeBM8EIxmNcQQ2wSC81AKY71w1DZ2xQfMM2onm4jkFhxjydyhWKHHgroLtBmJqADYcAgCsr1dRlVhBOUk+lOoK2lTaVUHWi289ffkpArQslGsM6AByHz4oNhmy4D19kewMEbSgIYB0rn80EVifzSulphrRYQuXzT/AFD5qVZ5EGPc0xccRBkHqE2GqveTDovvPE2t/nFaGxoaZ8Qe0gdJE+i7Ls1llKrTqAkMcA7TIlpIGzhxBXhyy12+p6r8uRo4Bv4nE+w+6LYTElghrnNHIHSPks+OwDG6RTBIedUbuaC0S0E8jq+SodlEbCr/ADd3H/cFm9+a648kx8Yjrc7ixf71XH5BIdoKQ+Lx9AHfVxQehhNG5ptPNz6Yj+oqXd0ps6kT+Vr6zv0TpcuX9NlftHVfajTawGw21LD3Himu/U7+EEvd8loGHkToqEc6hbQb/tbdZa9VjQQXz+SiIH8z+KefDnc7U3VxsBAB+HgOtR32XLYjBuNUtaNRJOmBvJtbgEfpVQ/T4QG+PwbQ5g1Cf4paD6o72Xy4EOrOu5xIb0Atb1lduGWV5vqNXDazJ8hZh6EwHVnloLonTJEhnID5ozjGHW145QVnxNUiBGyyV8e/aIC9LwiWIqAhA8zxIAICzVcdHFDqlWbq6EQNToQrPsQB4G+q04nFaQ4jeFzlV5JulUxKdqinCiLk6hCSooKQKZIIN+VHx+i6DD4QXIMfRczhRxXQZW97gQRbmqNL3xPiXO48y4+aMVcMboZUow4Tz+l1ROjinag0jUJHR39/VdFkWIrGzWuDi2ZbphzSLGHGzosgmWUtVYcgC72C63CO7vEURzYG/wBIXLLixrrObOfIfiqD9Q103CPhaNTg4REambHzVNHU5xb+z0wRfxOe77rtcwqC3VCC0Cq08HW9VmcWK3nzBAyv/wAujQPk0E+zlGpXxceJtVo5MFNg+SNYWr3VeDtPyKM46lxGxV+1j+ic2bznFOdxpvJ5ueXfKYWnJ6TnsJAiJEmbzvp5xayL5hhIceRn0KE5S4BpBJBBItO4J3A+6zyYSY9O/wBPyZZZ9iuGyx3etaQNBLHB4uIaHB3qQ4e6M0azaVQ0QAGb0+XVvnx9ShWVY0nDkm5Y+Rw8Oq/ycpZg/UL2O4jcEbFcZlca78nHM5/R+uQ4IRWxrQYcYPVVYLN5aQ/4m79fzDohGdYoPuGm156fovXjZZt83LGy6rXisdS3kH5oXic2B2EBYa1GKYqF7bmNF9QHMngsmYYsPILWtbaIAAHy49U9U+D068q8ZitSxEqTioFKh1JqipsKImknToMpSCRUqYuqDOUYYEXRutW0jSweqyZdThoniiEgGVQOxVV0XkLAx8+gRPM/G08OKDYUWPn9v7qgrktP/Ud+Uj3RrN3xUa7kW/KEPyenFMfmcPbUP0WzOD9U+QbzB2qk1w6FDzW1N/MCCPRaMvq6qMcljr0+SkBDNqWprag6LXlWKD2aTuNlRl510tJ4SP0Q6mTTfZQEcxpCFy2DoA1KpjYPPqHELq6tcPbI3XOYJ0Pqzx1/9xXLlusXr+km8yyioO7qN5k/1NH6LZUwdYNBdTfxggahYAky2eCD5e/S9w6fQx90VwudPb8LyIceLhBAIPMD/OC8uW/h7begXGVS1wImYnY3/soZjmrgz93YPbpf0jdq6Ruf1dPxW06d6ZiXTGwIE+yjVz2sTJcd52pH4RGqx+I8eYW8c7Jqx5uTjuV3Hnxf1VZK6HtHmBeA0gHYatDQWxwDh5x5LnSV6ccvVNvHnj6bolElSJTKskpBRThBNJJJVFRVuFbJCrIT03EbKjqsO8WAMwtdYmLqOSZQ9wb4i0mJ2O/SEafkTyY7wHzbH0P2XP7+G3f/AB89bcjmVeRA2G6zYKmSy28/Uoj2jyl9BpL48RgEGQTG2yxZc7T6BdJlMu445Y3G6o5grFg4B0f7Wn7q7Mb+6oy8HU3ycf8APdasQPqtItyV9iFprN3WDLjDiERqqBZZV0ujmp5jRvKzts6UUHiCAKahZcbIbh3y956v+qL46hCC4Zsav+p/1K48/tez6L/Z/wAVMH7w+R+qxYp5p1HEXBLjHmenQrdqioOoKy5qyYPSfax/8Vx4/Pb08+/TufFN+3ktJAdA0yb2Js3j0WTFZiR4Ygi11PAgubUbIGprTJ28L2m/uVPPsKHOdUaTwkERJAgwQTOy7XDCV4pycmU3FfZ4uqVSww5rmuL2kgAgC8T+LlF0NxVLS9zf4XOb/tJH2UHMI3BCitSd7crlbNUxTKRTLTJJwlCQRE0kkkDVOmyswbQXtB21NnylUlOwpYsr1DJneMevyCNPrhjSeJIA8zYLg+z2au8HGD84XV5g8xTtAL5P8sWHuvBljq6fTmUs2D/8Ras0qLeJqT7NP6rm8K1GO3FQk0QRtqM8On3QjB3Xs4J+Dw8/vo3gx4v5fqR+inij9VDCHxHyA9pP3SxpuF2cT4Q/vEWqCyD4M+JF5kKUVBEMMbIe0LXh3ILcWJauVpWHqT7ldTVNiuUBsPX6rhz+I9n0furJiXRUaf8AOCsx4tI3EkdeY9pVGObcFaajrA+S5TqyvTl3Moy5cwaiQfCWmeYiHR0+FFMeGNpkW1B2phInU2CAPogkd3Wby1CeoJuD0ha8wqNaDLiSHObBaZlhI3+G/munJhdvLx8mOu+gSu9sGDJc4GIgN3/X5LMmcU7SON11kea3ZFMpuq8IsmJtt9VUMkEiUwRFiSaUkDliTWJkloGuyxiu0eq9EzWIoAi2ssPXWACfO8pJLy8vuerjv4wFzuiKlGsTvTFMg9Wuj0nUVzeCYkkuvB7XLn9wxgm+I+f/AIhLMG3TJLs4lgm+IIo1JJQSpNurabUklKq2qFy7advf6pJLly+Ho+m91/jLjKdlPu/3YTJLl8PXL+V/irOaMtB4wPomzlkir/1td6uY0lJJet8ygBpdU3c9UklkOaPVQLOqSSCQpdU4pJJILO66p0klEf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Conscription- a draft that forced men into service.  </a:t>
            </a:r>
          </a:p>
          <a:p>
            <a:endParaRPr lang="en-US" dirty="0" smtClean="0"/>
          </a:p>
          <a:p>
            <a:r>
              <a:rPr lang="en-US" dirty="0" smtClean="0"/>
              <a:t>10% of the North's army are African American</a:t>
            </a:r>
          </a:p>
          <a:p>
            <a:pPr lvl="1"/>
            <a:r>
              <a:rPr lang="en-US" dirty="0" smtClean="0"/>
              <a:t>They saw it as a fight for freedom but faced discrimination there to</a:t>
            </a:r>
          </a:p>
          <a:p>
            <a:pPr lvl="1"/>
            <a:r>
              <a:rPr lang="en-US" dirty="0" smtClean="0"/>
              <a:t>Served under white commanders only</a:t>
            </a:r>
          </a:p>
          <a:p>
            <a:pPr lvl="1"/>
            <a:r>
              <a:rPr lang="en-US" dirty="0" smtClean="0"/>
              <a:t>Received less pay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Soldiers on both sides faced terrible conditions and more men died in this war than all other US wars combined.</a:t>
            </a:r>
          </a:p>
          <a:p>
            <a:endParaRPr lang="en-US" dirty="0" smtClean="0"/>
          </a:p>
          <a:p>
            <a:r>
              <a:rPr lang="en-US" dirty="0" smtClean="0"/>
              <a:t>Women fight to improve conditions in this war</a:t>
            </a:r>
          </a:p>
          <a:p>
            <a:pPr lvl="1"/>
            <a:r>
              <a:rPr lang="en-US" dirty="0" smtClean="0"/>
              <a:t>Clara Barton begins the Red Cross</a:t>
            </a:r>
          </a:p>
        </p:txBody>
      </p:sp>
    </p:spTree>
    <p:extLst>
      <p:ext uri="{BB962C8B-B14F-4D97-AF65-F5344CB8AC3E}">
        <p14:creationId xmlns:p14="http://schemas.microsoft.com/office/powerpoint/2010/main" val="41869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www.virginiamemory.com/docs/01-05-1863-061442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7094"/>
            <a:ext cx="4495800" cy="5520906"/>
          </a:xfrm>
          <a:prstGeom prst="rect">
            <a:avLst/>
          </a:prstGeom>
          <a:noFill/>
        </p:spPr>
      </p:pic>
      <p:pic>
        <p:nvPicPr>
          <p:cNvPr id="12292" name="Picture 4" descr="http://www.ushistory.org/us/images/00035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599"/>
            <a:ext cx="4648200" cy="550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3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one problem, </a:t>
            </a:r>
            <a:br>
              <a:rPr lang="en-US" dirty="0" smtClean="0"/>
            </a:br>
            <a:r>
              <a:rPr lang="en-US" dirty="0" smtClean="0"/>
              <a:t>it didn’t actually do anything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freed the slaves in the south but the south had it’s own president (Davis)</a:t>
            </a:r>
          </a:p>
          <a:p>
            <a:pPr lvl="1"/>
            <a:r>
              <a:rPr lang="en-US" dirty="0" smtClean="0"/>
              <a:t>Did he have the power to do this?</a:t>
            </a:r>
          </a:p>
          <a:p>
            <a:pPr lvl="1"/>
            <a:r>
              <a:rPr lang="en-US" dirty="0" smtClean="0"/>
              <a:t>Did it actually free anyone?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/>
              <a:t>No! he had to win for it to really do anything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control it, you control the war!</a:t>
            </a:r>
            <a:endParaRPr lang="en-US" dirty="0"/>
          </a:p>
        </p:txBody>
      </p:sp>
      <p:pic>
        <p:nvPicPr>
          <p:cNvPr id="14338" name="Picture 2" descr="http://www.oilempire.us/oil-jpg/Civil_war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324600" cy="399924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3429000"/>
              <a:ext cx="358775" cy="1938338"/>
            </p14:xfrm>
          </p:contentPart>
        </mc:Choice>
        <mc:Fallback xmlns=""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657" y="3365637"/>
                <a:ext cx="390802" cy="2065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3125788"/>
              <a:ext cx="358775" cy="2224087"/>
            </p14:xfrm>
          </p:contentPart>
        </mc:Choice>
        <mc:Fallback xmlns=""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4029" y="3062068"/>
                <a:ext cx="390442" cy="235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2670175"/>
              <a:ext cx="196850" cy="455613"/>
            </p14:xfrm>
          </p:contentPart>
        </mc:Choice>
        <mc:Fallback xmlns=""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6091" y="2606425"/>
                <a:ext cx="228519" cy="5827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0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anaconda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by </a:t>
            </a:r>
            <a:r>
              <a:rPr lang="en-US" dirty="0" smtClean="0"/>
              <a:t>General- </a:t>
            </a:r>
            <a:r>
              <a:rPr lang="en-US" dirty="0"/>
              <a:t>Winfield </a:t>
            </a:r>
            <a:r>
              <a:rPr lang="en-US" dirty="0" smtClean="0"/>
              <a:t>Scott</a:t>
            </a:r>
          </a:p>
          <a:p>
            <a:r>
              <a:rPr lang="en-US" dirty="0" smtClean="0"/>
              <a:t>the </a:t>
            </a:r>
            <a:r>
              <a:rPr lang="en-US" dirty="0"/>
              <a:t>plan emphasized the blockade of the Southern ports, and called for an advance down the Mississippi River to cut the South in two</a:t>
            </a:r>
          </a:p>
        </p:txBody>
      </p:sp>
      <p:pic>
        <p:nvPicPr>
          <p:cNvPr id="1026" name="Picture 2" descr="http://pndushistory.wikispaces.com/file/view/Anaconda_Plan/172775135/Anaconda_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3623" y="3733800"/>
            <a:ext cx="4267200" cy="3304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turning point in the war</a:t>
            </a:r>
          </a:p>
          <a:p>
            <a:pPr lvl="1"/>
            <a:r>
              <a:rPr lang="en-US" dirty="0" smtClean="0"/>
              <a:t>A three day battle in </a:t>
            </a:r>
            <a:r>
              <a:rPr lang="en-US" smtClean="0"/>
              <a:t>southern Pennsylvania</a:t>
            </a:r>
            <a:endParaRPr lang="en-US" dirty="0" smtClean="0"/>
          </a:p>
          <a:p>
            <a:pPr lvl="2"/>
            <a:r>
              <a:rPr lang="en-US" dirty="0" smtClean="0"/>
              <a:t>23,000 Union casualties</a:t>
            </a:r>
          </a:p>
          <a:p>
            <a:pPr lvl="2"/>
            <a:r>
              <a:rPr lang="en-US" dirty="0" smtClean="0"/>
              <a:t>28,000 confederate casualties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Afterwards </a:t>
            </a:r>
            <a:r>
              <a:rPr lang="en-US" dirty="0" err="1" smtClean="0"/>
              <a:t>lincoln</a:t>
            </a:r>
            <a:r>
              <a:rPr lang="en-US" dirty="0" smtClean="0"/>
              <a:t> gives a speech lasting about 2 minutes= The Gettysburg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 Wears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3895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Eventually the south cannot keep going</a:t>
            </a:r>
          </a:p>
          <a:p>
            <a:pPr lvl="1"/>
            <a:r>
              <a:rPr lang="en-US" dirty="0" smtClean="0"/>
              <a:t>The north has to many soldier &amp; supplies</a:t>
            </a:r>
          </a:p>
          <a:p>
            <a:pPr lvl="1"/>
            <a:r>
              <a:rPr lang="en-US" dirty="0" smtClean="0"/>
              <a:t>The north has better technology (trains and telegraph)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South surrenders at Appomattox Court House</a:t>
            </a:r>
          </a:p>
          <a:p>
            <a:pPr lvl="2"/>
            <a:r>
              <a:rPr lang="en-US" dirty="0" smtClean="0"/>
              <a:t>4/9/1865</a:t>
            </a:r>
          </a:p>
          <a:p>
            <a:pPr lvl="2"/>
            <a:r>
              <a:rPr lang="en-US" dirty="0" smtClean="0"/>
              <a:t>General U.S. Grant represents the north at this event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WFRQWFxcXGBUXFBUYFhcUFhcVGBcXFxcXHCYeFxwjGRQUHy8gJCcpLCwsFh4xNTAqNSYrLCkBCQoKBQUFDQUFDSkYEhgpKSkpKSkpKSkpKSkpKSkpKSkpKSkpKSkpKSkpKSkpKSkpKSkpKSkpKSkpKSkpKSkpKf/AABEIAQMAwgMBIgACEQEDEQH/xAAcAAAABwEBAAAAAAAAAAAAAAAAAQIDBAUGBwj/xABCEAACAAQEAwUECQIEBQUAAAABAgADESEEBRIxBkFREyJhcYEHMpGhFCNCUmKxwdHwcuEzorLxFSSCksIIQ1Nzs//EABQBAQAAAAAAAAAAAAAAAAAAAAD/xAAUEQEAAAAAAAAAAAAAAAAAAAAA/9oADAMBAAIRAxEAPwDFgwpDeErtBqLwCjvDiGGzvDkuAflmH0MMosPJASJZiVJiNLWJcgQEgC0KEAQaiAflrEmWsMyREyUsAtFiQiwhFh9VgFIsOKsEohxYA6QYWDgwIALC9MACFUgDAgUhQgUgCpBgQYgEQBwITBwHFFWD0wtRB0gGyt4dlJBqsOosAF3h1IJVhwQD0sRMkRERolSjAS1MKRYaDQ72qrTUaWJ8aDc+XjATMOkTJSREGIRAC7BCxoA1ma26qbsPT4w/hMwlMQFmKSeVaH4G8BORIdVINVh1VgEhYUFhzTACwBAQsCCAhcAYEKpBCDgBSDgoMQApAgVgqwBwIKsCA4yjQoCG1hwQClhzVDUKWAdRocrDAhwNAOo8WGBkvMYKgqf4Kk8heK6QhJAAqSaADck7COgZbhFkSqS9JmEVdmNg1Of9Irbz6wDOGylZQFWXXQ3NSa+Cgg09QbfCpxyy1mrNnM5CVI7lNhtRrrWpsvOlxeLAynJP1hBY90KSAPO/eJuacvSpv8r4SHvzqM39It+sBgjx/IlMQJTlm94FGdiLU1a+VhQbClhGcznihJ4LfRzIcU0uGrWtdNQdrix2GwIrHfZGUSkrRFrzNBWKfiTgvDYuWVdACQaOAAw8QYDi3DnG74ckU1S2NdOwU89INlr02NY6plWZJiJQmyzVT8iNwehEc9zL2UYmTOpLXtZR51oR1qK+cXWScOT8ucTQNUiYFE1b6kuO94hST6VgNuIOkHSDKwCYODECAMQqEiFQAghAgQAgVgQDAFAgQIDioaHg0RRDyG0A8IUIQphyAMQZghCoCTgZhDVG9+QNqX3BG0XuFms7pLSYAKAsCC7EUsGNFoSL6eQ5XihwmKEs62qVUMWA5gKSRGnyKUVaZMcE6AoPXVoUaUB2FQ58dQHKA1/D+TqPrGqW5V5eQ5RomaKnKZhKLXegJ8zE4zIBTzaRGmz+e0KeIs6ctDf/AHgDOKiLj540kEVBG3Uc4ijGAk02H7w7MHdruYCHlE6svSTUy2Msnn3aaSfNCh9YnRV5OPrJp5VX40I/JVi2pAJAgoOCgDhUJEKgCMCBAgCgGDgjAFAgQIDiIN4cQxFrDyNASEMOhojyzDimAdYwFMJpClgLXJMNLZ2M9gklEd5jnZVAoLbmrsgoLmsbOZkn1OuVM1o5V2JVkYMb6irUZbaaA7Wig4Jy+XPd5cwah9VMpyPZTAaHqKspp+GNnMzhfpxwySz3pbvMmVtVdKhSPEHfwEBJ4fPcPhb5A/lSJ06bpvEfCzaVtTY/v6w/Nlh1o1x0gMznvFaorUmhSNwEMxh0LKCAvqankDHKuIOKZjOdU6cx5Ke4COQCq1vKkdvxstFl6KAJfugCl97bRmsHwmk2crFaIt7qF1HkFXem5J+FeQVeHws/C5ZNxD1ZgmrTeoTc+t/lGayn2oTDaYiP93U5U2HMD0jtk3CBpbJQFSpBBFiKUII6EVEcwbhaWheX2S3BUU7gZLWOkX2HjAaThLHtOlu7KFJeltiABT5EReGM/wAFYIyZLIaWa1NgKbelo0BgEQmFGCgChUFCgIBMHApB0gChMKgqQAgQKQcBwoCH1W0MAQ5WAdBhSmCAgwsA4ph6kNKIfQwFtw5mn0eek3dRZx1RrN6ixHiojqcnDLUzVC98A6h9pTevlf5xx6ULRtOC86dZbyQNZF5alqb1qKmwFaH1MBfTJmlxfnT4xM7QHaK9xcFxQkLr03vS9D57HwhzDz6Lfr+lTWAlTioF7xSpmTnEE6WeXKWrhO8SzDuqALmguR5QvNsfUHTt18fDr/aGZ+Ol4WQxZwgFCzEgVqxU72JBXbxEBJk+0GSqt2yPhmAqFn6ELDaqgMa+W46Rn8HxMmIZyvuHnyretPlGX4j4iw841WZLIJNjU0sVqrCttq0+7UbxD4TzGVLDyu0B91lpVhroAy9QK0PoYDpHDk2rTRyBX/y/aLwmMlwLie0M9xsCi+oBJ/1CNXAAwUAwDAGIUBCRCxAERBQtoRWAEEYOEwCqQIECA4UohVIOXAgHVMOgwwhh4QDhh+UIjkRJkrASpSxueDMjZ5PbSwuoTWDAjvMglrpCsbCjkmnOvgIxmFlFjaN5wnxXIwyGXPcSlZhpdrICQBR22TYXNq2rtUH82lst6EX2oag36i28VczF2JuLn4A0t8APON1mGAWdL1IVJpVWrVDXqRYiOc58JkotL09VAoR5Gp3FQSSDzEBO7ZWCaSSzlQgobDVUn899zvaKXD5I81xOnV7pPZo2g6aAUOnarUG/WGuGs6BcI9dalAAaqwADs+k2qSEof6X5R0KYUCioBqDtS9NJqD8IDG4iWzU+qLEOe9Wh0qAAK1vUiv8Aa8U3EHCH0ijytKzEuGpQsor9oGhqPO4840mbZwJVAASKaiTS41EV8yGra1/IQ1g8+WVK7SYy6QpYtUUNGqqjqzKykeZHKAb9neG04QtShebMJF91bs+f9EaeIeWYdZcpFl+4FtTmDet+pJPrE2loAoECBAGIXCBCiYAzCRBmEgwBwUAwIBQaCgqwIDhss2gyYSjQdYBxIeUQ2kPqKbwCgINMTdVFKkgCviQNvWG1ap6RGkmk9SeTIf8AMIDZBtFgBSnQfysJmSVmqyMKhgagi0GOkNdppcGt4DNYbH4jAuwkzZiKtzoYghfvEbOvXUCR5XjT4H2krOpLzEB5dO7PSWBNQ7jUq9118gCDQ0PI8RlgmISLTAxKnlawFuRofjD/AAhwhgMaCkwTJc6pNFmsAabgKSQCL2pttsYDN5zmyIzNInS8TKJMw91pc5DpZKujhSyhWr3K8/dinx/H8yaas7AEe5rYivftsLHXTSbUUVBrF97VeFsJgpqgh1ebVlCLVWUH3jyBrag/IiMRKmS1t2zhemnvDyqICc3GsxyO4rEIEuSRoUUAvsABSpNac+cRsXxUxVFajhDVZYFJQIpduczbbbzEQ3wYcVEzUByNR8uUJGW+EBscq9seJQATZcuaBaoHZt/l7v8AlEbLKva5hJoAmLMknxGofFf2jj5wAQA6rk00nc+I8P3hTYSlxtz8P7QHfsNxVhJnu4iX6tT84tJTqwqpDDqCCPlHnXDvyN4sck4lnYOcGlsdBNGQnunzHI+MB3qkG0Q8mzVMTJWbLNm3HNW5g+IMTGgCrBQUAGAODEJgwYAQIKBAcKWH8NJZzRRU/wA36RHBtGywmW9hKAtrpVj4nf4beniYCjxGCaSASPNtwvp+sOSsLUVr/D/BFv2moXMUONBw7VX/AA25clP7GAcbDkGIH2x11r8Qwi0weOE1C2242rsbxGm5C+oETEuQaENyNdxAaQPciK6bPAmUFzy/q5Qg4bFua9rIUH7sqYefVmEOYDJ2RizzO0b+jSL/APUfGAuMNMtQHlz6fwRWYuY0icJqErUipBuGGzD+com4doGLkB1Kkb/y0Bv8pzCRm2FaRiFVm099DaotSYnS9NtjTkRFLL9kSSzpTR2ZO+hRMA9LMfQRh8nzOZh5oKsQ6Gx/m4IrbxjtnDnEKYuUHWzCzpW6t+qncH9QYCkf2YZeRRsOGP3yz6/+5WFPIWiozr2SSXkukhjLYjuM1GKsNu+Bq09Qa2jokwQ1AeWOIOCsXhWPbjvrtfUrJyZG5jlSgIO4iVlclZksML8mHQ9I7xx7kQn4VmA78urjrp+2Phf/AKY4ViJZwk3tVFZTH6xRy/EICFicscMCnuc+vlSGMfhu4T0oY1U2QKB0oUYVryvFfi8FUGmxsR0gHeCuKzhJw1H6lyA45CttY8ufhHadYYAg1BFQfAx5tnGlBzrSOs+y7PS8tsO5qZd0r9zYj0P5iA20FBmE1gDrABhNYIQC4EJrAgOL5HJ14iUv4gT5L3j8ljW5jI1Ib0JjO8JYXVPL8pak/wDU4Kj5Fj6RqsUppWnIwGYWcy1DWH3gPzENY2aWQq11POCbMCWNrDrEebiDQ2BF9j+kBUYPNThplCKrXYdf4Y1uV4nXMaXzQ1XxQ9PI28iIw2Yzg1Rtzv1H8MXbzJmqW8qzLR68jahB8CCRAbmULQl4Rg8aJ0sTJexrbow3B8QQYKYrk7gekAuUw9Yc1RFpSJMo6vOAps9kaaTBysfL+37xO4b4hfDzRMTcWZSbOh3U/Kh5Ghh7EyQahv4Iy8smU7JyG3lygPReU5rLxMpZss1VuXNWG6sORH99iIkFY43wlxO+FmahUy2p2iV3HUV2Ycvh5dhwmMSdLWZLYMjCoI/liDYjlQwBstbG46RxLiTJexnzZLCq1IFt1N1PwIjt0Yv2i5XUJPA27j+Vyh+OoeogOOZXjTg53YTP8CYe4x+yT9mvSLfHYQobe6djDub5XLxeHmKJWlpIRhM7RiZgbtNZ06aDTpWig7aiTaIHCWYmYGws81mJ7hO7J59RaAzmd4PRNV/sn/VD2WZ0+Hny5ko0YVqORB3UxfZrl1dUtvTz5GMdiFZCQbEVqevl4QHfcgz+XjJImSzfZl5qw3Biewjh3AvE5wc4E/4b2mDw5N6R3BZoZQymoIqD4GABMJBgGEgwC6wUCsCA5rwfI+qmNSupwPRVr/5xfMtoqMgmBMNLr9ou3+Yj8lEWazw1wQYDN55h0U6j3SeY/WM9igw70s1HOn7RpuJ8OSgPQxipmoGqEgwFdmM/VfZuY5eYjU5cXmhFSwooJ9BGWxbK9yNL+Gx8xyPjF5kmassk05UUeZEBoJGYrhJwX/2XNGP3X5P5cj8eUaR3HpGUmYSolS2uzstfGrCvyi/M7Q5X7BNvwknbyMA6d4XKekNvYwarASnIYUihz3L7axuvzEXIgpg1KR5wFFlsyoFI2nCnEj4Vzqq0prunMH76/iFLjmPIU5fi8lVJrKAy1NQVZhv5GFyMBiAe5iZwXprLW9TAenJU9XUOjBkYVDDYg84j5rgRPkPL++tj0bdT6MAY5jkGbYnLJQ7WcuISYwAlsoQpMYFu6y71CtUU3v59HyTPExMoTEtfSy81YUNPGxFDAcezFJkiVO0sUJBBF9xWgtfUCTShBrSMRmDKjS5slnE5FlP3wLlpasQKE1BBrsK1Ivz6l7WsonK0ubIYhO0WYyqAT2oKlTfkNJamxNa8o5tiGDsnaSws6VLQFfsTFlnSjLT7OgIhH4fGwaEZomLw6z0UqV7rr0YUJ8xcEHxjOcSYDUomLys3kdon5GyScbiMMprJmFzLqa0K1ZVPjoND4rDOKFiK2FQRyIgKDBoDvHWfZtnWuUZDG8v3f6DsPTaOU4aUVqD1i64fzc4Wek3kLN/Sd4DtbQ3B4XFLNlrMQgqwqCIMrAFBwVIEBhcrkD6NKBFuzB/7qt+sEcOg2URLZNEuWvREHwURDL+EAiejMpBAp0jL4+SEBOgHw2jUzMRa8VmZ4bUhIgMHmOLltUaGVvE1iXw+NXZry1Fj+5+EDGzJZqGCuRzrQ/ERFyzF6Aac6/DpAbfLpomYkfgDN5UFAfiVizkUctUWil4YlUlzJh3aiDyHeP8A4RdZem8AaNpIRjY+6x/0nx6HnD74gLyJ8oZxiBgQRaI+X4kluzf3vst94D8m69d/IJKYh2YUWg53qf2icotCFl0gpj0gM5xRVaOOR/OGsBiNVDtE/Nl1KQYy+BxRlsUPIwGukZYCyuzTH010KzsyJXcqpNB6RsOFMz7BjU0VgAR+KvdPzI9YxWDzlQtztD54lXYCvpAdE4kzWXNklTcEf7RyvOMtExe9UMtdLA6W8waGxjp0rBySivSzKGHkRURk+Nc7wsuWq3L1BAUXVSaFnrstK23NIDA5Bgv+YUzFftNestQhRoR7g/aLMUPmp6xPzIaZpHI/7wGxPZzZYqDdh/lb9ocz/wB9COf6wGYxYZZrXt/aDWcCLw/nyjUreh/Mfr8Ip5uLAssB1z2X52mlsOXAI7yAnruB6/nG/YR5dSc9QVJB5EWMdf8AZbn+ImhpU4lwoqrHcDahPOA3xg4GmDgMVmzkNzoOkQVmr1i1xQqYiTpCgVIgIaspPM/lFfnWeS1Qy1ILGxpyilzbGT5xITupsOVYqP8AgE6tdz5wFPipBRqdbg9RB4ck0Ucz84ssxwDaCSDVb+nP9PhDOS0UlzvsvgebekBucGolSUlC5HvHqxu3zt5CLbCNaMzlc3VvGpwhAXblARcQ8QHxFKgj/fr4RY41LVEVM6SawFplediYezb/ABBseTjw8RzHr5TJ5peKHL8F9ajutUQ6iBvYGhHkaH0iUc6lzJhlI5Yi4JVl1Dp3gKsOdP3oBv3rRks6l9m+r0MbWRI3Ph84yufywahiL8ufoOcBTJmAG5heLz2w0Ma2PugAV5A1qSOtv1NLNllSQdwaH0hEB2rgf2q4eXgJcrES5rzZZdaqE0lCxZKszA7NpsD7sXOScdYHGzZkmbhlll++DMKukwS1qQSVFCqLULcUBjgEp2W6kjyJH5Q/OzWa40tMYjpXfz6wF3m2MWZM7ZbD6Q6jYLoZVoFAtQd7YD3h4Uv8eKqhpU2tGOwsrVhJxAukyUxpUkKRMWvgtSATa7IL1jYYlwZEt/vKp+IBgKTPQWltVdJFDSoNaGhpTwMZ2VIHM+nONNOn6levQ/CkUsqXAJ7UoO6oHi0XXCnFc7Czg9QUNA6293r5iKkrN20qR40MF9Fr7ygeRgPREjNZbKrBhRgCL8iKwccIlT5iqAJrgAAAdANhAgOpzRv+cZrPeKZcru1DHwhfGOesg7KUKu1rbxn8HwaadpiXpzIJoAPEwEUcY3tLBizwOcCf3QpVuXdOmsVOZZhh5ahcNpL1u7L3aX92vOtLmK5uI8Su0wDxUr+kBMzDO30shUGtRXp1iglTSIJmel60rvelfOBKn05QGm4dm3vG2wrjSI53lGMOoWje5fMJAtALeYamGxLB5c4edb+MGgpaAJgAp6dIzudYYsoIJUrdSNweoMaLEe74RQZniq2AtALyjP8AtpbSnOmcBflrH3l8eo/gjYyi+6oDczS/qdz6xncdLYTNakhhcEWMaPJc1TEgK9FnDe1n8V8fD+AKPM8ENQYj3h8xDf0BabGNVmuX/Vmm42iplt3e8RANZRh0WYFYAq9gejb0PgeXjE3H8MSyNYsN67Qw2kqQrKWsQK07y3FPURBzPFTZzrKFVl0qvivU/tAXPDmHSZg8TKVyiiZJQuoB1HEMJY1kj3F7M/aFTMrQkAh3KZXa4JAahkJQjamkkUI8qRDyDDESsXKluNTYZpgCk6tWGdZuqo56BM+MS+EcxE2ZPWw7Q9qBSgDP74ABNAG28KbbQEXM8EJcmYdjQgeJsLfGKCRNUVLdI13EODPYTifspbzLLtGRlYQzzLlyV1THIVUUXLGgAp1rAPScQrg7AjYE3Plah+MJnyNVLkdI6Ngv/TtiGRTNxUtHNyioz6fDXqAJ8hTxMRs79jmMwqFw64hFFe6rBxT8JrX4wHPPrBzgRMY3goDoeW5VWYZrirHat9I/eMpxfOm4icZSV7ND/wBzcyY2OU4hyjzG8gOVB0EUmPz3DySzOjFjewFz5wGbwfAkyZSh9eQi+wHs4lp3pzM4ArpFq06n9BECXxDNxs5JMsaJZYVA+7X7Ridx5xSZb/R5JuAAxHLw84CvkLNxgMvD4eXIw96zHDUp4tzNtgIbl8ISe2WSjPOe5dxpSWijc7N5VJ9IjZfks9wrzXehIVE1GrOdlHS+/SNhw9IlJKmSk7xqwmTK3c0oafdUXAH6kwGdy/ASxMfsyTLlkKZjUA1UFRXY3r8I08uaAdFQGpWlRtWlfjGJxuYGRpw6CktZjOSTVnLgKdVABTSKUpGoSaGkSi27hVPWiav1oYCQ2I3FYflEUiMk0SqhiAtPfAv8Rzh/Kc4E0kKSQOZFKwCcbLJFtoqzgjuYtONJrphS6G6Oh9DVD/rEY/D8QTpgNlCixJZUvTarG58BAKxWF1OYr8ZlxUhlNCKG24PX5RZS8eK3sbwsOHrtSgv8f3gHctzczQJU46W2D7BvBuh8YiYnK0WaQx+dIkYjDytFajUeUN6y6UcEmXQg6TUrS4J5kQD2DBLBcOi1/wDkYUVfLmxh/wCjnDNR2VgRTtilQjMalXWtNFa0YXW+4gYTGFu7LFB18Iv8JKWgWgNRet/94DO47BYqWSy4aUwII1ydQYq4KkVRg1GUkHqDFZkUxpeKUCV2JYMtxMOw1bM34esXMrM2w0xpLt9TrZZbVvLqahG/BQ2PLy2XmmKmKy1ZiAQab7b/ACrAS+LZx+hterNoWgBFTqU2F+hi04F9kM1ezxM+e+Gmgh0SWE1pTZmZqgH8NDvfmIRl2XticRhJagsonCc/RZcsbmvi60jrWJw9SCzaUW+kbtTkeg/PwgEYvL9RRzNnroAACz5iK1ObhTR2PUw9JzthY0YdG3p4N+8MrmgYkUruAOvjFPjm03sprUCAkzskyx2Zmwy6mJLfUt7xNTsKbwURBmB+8IOAyWLXRJIEcyzKW86bQ9aACOg4fMlxCEA0YC6n5EdRvFblWQVxBJFhAOZRli4LDvPI7wU0615Rm+HMlM1mxU+umrOTz8SPGthG+zTDLNlmVW1oh5nmEnCydJCtagS16dRAZqdmTKHxcxdCqDKwso9WHemU8F5/ihfAU0lXrzJP5Rl+I82mYibWZQAWVB7qjw/eNNwniRJlO52sB6mlflAUedoDiSKVNbDr0i6zvEaFkKOW46HShp/mia2Tg4tpzEBAmqp2HU/C8ZrM8f20zUPdM19P9IWWo+QEBrZSh5Zreo+UDBkSu6BYQ3hJmiXQ9IYmThUQGswWBl4ymHmFgk1lRipGoAsPdJBFagcjFljf/T3Kp9RinWg2mS1ep8ShWnwir4JP/MyT1my/9YjuAMBwHMPY1OwkszJsyVMUfdYqeZsrC9gTQE2BionZXLRQBz/tHZ+JsB9LxcqU1eyw47RwCQGmzKqimnIIGJHSYIn4XJZMsUWVLXyRa/GlYDgsrDqBag9f1gSsMNYB73OlTeoI/WPQJk2oLeFBSIE7hnDPUvhpLE7kIoPxABgPPeBn9mzJS6kgjwB/a8bSflXYyEnO475UafFwWUA1uaA/3EafG+yrBs7PK7WU7Xpq1S9gPda/waKHPuEcJgpRm4nGM7ywxkya0TWdtMtnalaitAN4DEZhLw+InzZLuJc3UulmNFYGWlq7A1rvTeNBwnwRi3cSyZTyl7vbam+rU30sCO/UCyip8hcY3FPhWlzJsypmOXZQDtWol8+QAr5R0f2X53j5mC7DDSFNCT9JmPplpqsAwALTHCqhotbFa05hr8syzB5YpIbU4U1mORZKjugCyrXT1NrkxRzOOmxZKYWVMxDAnvKtJSE2GuYxCoL/AC2h7FcGSA+vH4psQzXMuokyKirAdmp1Peu7eYhyRxCkwnD4KUZipbRJQCWnmwKonqR6wDODybsqNipnbzDtIl1EhT41vNPi1B+GtDD+Lk2o0pZSi9agk+WmgHTqYViMgo3aYycRX3ZEhiqL4NNprc+K6B5xTvjMHLZyriimoTte0cnodZLj4wE3tfw/z4wIzr8fyASO0G/Qn56bwIDHmaUNVNCNiPErX/aOh5N3pZY3OneBAgM/mkw6WuecY3L5QfEjV3r8yYECAhZ+gGJceMaXFyguAqBT3P1gQICPnYrhpRO5C1ub+cQ8okKWS323/wBMuBAgLbFNUmvl8oeA7w9IECA0fCbH6Vh//tlf/osd4ECBAU8gd6aeZmNU+QVR8lA9IcU7wcCAIGHDtBQICDJmnXStobx+VyZ4CzpUuavSZLR/hqBpBwIDk/tk4JweDwyzsNJEqYZqqSHmEaSjEgIzFRcchGh9keYP/wAGJ1XV5tLC1KcqQUCApeB8MuZZjMGNrOVUZgpZlWteYQgEW2No6hOliTKKSlWWijuqiqqjyUCggQIDkGOzCZiMzk4ea5aS8wKyjukqSajUlGG3Ix1DiLhbDNh1w/YqJOte4tUFvFSCfG9+cCBAUi8E4MCgkLQW3b94ECB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35183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the Economy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Makes them richer!</a:t>
            </a:r>
          </a:p>
          <a:p>
            <a:pPr lvl="1"/>
            <a:r>
              <a:rPr lang="en-US" dirty="0" smtClean="0"/>
              <a:t>Increase in demand by the government leads to more factories/jobs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Create the first income tax to pay for the war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Leaves them broke!</a:t>
            </a:r>
          </a:p>
          <a:p>
            <a:pPr lvl="1"/>
            <a:r>
              <a:rPr lang="en-US" dirty="0" smtClean="0"/>
              <a:t>Few factories they had are gone.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Few railroad they had are gone.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7000% inflation (McDonalds hamburger would cost $7000)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Economy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Shipping</a:t>
            </a:r>
          </a:p>
          <a:p>
            <a:r>
              <a:rPr lang="en-US" dirty="0" smtClean="0"/>
              <a:t>Unitarian/Transcendentalism</a:t>
            </a:r>
          </a:p>
          <a:p>
            <a:r>
              <a:rPr lang="en-US" dirty="0" smtClean="0"/>
              <a:t>Public schools</a:t>
            </a:r>
          </a:p>
          <a:p>
            <a:r>
              <a:rPr lang="en-US" dirty="0" smtClean="0"/>
              <a:t>Girls educated (eventually)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Mostly Free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Agrarian Economy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Dependant on the North</a:t>
            </a:r>
          </a:p>
          <a:p>
            <a:r>
              <a:rPr lang="en-US" dirty="0" smtClean="0"/>
              <a:t>Religious Fundamentalism</a:t>
            </a:r>
          </a:p>
          <a:p>
            <a:r>
              <a:rPr lang="en-US" dirty="0" smtClean="0"/>
              <a:t>Lacked public education</a:t>
            </a:r>
          </a:p>
          <a:p>
            <a:r>
              <a:rPr lang="en-US" dirty="0" smtClean="0"/>
              <a:t>Girls seldom educated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Slaves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Economy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Southern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ivilwar.org/education/assets/images/northern-indu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071754" cy="3962400"/>
          </a:xfrm>
          <a:prstGeom prst="rect">
            <a:avLst/>
          </a:prstGeom>
          <a:noFill/>
        </p:spPr>
      </p:pic>
      <p:pic>
        <p:nvPicPr>
          <p:cNvPr id="7" name="Picture 2" descr="http://t3.gstatic.com/images?q=tbn:ANd9GcRLlnW0l0FSwgK1RnzVUmySss4LUGwqPgFOw3O8yfv99_8y5-J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51" y="2590800"/>
            <a:ext cx="50000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Workers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Southern “Workers”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admin.bhbl.neric.org/~mmosall/ushistory/topics/business_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306824" cy="4114800"/>
          </a:xfrm>
          <a:prstGeom prst="rect">
            <a:avLst/>
          </a:prstGeom>
          <a:noFill/>
        </p:spPr>
      </p:pic>
      <p:pic>
        <p:nvPicPr>
          <p:cNvPr id="15364" name="Picture 4" descr="http://www.uni.edu/schneidj/webquests/adayinthelife/factory%20workers%20laid%20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32816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really underground, not really a railroad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Harriet Tubman</a:t>
            </a:r>
            <a:endParaRPr lang="en-US" dirty="0"/>
          </a:p>
        </p:txBody>
      </p:sp>
      <p:pic>
        <p:nvPicPr>
          <p:cNvPr id="12290" name="Picture 2" descr="http://www.tntwebs.com/underground_railr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92780"/>
            <a:ext cx="4876800" cy="5265219"/>
          </a:xfrm>
          <a:prstGeom prst="rect">
            <a:avLst/>
          </a:prstGeom>
          <a:noFill/>
        </p:spPr>
      </p:pic>
      <p:pic>
        <p:nvPicPr>
          <p:cNvPr id="12292" name="Picture 4" descr="http://questgarden.com/93/93/0/091221162106/images/undergroundrailr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412435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Slavery becomes a major divide between the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1820</a:t>
            </a:r>
            <a:endParaRPr lang="en-US" dirty="0"/>
          </a:p>
        </p:txBody>
      </p:sp>
      <p:pic>
        <p:nvPicPr>
          <p:cNvPr id="16386" name="Picture 2" descr="http://faculty.umf.maine.edu/walter.sargent/public.www/web%20233/missouri%20compromise%20map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610"/>
            <a:ext cx="9022336" cy="555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pic>
        <p:nvPicPr>
          <p:cNvPr id="19462" name="Picture 6" descr="http://wps.ablongman.com/wps/media/objects/1483/1518969/DIVI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925" y="1121760"/>
            <a:ext cx="9259779" cy="56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556</Words>
  <Application>Microsoft Office PowerPoint</Application>
  <PresentationFormat>On-screen Show (4:3)</PresentationFormat>
  <Paragraphs>137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North vs. South</vt:lpstr>
      <vt:lpstr>Key Terms</vt:lpstr>
      <vt:lpstr>North vs. South</vt:lpstr>
      <vt:lpstr>North vs. South</vt:lpstr>
      <vt:lpstr>North vs. South</vt:lpstr>
      <vt:lpstr>Not really underground, not really a railroad</vt:lpstr>
      <vt:lpstr>A quick review</vt:lpstr>
      <vt:lpstr>Missouri Compromise 1820</vt:lpstr>
      <vt:lpstr>Compromise of 1850</vt:lpstr>
      <vt:lpstr>Kansas Nebraska Act 1854</vt:lpstr>
      <vt:lpstr>Kansas Nebraska Act 1854</vt:lpstr>
      <vt:lpstr>Political Conflicts</vt:lpstr>
      <vt:lpstr>Dred Scott Page 166</vt:lpstr>
      <vt:lpstr>Lincoln</vt:lpstr>
      <vt:lpstr>Election of 1860 </vt:lpstr>
      <vt:lpstr>Secession</vt:lpstr>
      <vt:lpstr>The Confederacy</vt:lpstr>
      <vt:lpstr>Section II The Civil War</vt:lpstr>
      <vt:lpstr>The North’s (Union) Advantages</vt:lpstr>
      <vt:lpstr>The South’s (Confederacy) Advantages</vt:lpstr>
      <vt:lpstr>Life in the War</vt:lpstr>
      <vt:lpstr>The Emancipation Proclamation</vt:lpstr>
      <vt:lpstr>Only one problem,  it didn’t actually do anything</vt:lpstr>
      <vt:lpstr>The Mississippi</vt:lpstr>
      <vt:lpstr>The anaconda plan</vt:lpstr>
      <vt:lpstr>Gettysburg</vt:lpstr>
      <vt:lpstr>The South Wears Down</vt:lpstr>
      <vt:lpstr>Effect on the Economy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vs. South</dc:title>
  <dc:creator>jlowery</dc:creator>
  <cp:lastModifiedBy>Lowery, Joshua A</cp:lastModifiedBy>
  <cp:revision>40</cp:revision>
  <dcterms:created xsi:type="dcterms:W3CDTF">2011-09-06T12:21:35Z</dcterms:created>
  <dcterms:modified xsi:type="dcterms:W3CDTF">2014-10-09T18:59:35Z</dcterms:modified>
</cp:coreProperties>
</file>