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1" r:id="rId5"/>
    <p:sldId id="259" r:id="rId6"/>
    <p:sldId id="260" r:id="rId7"/>
    <p:sldId id="263" r:id="rId8"/>
    <p:sldId id="269" r:id="rId9"/>
    <p:sldId id="262" r:id="rId10"/>
    <p:sldId id="264" r:id="rId11"/>
    <p:sldId id="265" r:id="rId12"/>
    <p:sldId id="266" r:id="rId13"/>
    <p:sldId id="270"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8FCD9-1C53-4D41-B361-132361A1C028}" type="datetimeFigureOut">
              <a:rPr lang="en-US" smtClean="0"/>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9BE07-3C12-45DD-9A2C-FCBD688B7E51}" type="slidenum">
              <a:rPr lang="en-US" smtClean="0"/>
              <a:t>‹#›</a:t>
            </a:fld>
            <a:endParaRPr lang="en-US"/>
          </a:p>
        </p:txBody>
      </p:sp>
    </p:spTree>
    <p:extLst>
      <p:ext uri="{BB962C8B-B14F-4D97-AF65-F5344CB8AC3E}">
        <p14:creationId xmlns:p14="http://schemas.microsoft.com/office/powerpoint/2010/main" val="378573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80000"/>
              </a:lnSpc>
              <a:spcBef>
                <a:spcPct val="50000"/>
              </a:spcBef>
            </a:pPr>
            <a:r>
              <a:rPr lang="en-US" sz="1200" dirty="0" smtClean="0">
                <a:solidFill>
                  <a:srgbClr val="FFFF99"/>
                </a:solidFill>
              </a:rPr>
              <a:t>People lacked confidence in government.</a:t>
            </a:r>
          </a:p>
          <a:p>
            <a:pPr marL="228600" indent="-228600">
              <a:lnSpc>
                <a:spcPct val="80000"/>
              </a:lnSpc>
              <a:spcBef>
                <a:spcPct val="50000"/>
              </a:spcBef>
            </a:pPr>
            <a:r>
              <a:rPr lang="en-US" sz="1200" dirty="0" smtClean="0">
                <a:solidFill>
                  <a:srgbClr val="FFFF99"/>
                </a:solidFill>
              </a:rPr>
              <a:t>The turbulent 1960s, Watergate, the Soviet invasion of Afghanistan, the Iranian hostage crisis, and long gasoline lines put Americans in an uneasy mood.</a:t>
            </a:r>
          </a:p>
          <a:p>
            <a:pPr marL="228600" indent="-228600">
              <a:lnSpc>
                <a:spcPct val="80000"/>
              </a:lnSpc>
              <a:spcBef>
                <a:spcPct val="50000"/>
              </a:spcBef>
            </a:pPr>
            <a:r>
              <a:rPr lang="en-US" sz="1200" dirty="0" smtClean="0">
                <a:solidFill>
                  <a:srgbClr val="FFFF99"/>
                </a:solidFill>
              </a:rPr>
              <a:t>Critics said Carter blamed Americans for the crisis in confidence instead of fixing the problems.</a:t>
            </a:r>
          </a:p>
          <a:p>
            <a:pPr marL="228600" indent="-228600">
              <a:lnSpc>
                <a:spcPct val="80000"/>
              </a:lnSpc>
              <a:spcBef>
                <a:spcPct val="50000"/>
              </a:spcBef>
            </a:pPr>
            <a:r>
              <a:rPr lang="en-US" sz="1200" dirty="0" smtClean="0">
                <a:solidFill>
                  <a:srgbClr val="FFFF99"/>
                </a:solidFill>
              </a:rPr>
              <a:t>A conservative movement that opposed liberal social and racial policies was growing</a:t>
            </a:r>
            <a:endParaRPr lang="en-US" dirty="0"/>
          </a:p>
        </p:txBody>
      </p:sp>
      <p:sp>
        <p:nvSpPr>
          <p:cNvPr id="4" name="Slide Number Placeholder 3"/>
          <p:cNvSpPr>
            <a:spLocks noGrp="1"/>
          </p:cNvSpPr>
          <p:nvPr>
            <p:ph type="sldNum" sz="quarter" idx="10"/>
          </p:nvPr>
        </p:nvSpPr>
        <p:spPr/>
        <p:txBody>
          <a:bodyPr/>
          <a:lstStyle/>
          <a:p>
            <a:fld id="{2D69BE07-3C12-45DD-9A2C-FCBD688B7E51}" type="slidenum">
              <a:rPr lang="en-US" smtClean="0"/>
              <a:t>2</a:t>
            </a:fld>
            <a:endParaRPr lang="en-US"/>
          </a:p>
        </p:txBody>
      </p:sp>
    </p:spTree>
    <p:extLst>
      <p:ext uri="{BB962C8B-B14F-4D97-AF65-F5344CB8AC3E}">
        <p14:creationId xmlns:p14="http://schemas.microsoft.com/office/powerpoint/2010/main" val="211709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Conservative</a:t>
            </a:r>
            <a:r>
              <a:rPr lang="en-US" baseline="0" dirty="0" smtClean="0"/>
              <a:t> Backlash</a:t>
            </a:r>
          </a:p>
          <a:p>
            <a:pPr eaLnBrk="1" hangingPunct="1"/>
            <a:r>
              <a:rPr lang="en-US" b="1" dirty="0" smtClean="0"/>
              <a:t>Conservatives react against changes in America during the 1960s</a:t>
            </a:r>
          </a:p>
          <a:p>
            <a:pPr eaLnBrk="1" hangingPunct="1"/>
            <a:r>
              <a:rPr lang="en-US" b="1" dirty="0" smtClean="0"/>
              <a:t>American foreign policy</a:t>
            </a:r>
          </a:p>
          <a:p>
            <a:pPr eaLnBrk="1" hangingPunct="1"/>
            <a:r>
              <a:rPr lang="en-US" b="1" dirty="0" smtClean="0"/>
              <a:t>“Lost Vietnam”</a:t>
            </a:r>
          </a:p>
          <a:p>
            <a:pPr eaLnBrk="1" hangingPunct="1"/>
            <a:r>
              <a:rPr lang="en-US" b="1" dirty="0" smtClean="0"/>
              <a:t>Affirmative Action</a:t>
            </a:r>
          </a:p>
          <a:p>
            <a:pPr eaLnBrk="1" hangingPunct="1"/>
            <a:r>
              <a:rPr lang="en-US" b="1" dirty="0" smtClean="0"/>
              <a:t>Women’s liberation</a:t>
            </a:r>
          </a:p>
          <a:p>
            <a:pPr eaLnBrk="1" hangingPunct="1"/>
            <a:r>
              <a:rPr lang="en-US" sz="2400" b="1" dirty="0" smtClean="0"/>
              <a:t>1978: </a:t>
            </a:r>
            <a:r>
              <a:rPr lang="en-US" sz="2400" b="1" i="1" dirty="0" smtClean="0"/>
              <a:t>Regents of U.C. v. Bakke</a:t>
            </a:r>
          </a:p>
          <a:p>
            <a:pPr lvl="1" eaLnBrk="1" hangingPunct="1"/>
            <a:r>
              <a:rPr lang="en-US" sz="2000" b="1" dirty="0" smtClean="0"/>
              <a:t>“Quotas” in college admissions were </a:t>
            </a:r>
            <a:r>
              <a:rPr lang="en-US" sz="2000" b="1" dirty="0" err="1" smtClean="0"/>
              <a:t>unconst</a:t>
            </a:r>
            <a:r>
              <a:rPr lang="en-US" sz="2000" b="1" dirty="0" smtClean="0"/>
              <a:t>.   </a:t>
            </a:r>
            <a:endParaRPr lang="en-US" sz="2200" b="1" i="1" dirty="0" smtClean="0"/>
          </a:p>
          <a:p>
            <a:pPr eaLnBrk="1" hangingPunct="1"/>
            <a:r>
              <a:rPr lang="en-US" sz="2400" b="1" dirty="0" smtClean="0"/>
              <a:t>1976: Hyde Amendment</a:t>
            </a:r>
          </a:p>
          <a:p>
            <a:pPr lvl="1" eaLnBrk="1" hangingPunct="1"/>
            <a:r>
              <a:rPr lang="en-US" sz="2200" b="1" dirty="0" smtClean="0"/>
              <a:t> </a:t>
            </a:r>
            <a:r>
              <a:rPr lang="en-US" sz="2000" b="1" dirty="0" smtClean="0"/>
              <a:t>Limited Medicaid funds for Abortion</a:t>
            </a:r>
          </a:p>
          <a:p>
            <a:pPr eaLnBrk="1" hangingPunct="1"/>
            <a:r>
              <a:rPr lang="en-US" sz="2400" b="1" dirty="0" smtClean="0"/>
              <a:t>Moral Majority, 1978</a:t>
            </a:r>
          </a:p>
          <a:p>
            <a:pPr eaLnBrk="1" hangingPunct="1"/>
            <a:r>
              <a:rPr lang="en-US" sz="2400" b="1" dirty="0" smtClean="0"/>
              <a:t>Southern Democrats become Republicans</a:t>
            </a:r>
          </a:p>
          <a:p>
            <a:pPr eaLnBrk="1" hangingPunct="1"/>
            <a:r>
              <a:rPr lang="en-US" sz="2400" b="1" dirty="0" smtClean="0"/>
              <a:t>Many working class Anglos or “White Ethnics” in industrialized urban areas, and new suburbanites blamed immigrants and the poor for their condition, as well as economic decline of “Americans” </a:t>
            </a:r>
          </a:p>
          <a:p>
            <a:pPr eaLnBrk="1" hangingPunct="1"/>
            <a:r>
              <a:rPr lang="en-US" sz="1200" b="1" dirty="0" smtClean="0"/>
              <a:t>Ignored global changes in economy that led to the decline of American manufacturing and industrial base</a:t>
            </a:r>
          </a:p>
          <a:p>
            <a:pPr eaLnBrk="1" hangingPunct="1"/>
            <a:r>
              <a:rPr lang="en-US" sz="1200" b="1" dirty="0" smtClean="0"/>
              <a:t>“Tax and spend” Great Society &amp; War on Poverty</a:t>
            </a:r>
          </a:p>
          <a:p>
            <a:pPr eaLnBrk="1" hangingPunct="1"/>
            <a:r>
              <a:rPr lang="en-US" sz="1200" b="1" dirty="0" smtClean="0"/>
              <a:t>Creationism, “family values,” cut government, stop communists, end abortion, no immigration </a:t>
            </a:r>
          </a:p>
          <a:p>
            <a:pPr eaLnBrk="1" hangingPunct="1"/>
            <a:r>
              <a:rPr lang="en-US" sz="1200" b="1" dirty="0" smtClean="0"/>
              <a:t>Strong military / national defense</a:t>
            </a:r>
          </a:p>
          <a:p>
            <a:pPr eaLnBrk="1" hangingPunct="1"/>
            <a:r>
              <a:rPr lang="en-US" sz="1200" b="1" dirty="0" smtClean="0"/>
              <a:t>American global power</a:t>
            </a:r>
          </a:p>
          <a:p>
            <a:pPr eaLnBrk="1" hangingPunct="1"/>
            <a:r>
              <a:rPr lang="en-US" sz="1200" b="1" dirty="0" smtClean="0"/>
              <a:t>Individualism </a:t>
            </a:r>
          </a:p>
          <a:p>
            <a:pPr eaLnBrk="1" hangingPunct="1"/>
            <a:r>
              <a:rPr lang="en-US" sz="1200" b="1" dirty="0" smtClean="0"/>
              <a:t>Lead to “Culture Wars” &amp; Reagan “Revolution…”</a:t>
            </a:r>
          </a:p>
          <a:p>
            <a:pPr eaLnBrk="1" hangingPunct="1"/>
            <a:r>
              <a:rPr lang="en-US" sz="1200" b="1" dirty="0" smtClean="0"/>
              <a:t>Religious Fundamentalism and Extremism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69BE07-3C12-45DD-9A2C-FCBD688B7E51}" type="slidenum">
              <a:rPr lang="en-US" smtClean="0"/>
              <a:t>3</a:t>
            </a:fld>
            <a:endParaRPr lang="en-US"/>
          </a:p>
        </p:txBody>
      </p:sp>
    </p:spTree>
    <p:extLst>
      <p:ext uri="{BB962C8B-B14F-4D97-AF65-F5344CB8AC3E}">
        <p14:creationId xmlns:p14="http://schemas.microsoft.com/office/powerpoint/2010/main" val="315369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3300"/>
                </a:solidFill>
                <a:latin typeface="Verdana" pitchFamily="34" charset="0"/>
              </a:rPr>
              <a:t>One leader of the New Right, Rev. </a:t>
            </a:r>
            <a:r>
              <a:rPr lang="en-US" b="1" dirty="0" smtClean="0">
                <a:solidFill>
                  <a:srgbClr val="003300"/>
                </a:solidFill>
                <a:latin typeface="Verdana" pitchFamily="34" charset="0"/>
              </a:rPr>
              <a:t>Jerry </a:t>
            </a:r>
            <a:r>
              <a:rPr lang="en-US" b="1" dirty="0" err="1" smtClean="0">
                <a:solidFill>
                  <a:srgbClr val="003300"/>
                </a:solidFill>
                <a:latin typeface="Verdana" pitchFamily="34" charset="0"/>
              </a:rPr>
              <a:t>Falwell</a:t>
            </a:r>
            <a:r>
              <a:rPr lang="en-US" dirty="0" smtClean="0">
                <a:solidFill>
                  <a:srgbClr val="003300"/>
                </a:solidFill>
                <a:latin typeface="Verdana" pitchFamily="34" charset="0"/>
              </a:rPr>
              <a:t> founded a political activist organization called the Moral Majority in 1979.</a:t>
            </a:r>
            <a:endParaRPr lang="en-US" b="1" dirty="0" smtClean="0">
              <a:solidFill>
                <a:srgbClr val="003300"/>
              </a:solidFill>
              <a:latin typeface="Verdana" pitchFamily="34" charset="0"/>
            </a:endParaRPr>
          </a:p>
          <a:p>
            <a:pPr eaLnBrk="1" hangingPunct="1"/>
            <a:endParaRPr lang="en-US" b="1" dirty="0" smtClean="0"/>
          </a:p>
          <a:p>
            <a:pPr eaLnBrk="1" hangingPunct="1"/>
            <a:r>
              <a:rPr lang="en-US" b="1" dirty="0" smtClean="0"/>
              <a:t>Conservative Concerns</a:t>
            </a:r>
          </a:p>
          <a:p>
            <a:pPr eaLnBrk="1" hangingPunct="1"/>
            <a:endParaRPr lang="en-US" b="1" dirty="0" smtClean="0"/>
          </a:p>
          <a:p>
            <a:pPr eaLnBrk="1" hangingPunct="1"/>
            <a:r>
              <a:rPr lang="en-US" b="1" dirty="0" smtClean="0"/>
              <a:t>Conservative reactions to the “excesses” of the 1960s and 1970s</a:t>
            </a:r>
          </a:p>
          <a:p>
            <a:pPr eaLnBrk="1" hangingPunct="1"/>
            <a:r>
              <a:rPr lang="en-US" b="1" dirty="0" smtClean="0"/>
              <a:t>Lost control of America</a:t>
            </a:r>
          </a:p>
          <a:p>
            <a:pPr eaLnBrk="1" hangingPunct="1"/>
            <a:r>
              <a:rPr lang="en-US" b="1" dirty="0" smtClean="0"/>
              <a:t>Diversity = </a:t>
            </a:r>
          </a:p>
          <a:p>
            <a:pPr eaLnBrk="1" hangingPunct="1"/>
            <a:r>
              <a:rPr lang="en-US" b="1" dirty="0" smtClean="0"/>
              <a:t>Divorce, gay rights, abortion, day care, big government, &amp; decline of the family</a:t>
            </a:r>
          </a:p>
          <a:p>
            <a:pPr eaLnBrk="1" hangingPunct="1"/>
            <a:r>
              <a:rPr lang="en-US" b="1" dirty="0" smtClean="0"/>
              <a:t>Stopped ERA</a:t>
            </a:r>
          </a:p>
          <a:p>
            <a:pPr eaLnBrk="1" hangingPunct="1"/>
            <a:r>
              <a:rPr lang="en-US" b="1" dirty="0" smtClean="0"/>
              <a:t>New “traditionalism”</a:t>
            </a:r>
          </a:p>
          <a:p>
            <a:endParaRPr lang="en-US" dirty="0"/>
          </a:p>
        </p:txBody>
      </p:sp>
      <p:sp>
        <p:nvSpPr>
          <p:cNvPr id="4" name="Slide Number Placeholder 3"/>
          <p:cNvSpPr>
            <a:spLocks noGrp="1"/>
          </p:cNvSpPr>
          <p:nvPr>
            <p:ph type="sldNum" sz="quarter" idx="10"/>
          </p:nvPr>
        </p:nvSpPr>
        <p:spPr/>
        <p:txBody>
          <a:bodyPr/>
          <a:lstStyle/>
          <a:p>
            <a:fld id="{2D69BE07-3C12-45DD-9A2C-FCBD688B7E51}" type="slidenum">
              <a:rPr lang="en-US" smtClean="0"/>
              <a:t>4</a:t>
            </a:fld>
            <a:endParaRPr lang="en-US"/>
          </a:p>
        </p:txBody>
      </p:sp>
    </p:spTree>
    <p:extLst>
      <p:ext uri="{BB962C8B-B14F-4D97-AF65-F5344CB8AC3E}">
        <p14:creationId xmlns:p14="http://schemas.microsoft.com/office/powerpoint/2010/main" val="30602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80000"/>
              </a:lnSpc>
              <a:spcBef>
                <a:spcPct val="50000"/>
              </a:spcBef>
            </a:pPr>
            <a:r>
              <a:rPr lang="en-US" sz="1200" dirty="0" smtClean="0">
                <a:solidFill>
                  <a:srgbClr val="FFFF99"/>
                </a:solidFill>
              </a:rPr>
              <a:t>Reagan promised to return the country to a simpler time of low taxes, smaller government, a strong military, and conservative moral values.</a:t>
            </a:r>
          </a:p>
          <a:p>
            <a:pPr marL="228600" indent="-228600">
              <a:lnSpc>
                <a:spcPct val="80000"/>
              </a:lnSpc>
              <a:spcBef>
                <a:spcPct val="50000"/>
              </a:spcBef>
            </a:pPr>
            <a:r>
              <a:rPr lang="en-US" sz="1200" dirty="0" smtClean="0">
                <a:solidFill>
                  <a:srgbClr val="FFFF99"/>
                </a:solidFill>
              </a:rPr>
              <a:t>Focused on “family, work, neighborhood, peace, and freedom.”</a:t>
            </a:r>
          </a:p>
          <a:p>
            <a:pPr marL="228600" indent="-228600">
              <a:lnSpc>
                <a:spcPct val="80000"/>
              </a:lnSpc>
              <a:spcBef>
                <a:spcPct val="50000"/>
              </a:spcBef>
            </a:pPr>
            <a:r>
              <a:rPr lang="en-US" sz="1200" dirty="0" smtClean="0">
                <a:solidFill>
                  <a:srgbClr val="FFFF99"/>
                </a:solidFill>
              </a:rPr>
              <a:t>Reagan asked if people were better off than they were four years ago.</a:t>
            </a:r>
          </a:p>
          <a:p>
            <a:pPr marL="228600" indent="-228600">
              <a:lnSpc>
                <a:spcPct val="80000"/>
              </a:lnSpc>
              <a:spcBef>
                <a:spcPct val="50000"/>
              </a:spcBef>
            </a:pPr>
            <a:r>
              <a:rPr lang="en-US" sz="1200" dirty="0" smtClean="0">
                <a:solidFill>
                  <a:srgbClr val="FFFF99"/>
                </a:solidFill>
              </a:rPr>
              <a:t>Reagan and his running mate, George H.W. Bush, won in a landslide; Republicans also gained control of the Senate.</a:t>
            </a:r>
          </a:p>
          <a:p>
            <a:endParaRPr lang="en-US" dirty="0"/>
          </a:p>
        </p:txBody>
      </p:sp>
      <p:sp>
        <p:nvSpPr>
          <p:cNvPr id="4" name="Slide Number Placeholder 3"/>
          <p:cNvSpPr>
            <a:spLocks noGrp="1"/>
          </p:cNvSpPr>
          <p:nvPr>
            <p:ph type="sldNum" sz="quarter" idx="10"/>
          </p:nvPr>
        </p:nvSpPr>
        <p:spPr/>
        <p:txBody>
          <a:bodyPr/>
          <a:lstStyle/>
          <a:p>
            <a:fld id="{2D69BE07-3C12-45DD-9A2C-FCBD688B7E51}" type="slidenum">
              <a:rPr lang="en-US" smtClean="0"/>
              <a:t>6</a:t>
            </a:fld>
            <a:endParaRPr lang="en-US"/>
          </a:p>
        </p:txBody>
      </p:sp>
    </p:spTree>
    <p:extLst>
      <p:ext uri="{BB962C8B-B14F-4D97-AF65-F5344CB8AC3E}">
        <p14:creationId xmlns:p14="http://schemas.microsoft.com/office/powerpoint/2010/main" val="287888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spcBef>
                <a:spcPct val="50000"/>
              </a:spcBef>
            </a:pPr>
            <a:r>
              <a:rPr lang="en-US" sz="1800" dirty="0" smtClean="0">
                <a:solidFill>
                  <a:srgbClr val="003300"/>
                </a:solidFill>
              </a:rPr>
              <a:t>Position worsened relations with the Soviets</a:t>
            </a:r>
          </a:p>
          <a:p>
            <a:pPr lvl="1">
              <a:lnSpc>
                <a:spcPct val="80000"/>
              </a:lnSpc>
              <a:spcBef>
                <a:spcPct val="50000"/>
              </a:spcBef>
            </a:pPr>
            <a:r>
              <a:rPr lang="en-US" sz="1800" dirty="0" smtClean="0">
                <a:solidFill>
                  <a:srgbClr val="003300"/>
                </a:solidFill>
              </a:rPr>
              <a:t>Forged bonds with like-minded leaders, including Margaret Thatcher and Pope John Paul II</a:t>
            </a:r>
          </a:p>
          <a:p>
            <a:pPr lvl="1">
              <a:lnSpc>
                <a:spcPct val="80000"/>
              </a:lnSpc>
              <a:spcBef>
                <a:spcPct val="50000"/>
              </a:spcBef>
            </a:pPr>
            <a:r>
              <a:rPr lang="en-US" sz="1800" dirty="0" smtClean="0">
                <a:solidFill>
                  <a:srgbClr val="003300"/>
                </a:solidFill>
              </a:rPr>
              <a:t>Critics of his policy called Reagan reckless</a:t>
            </a:r>
          </a:p>
          <a:p>
            <a:endParaRPr lang="en-US" dirty="0"/>
          </a:p>
        </p:txBody>
      </p:sp>
      <p:sp>
        <p:nvSpPr>
          <p:cNvPr id="4" name="Slide Number Placeholder 3"/>
          <p:cNvSpPr>
            <a:spLocks noGrp="1"/>
          </p:cNvSpPr>
          <p:nvPr>
            <p:ph type="sldNum" sz="quarter" idx="10"/>
          </p:nvPr>
        </p:nvSpPr>
        <p:spPr/>
        <p:txBody>
          <a:bodyPr/>
          <a:lstStyle/>
          <a:p>
            <a:fld id="{2D69BE07-3C12-45DD-9A2C-FCBD688B7E51}" type="slidenum">
              <a:rPr lang="en-US" smtClean="0"/>
              <a:t>7</a:t>
            </a:fld>
            <a:endParaRPr lang="en-US"/>
          </a:p>
        </p:txBody>
      </p:sp>
    </p:spTree>
    <p:extLst>
      <p:ext uri="{BB962C8B-B14F-4D97-AF65-F5344CB8AC3E}">
        <p14:creationId xmlns:p14="http://schemas.microsoft.com/office/powerpoint/2010/main" val="232590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ctr">
              <a:lnSpc>
                <a:spcPct val="80000"/>
              </a:lnSpc>
              <a:spcBef>
                <a:spcPct val="50000"/>
              </a:spcBef>
              <a:buFontTx/>
              <a:buNone/>
            </a:pPr>
            <a:r>
              <a:rPr lang="en-US" sz="1400" b="1" dirty="0" smtClean="0">
                <a:solidFill>
                  <a:srgbClr val="FFFF99"/>
                </a:solidFill>
              </a:rPr>
              <a:t>Supply-side Economics</a:t>
            </a:r>
          </a:p>
          <a:p>
            <a:pPr marL="228600" indent="-228600">
              <a:lnSpc>
                <a:spcPct val="80000"/>
              </a:lnSpc>
              <a:spcBef>
                <a:spcPct val="50000"/>
              </a:spcBef>
            </a:pPr>
            <a:r>
              <a:rPr lang="en-US" sz="1200" dirty="0" smtClean="0">
                <a:solidFill>
                  <a:srgbClr val="FFFF99"/>
                </a:solidFill>
              </a:rPr>
              <a:t>Tax cuts and business incentives stimulate investment.</a:t>
            </a:r>
          </a:p>
          <a:p>
            <a:pPr marL="228600" indent="-228600">
              <a:lnSpc>
                <a:spcPct val="80000"/>
              </a:lnSpc>
              <a:spcBef>
                <a:spcPct val="50000"/>
              </a:spcBef>
            </a:pPr>
            <a:r>
              <a:rPr lang="en-US" sz="1200" dirty="0" smtClean="0">
                <a:solidFill>
                  <a:srgbClr val="FFFF99"/>
                </a:solidFill>
              </a:rPr>
              <a:t>Investment encourages economic growth. </a:t>
            </a:r>
          </a:p>
          <a:p>
            <a:pPr marL="228600" indent="-228600">
              <a:lnSpc>
                <a:spcPct val="80000"/>
              </a:lnSpc>
              <a:spcBef>
                <a:spcPct val="50000"/>
              </a:spcBef>
            </a:pPr>
            <a:r>
              <a:rPr lang="en-US" sz="1200" dirty="0" smtClean="0">
                <a:solidFill>
                  <a:srgbClr val="FFFF99"/>
                </a:solidFill>
              </a:rPr>
              <a:t>A growing economy results in more goods and services.</a:t>
            </a:r>
          </a:p>
          <a:p>
            <a:pPr marL="228600" indent="-228600">
              <a:lnSpc>
                <a:spcPct val="80000"/>
              </a:lnSpc>
              <a:spcBef>
                <a:spcPct val="50000"/>
              </a:spcBef>
            </a:pPr>
            <a:r>
              <a:rPr lang="en-US" sz="1200" dirty="0" smtClean="0">
                <a:solidFill>
                  <a:srgbClr val="FFFF99"/>
                </a:solidFill>
              </a:rPr>
              <a:t>Theory appealed to conservatives who supported free enterprise and minimal government regulation.</a:t>
            </a:r>
          </a:p>
          <a:p>
            <a:endParaRPr lang="en-US" dirty="0"/>
          </a:p>
        </p:txBody>
      </p:sp>
      <p:sp>
        <p:nvSpPr>
          <p:cNvPr id="4" name="Slide Number Placeholder 3"/>
          <p:cNvSpPr>
            <a:spLocks noGrp="1"/>
          </p:cNvSpPr>
          <p:nvPr>
            <p:ph type="sldNum" sz="quarter" idx="10"/>
          </p:nvPr>
        </p:nvSpPr>
        <p:spPr/>
        <p:txBody>
          <a:bodyPr/>
          <a:lstStyle/>
          <a:p>
            <a:fld id="{2D69BE07-3C12-45DD-9A2C-FCBD688B7E51}" type="slidenum">
              <a:rPr lang="en-US" smtClean="0"/>
              <a:t>9</a:t>
            </a:fld>
            <a:endParaRPr lang="en-US"/>
          </a:p>
        </p:txBody>
      </p:sp>
    </p:spTree>
    <p:extLst>
      <p:ext uri="{BB962C8B-B14F-4D97-AF65-F5344CB8AC3E}">
        <p14:creationId xmlns:p14="http://schemas.microsoft.com/office/powerpoint/2010/main" val="73470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205764-3EF5-4B15-A8F5-7290B19C39BC}" type="slidenum">
              <a:rPr lang="en-US"/>
              <a:pPr/>
              <a:t>11</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sz="1200" dirty="0" smtClean="0">
                <a:solidFill>
                  <a:srgbClr val="003300"/>
                </a:solidFill>
              </a:rPr>
              <a:t>Milestones for women—politicians began to pay more attention to female voters and to appoint women to high public offices</a:t>
            </a:r>
          </a:p>
          <a:p>
            <a:pPr>
              <a:spcBef>
                <a:spcPct val="50000"/>
              </a:spcBef>
            </a:pPr>
            <a:r>
              <a:rPr lang="en-US" sz="1200" dirty="0" smtClean="0">
                <a:solidFill>
                  <a:srgbClr val="003300"/>
                </a:solidFill>
              </a:rPr>
              <a:t>Changes in immigration law—laws increased the legal immigration limits and toughened penalties on hiring undocumented workers</a:t>
            </a:r>
          </a:p>
          <a:p>
            <a:pPr>
              <a:spcBef>
                <a:spcPct val="50000"/>
              </a:spcBef>
            </a:pPr>
            <a:r>
              <a:rPr lang="en-US" sz="1200" dirty="0" smtClean="0">
                <a:solidFill>
                  <a:srgbClr val="003300"/>
                </a:solidFill>
              </a:rPr>
              <a:t>Court battles over social issues—the Supreme Court ruled on several sensitive landmark cases</a:t>
            </a:r>
          </a:p>
          <a:p>
            <a:pPr>
              <a:spcBef>
                <a:spcPct val="50000"/>
              </a:spcBef>
            </a:pPr>
            <a:r>
              <a:rPr lang="en-US" sz="1200" dirty="0" smtClean="0">
                <a:solidFill>
                  <a:srgbClr val="003300"/>
                </a:solidFill>
              </a:rPr>
              <a:t>Battles over Supreme Court nominations—Reagan and Bush tried to pack the Supreme Court and federal courts with conservative judges</a:t>
            </a:r>
          </a:p>
          <a:p>
            <a:pPr>
              <a:spcBef>
                <a:spcPct val="50000"/>
              </a:spcBef>
            </a:pPr>
            <a:r>
              <a:rPr lang="en-US" sz="1200" dirty="0" smtClean="0">
                <a:solidFill>
                  <a:srgbClr val="003300"/>
                </a:solidFill>
              </a:rPr>
              <a:t>A deadly disease—scientists identified AIDS, one of the world’s worst outbreaks of infectious disease</a:t>
            </a:r>
          </a:p>
          <a:p>
            <a:endParaRPr lang="en-US" dirty="0" smtClean="0"/>
          </a:p>
          <a:p>
            <a:pPr marL="228600" indent="-228600" algn="ctr">
              <a:lnSpc>
                <a:spcPct val="90000"/>
              </a:lnSpc>
              <a:spcBef>
                <a:spcPct val="50000"/>
              </a:spcBef>
              <a:buFontTx/>
              <a:buNone/>
            </a:pPr>
            <a:r>
              <a:rPr lang="en-US" sz="1400" b="1" dirty="0" smtClean="0">
                <a:solidFill>
                  <a:srgbClr val="FFFF99"/>
                </a:solidFill>
              </a:rPr>
              <a:t>Milestones for Women</a:t>
            </a:r>
          </a:p>
          <a:p>
            <a:pPr marL="228600" indent="-228600">
              <a:lnSpc>
                <a:spcPct val="90000"/>
              </a:lnSpc>
              <a:spcBef>
                <a:spcPct val="50000"/>
              </a:spcBef>
            </a:pPr>
            <a:r>
              <a:rPr lang="en-US" sz="1200" dirty="0" smtClean="0">
                <a:solidFill>
                  <a:srgbClr val="FFFF99"/>
                </a:solidFill>
              </a:rPr>
              <a:t>Politicians began to pay attention to women voters and interests.</a:t>
            </a:r>
          </a:p>
          <a:p>
            <a:pPr marL="228600" indent="-228600">
              <a:lnSpc>
                <a:spcPct val="90000"/>
              </a:lnSpc>
              <a:spcBef>
                <a:spcPct val="50000"/>
              </a:spcBef>
            </a:pPr>
            <a:r>
              <a:rPr lang="en-US" sz="1200" dirty="0" smtClean="0">
                <a:solidFill>
                  <a:srgbClr val="FFFF99"/>
                </a:solidFill>
              </a:rPr>
              <a:t>Reagan elevated women to high public office. </a:t>
            </a:r>
          </a:p>
          <a:p>
            <a:pPr marL="228600" indent="-228600">
              <a:lnSpc>
                <a:spcPct val="90000"/>
              </a:lnSpc>
              <a:spcBef>
                <a:spcPct val="50000"/>
              </a:spcBef>
            </a:pPr>
            <a:r>
              <a:rPr lang="en-US" sz="1200" b="1" dirty="0" smtClean="0">
                <a:solidFill>
                  <a:srgbClr val="FFFF99"/>
                </a:solidFill>
              </a:rPr>
              <a:t>Sandra Day O’Connor</a:t>
            </a:r>
            <a:r>
              <a:rPr lang="en-US" sz="1200" dirty="0" smtClean="0">
                <a:solidFill>
                  <a:srgbClr val="FFFF99"/>
                </a:solidFill>
              </a:rPr>
              <a:t>—first women appointed to the Supreme Court</a:t>
            </a:r>
          </a:p>
          <a:p>
            <a:pPr marL="228600" indent="-228600">
              <a:lnSpc>
                <a:spcPct val="90000"/>
              </a:lnSpc>
              <a:spcBef>
                <a:spcPct val="50000"/>
              </a:spcBef>
            </a:pPr>
            <a:r>
              <a:rPr lang="en-US" sz="1200" dirty="0" smtClean="0">
                <a:solidFill>
                  <a:srgbClr val="FFFF99"/>
                </a:solidFill>
              </a:rPr>
              <a:t>Walter Mondale asked Geraldine Ferraro to be his presidential running mate.</a:t>
            </a:r>
          </a:p>
          <a:p>
            <a:endParaRPr lang="en-US" dirty="0" smtClean="0"/>
          </a:p>
          <a:p>
            <a:pPr marL="228600" indent="-228600" algn="ctr">
              <a:lnSpc>
                <a:spcPct val="90000"/>
              </a:lnSpc>
              <a:spcBef>
                <a:spcPct val="50000"/>
              </a:spcBef>
              <a:buFontTx/>
              <a:buNone/>
            </a:pPr>
            <a:r>
              <a:rPr lang="en-US" sz="1400" b="1" dirty="0" smtClean="0">
                <a:solidFill>
                  <a:srgbClr val="FFFF99"/>
                </a:solidFill>
              </a:rPr>
              <a:t>Immigration Laws</a:t>
            </a:r>
          </a:p>
          <a:p>
            <a:pPr marL="228600" indent="-228600">
              <a:lnSpc>
                <a:spcPct val="90000"/>
              </a:lnSpc>
              <a:spcBef>
                <a:spcPct val="50000"/>
              </a:spcBef>
            </a:pPr>
            <a:r>
              <a:rPr lang="en-US" sz="1200" dirty="0" smtClean="0">
                <a:solidFill>
                  <a:srgbClr val="FFFF99"/>
                </a:solidFill>
              </a:rPr>
              <a:t>Laws passed in 1980 and 1986 increased legal immigration limits and granted legal status to millions of undocumented immigrants living in the United States.</a:t>
            </a:r>
          </a:p>
          <a:p>
            <a:pPr marL="228600" indent="-228600">
              <a:lnSpc>
                <a:spcPct val="90000"/>
              </a:lnSpc>
              <a:spcBef>
                <a:spcPct val="50000"/>
              </a:spcBef>
            </a:pPr>
            <a:r>
              <a:rPr lang="en-US" sz="1200" dirty="0" smtClean="0">
                <a:solidFill>
                  <a:srgbClr val="FFFF99"/>
                </a:solidFill>
              </a:rPr>
              <a:t>They also toughened penalties on employers who hired undocumented workers.</a:t>
            </a:r>
          </a:p>
          <a:p>
            <a:pPr marL="228600" indent="-228600">
              <a:lnSpc>
                <a:spcPct val="90000"/>
              </a:lnSpc>
              <a:spcBef>
                <a:spcPct val="50000"/>
              </a:spcBef>
            </a:pPr>
            <a:r>
              <a:rPr lang="en-US" sz="1200" dirty="0" smtClean="0">
                <a:solidFill>
                  <a:srgbClr val="FFFF99"/>
                </a:solidFill>
              </a:rPr>
              <a:t>Illegal immigration continued to grow.</a:t>
            </a:r>
          </a:p>
          <a:p>
            <a:endParaRPr lang="en-US" dirty="0" smtClean="0"/>
          </a:p>
          <a:p>
            <a:pPr marL="228600" indent="-228600" algn="ctr">
              <a:lnSpc>
                <a:spcPct val="80000"/>
              </a:lnSpc>
              <a:spcBef>
                <a:spcPct val="50000"/>
              </a:spcBef>
              <a:buFontTx/>
              <a:buNone/>
            </a:pPr>
            <a:r>
              <a:rPr lang="en-US" sz="1400" b="1" dirty="0" smtClean="0">
                <a:solidFill>
                  <a:srgbClr val="FFFF99"/>
                </a:solidFill>
              </a:rPr>
              <a:t>Social Issues</a:t>
            </a:r>
          </a:p>
          <a:p>
            <a:pPr marL="228600" indent="-228600">
              <a:lnSpc>
                <a:spcPct val="80000"/>
              </a:lnSpc>
              <a:spcBef>
                <a:spcPct val="50000"/>
              </a:spcBef>
            </a:pPr>
            <a:r>
              <a:rPr lang="en-US" sz="1200" i="1" dirty="0" smtClean="0">
                <a:solidFill>
                  <a:srgbClr val="FFFF99"/>
                </a:solidFill>
              </a:rPr>
              <a:t>New Jersey</a:t>
            </a:r>
            <a:r>
              <a:rPr lang="en-US" sz="1200" dirty="0" smtClean="0">
                <a:solidFill>
                  <a:srgbClr val="FFFF99"/>
                </a:solidFill>
              </a:rPr>
              <a:t> v.</a:t>
            </a:r>
            <a:r>
              <a:rPr lang="en-US" sz="1200" i="1" dirty="0" smtClean="0">
                <a:solidFill>
                  <a:srgbClr val="FFFF99"/>
                </a:solidFill>
              </a:rPr>
              <a:t> T.L.O</a:t>
            </a:r>
            <a:r>
              <a:rPr lang="en-US" sz="1200" dirty="0" smtClean="0">
                <a:solidFill>
                  <a:srgbClr val="FFFF99"/>
                </a:solidFill>
              </a:rPr>
              <a:t>.—schools have the right to search students’ belongings</a:t>
            </a:r>
          </a:p>
          <a:p>
            <a:pPr marL="228600" indent="-228600">
              <a:lnSpc>
                <a:spcPct val="80000"/>
              </a:lnSpc>
              <a:spcBef>
                <a:spcPct val="50000"/>
              </a:spcBef>
            </a:pPr>
            <a:r>
              <a:rPr lang="en-US" sz="1200" i="1" dirty="0" smtClean="0">
                <a:solidFill>
                  <a:srgbClr val="FFFF99"/>
                </a:solidFill>
              </a:rPr>
              <a:t>Westside Community School District</a:t>
            </a:r>
            <a:r>
              <a:rPr lang="en-US" sz="1200" dirty="0" smtClean="0">
                <a:solidFill>
                  <a:srgbClr val="FFFF99"/>
                </a:solidFill>
              </a:rPr>
              <a:t> v. </a:t>
            </a:r>
            <a:r>
              <a:rPr lang="en-US" sz="1200" i="1" dirty="0" err="1" smtClean="0">
                <a:solidFill>
                  <a:srgbClr val="FFFF99"/>
                </a:solidFill>
              </a:rPr>
              <a:t>Mergens</a:t>
            </a:r>
            <a:r>
              <a:rPr lang="en-US" sz="1200" dirty="0" smtClean="0">
                <a:solidFill>
                  <a:srgbClr val="FFFF99"/>
                </a:solidFill>
              </a:rPr>
              <a:t>—school had to allow students to form an after-school Christian group that could meet on school grounds.</a:t>
            </a:r>
          </a:p>
          <a:p>
            <a:pPr marL="228600" indent="-228600">
              <a:lnSpc>
                <a:spcPct val="80000"/>
              </a:lnSpc>
              <a:spcBef>
                <a:spcPct val="50000"/>
              </a:spcBef>
            </a:pPr>
            <a:r>
              <a:rPr lang="en-US" sz="1200" i="1" dirty="0" smtClean="0">
                <a:solidFill>
                  <a:srgbClr val="FFFF99"/>
                </a:solidFill>
              </a:rPr>
              <a:t>Planned Parenthood of Southwestern PA</a:t>
            </a:r>
            <a:r>
              <a:rPr lang="en-US" sz="1200" dirty="0" smtClean="0">
                <a:solidFill>
                  <a:srgbClr val="FFFF99"/>
                </a:solidFill>
              </a:rPr>
              <a:t> v.</a:t>
            </a:r>
            <a:r>
              <a:rPr lang="en-US" sz="1200" i="1" dirty="0" smtClean="0">
                <a:solidFill>
                  <a:srgbClr val="FFFF99"/>
                </a:solidFill>
              </a:rPr>
              <a:t> Casey</a:t>
            </a:r>
            <a:r>
              <a:rPr lang="en-US" sz="1200" dirty="0" smtClean="0">
                <a:solidFill>
                  <a:srgbClr val="FFFF99"/>
                </a:solidFill>
              </a:rPr>
              <a:t>—state could require informed consent, a 24-hour wait, and parental consent for minors before women could have an abortion</a:t>
            </a:r>
          </a:p>
          <a:p>
            <a:pPr marL="228600" indent="-228600">
              <a:lnSpc>
                <a:spcPct val="80000"/>
              </a:lnSpc>
              <a:spcBef>
                <a:spcPct val="50000"/>
              </a:spcBef>
            </a:pPr>
            <a:r>
              <a:rPr lang="en-US" sz="1200" i="1" dirty="0" smtClean="0">
                <a:solidFill>
                  <a:srgbClr val="FFFF99"/>
                </a:solidFill>
              </a:rPr>
              <a:t>Cruzan</a:t>
            </a:r>
            <a:r>
              <a:rPr lang="en-US" sz="1200" dirty="0" smtClean="0">
                <a:solidFill>
                  <a:srgbClr val="FFFF99"/>
                </a:solidFill>
              </a:rPr>
              <a:t> v. </a:t>
            </a:r>
            <a:r>
              <a:rPr lang="en-US" sz="1200" i="1" dirty="0" smtClean="0">
                <a:solidFill>
                  <a:srgbClr val="FFFF99"/>
                </a:solidFill>
              </a:rPr>
              <a:t>Director, Missouri Dept. of Health</a:t>
            </a:r>
            <a:r>
              <a:rPr lang="en-US" sz="1200" dirty="0" smtClean="0">
                <a:solidFill>
                  <a:srgbClr val="FFFF99"/>
                </a:solidFill>
              </a:rPr>
              <a:t>—recognized an adult’s right to refuse medical service</a:t>
            </a:r>
          </a:p>
          <a:p>
            <a:endParaRPr lang="en-US" dirty="0"/>
          </a:p>
        </p:txBody>
      </p:sp>
      <p:sp>
        <p:nvSpPr>
          <p:cNvPr id="4" name="Slide Number Placeholder 3"/>
          <p:cNvSpPr>
            <a:spLocks noGrp="1"/>
          </p:cNvSpPr>
          <p:nvPr>
            <p:ph type="sldNum" sz="quarter" idx="10"/>
          </p:nvPr>
        </p:nvSpPr>
        <p:spPr/>
        <p:txBody>
          <a:bodyPr/>
          <a:lstStyle/>
          <a:p>
            <a:fld id="{2D69BE07-3C12-45DD-9A2C-FCBD688B7E51}" type="slidenum">
              <a:rPr lang="en-US" smtClean="0"/>
              <a:t>15</a:t>
            </a:fld>
            <a:endParaRPr lang="en-US"/>
          </a:p>
        </p:txBody>
      </p:sp>
    </p:spTree>
    <p:extLst>
      <p:ext uri="{BB962C8B-B14F-4D97-AF65-F5344CB8AC3E}">
        <p14:creationId xmlns:p14="http://schemas.microsoft.com/office/powerpoint/2010/main" val="368231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DDDA5-E8CD-42EA-B0FF-5BA34A6395CC}"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55B76-07A7-44C8-A651-7686E8336597}" type="slidenum">
              <a:rPr lang="en-US" smtClean="0"/>
              <a:t>‹#›</a:t>
            </a:fld>
            <a:endParaRPr lang="en-US"/>
          </a:p>
        </p:txBody>
      </p:sp>
    </p:spTree>
    <p:extLst>
      <p:ext uri="{BB962C8B-B14F-4D97-AF65-F5344CB8AC3E}">
        <p14:creationId xmlns:p14="http://schemas.microsoft.com/office/powerpoint/2010/main" val="13443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DDDA5-E8CD-42EA-B0FF-5BA34A6395CC}"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55B76-07A7-44C8-A651-7686E8336597}" type="slidenum">
              <a:rPr lang="en-US" smtClean="0"/>
              <a:t>‹#›</a:t>
            </a:fld>
            <a:endParaRPr lang="en-US"/>
          </a:p>
        </p:txBody>
      </p:sp>
    </p:spTree>
    <p:extLst>
      <p:ext uri="{BB962C8B-B14F-4D97-AF65-F5344CB8AC3E}">
        <p14:creationId xmlns:p14="http://schemas.microsoft.com/office/powerpoint/2010/main" val="216067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DDDA5-E8CD-42EA-B0FF-5BA34A6395CC}"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55B76-07A7-44C8-A651-7686E8336597}" type="slidenum">
              <a:rPr lang="en-US" smtClean="0"/>
              <a:t>‹#›</a:t>
            </a:fld>
            <a:endParaRPr lang="en-US"/>
          </a:p>
        </p:txBody>
      </p:sp>
    </p:spTree>
    <p:extLst>
      <p:ext uri="{BB962C8B-B14F-4D97-AF65-F5344CB8AC3E}">
        <p14:creationId xmlns:p14="http://schemas.microsoft.com/office/powerpoint/2010/main" val="340104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DDDA5-E8CD-42EA-B0FF-5BA34A6395CC}"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55B76-07A7-44C8-A651-7686E8336597}" type="slidenum">
              <a:rPr lang="en-US" smtClean="0"/>
              <a:t>‹#›</a:t>
            </a:fld>
            <a:endParaRPr lang="en-US"/>
          </a:p>
        </p:txBody>
      </p:sp>
    </p:spTree>
    <p:extLst>
      <p:ext uri="{BB962C8B-B14F-4D97-AF65-F5344CB8AC3E}">
        <p14:creationId xmlns:p14="http://schemas.microsoft.com/office/powerpoint/2010/main" val="347393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DDDA5-E8CD-42EA-B0FF-5BA34A6395CC}"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55B76-07A7-44C8-A651-7686E8336597}" type="slidenum">
              <a:rPr lang="en-US" smtClean="0"/>
              <a:t>‹#›</a:t>
            </a:fld>
            <a:endParaRPr lang="en-US"/>
          </a:p>
        </p:txBody>
      </p:sp>
    </p:spTree>
    <p:extLst>
      <p:ext uri="{BB962C8B-B14F-4D97-AF65-F5344CB8AC3E}">
        <p14:creationId xmlns:p14="http://schemas.microsoft.com/office/powerpoint/2010/main" val="350623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5DDDA5-E8CD-42EA-B0FF-5BA34A6395CC}"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55B76-07A7-44C8-A651-7686E8336597}" type="slidenum">
              <a:rPr lang="en-US" smtClean="0"/>
              <a:t>‹#›</a:t>
            </a:fld>
            <a:endParaRPr lang="en-US"/>
          </a:p>
        </p:txBody>
      </p:sp>
    </p:spTree>
    <p:extLst>
      <p:ext uri="{BB962C8B-B14F-4D97-AF65-F5344CB8AC3E}">
        <p14:creationId xmlns:p14="http://schemas.microsoft.com/office/powerpoint/2010/main" val="383578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DDDA5-E8CD-42EA-B0FF-5BA34A6395CC}" type="datetimeFigureOut">
              <a:rPr lang="en-US" smtClean="0"/>
              <a:t>5/13/2014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55B76-07A7-44C8-A651-7686E8336597}" type="slidenum">
              <a:rPr lang="en-US" smtClean="0"/>
              <a:t>‹#›</a:t>
            </a:fld>
            <a:endParaRPr lang="en-US"/>
          </a:p>
        </p:txBody>
      </p:sp>
    </p:spTree>
    <p:extLst>
      <p:ext uri="{BB962C8B-B14F-4D97-AF65-F5344CB8AC3E}">
        <p14:creationId xmlns:p14="http://schemas.microsoft.com/office/powerpoint/2010/main" val="281964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DDDA5-E8CD-42EA-B0FF-5BA34A6395CC}" type="datetimeFigureOut">
              <a:rPr lang="en-US" smtClean="0"/>
              <a:t>5/13/2014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55B76-07A7-44C8-A651-7686E8336597}" type="slidenum">
              <a:rPr lang="en-US" smtClean="0"/>
              <a:t>‹#›</a:t>
            </a:fld>
            <a:endParaRPr lang="en-US"/>
          </a:p>
        </p:txBody>
      </p:sp>
    </p:spTree>
    <p:extLst>
      <p:ext uri="{BB962C8B-B14F-4D97-AF65-F5344CB8AC3E}">
        <p14:creationId xmlns:p14="http://schemas.microsoft.com/office/powerpoint/2010/main" val="110500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DDDA5-E8CD-42EA-B0FF-5BA34A6395CC}" type="datetimeFigureOut">
              <a:rPr lang="en-US" smtClean="0"/>
              <a:t>5/13/2014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55B76-07A7-44C8-A651-7686E8336597}" type="slidenum">
              <a:rPr lang="en-US" smtClean="0"/>
              <a:t>‹#›</a:t>
            </a:fld>
            <a:endParaRPr lang="en-US"/>
          </a:p>
        </p:txBody>
      </p:sp>
    </p:spTree>
    <p:extLst>
      <p:ext uri="{BB962C8B-B14F-4D97-AF65-F5344CB8AC3E}">
        <p14:creationId xmlns:p14="http://schemas.microsoft.com/office/powerpoint/2010/main" val="288839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DDDA5-E8CD-42EA-B0FF-5BA34A6395CC}"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55B76-07A7-44C8-A651-7686E8336597}" type="slidenum">
              <a:rPr lang="en-US" smtClean="0"/>
              <a:t>‹#›</a:t>
            </a:fld>
            <a:endParaRPr lang="en-US"/>
          </a:p>
        </p:txBody>
      </p:sp>
    </p:spTree>
    <p:extLst>
      <p:ext uri="{BB962C8B-B14F-4D97-AF65-F5344CB8AC3E}">
        <p14:creationId xmlns:p14="http://schemas.microsoft.com/office/powerpoint/2010/main" val="128617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DDDA5-E8CD-42EA-B0FF-5BA34A6395CC}" type="datetimeFigureOut">
              <a:rPr lang="en-US" smtClean="0"/>
              <a:t>5/13/2014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55B76-07A7-44C8-A651-7686E8336597}" type="slidenum">
              <a:rPr lang="en-US" smtClean="0"/>
              <a:t>‹#›</a:t>
            </a:fld>
            <a:endParaRPr lang="en-US"/>
          </a:p>
        </p:txBody>
      </p:sp>
    </p:spTree>
    <p:extLst>
      <p:ext uri="{BB962C8B-B14F-4D97-AF65-F5344CB8AC3E}">
        <p14:creationId xmlns:p14="http://schemas.microsoft.com/office/powerpoint/2010/main" val="365849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t="-50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DDDA5-E8CD-42EA-B0FF-5BA34A6395CC}" type="datetimeFigureOut">
              <a:rPr lang="en-US" smtClean="0"/>
              <a:t>5/13/2014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55B76-07A7-44C8-A651-7686E8336597}" type="slidenum">
              <a:rPr lang="en-US" smtClean="0"/>
              <a:t>‹#›</a:t>
            </a:fld>
            <a:endParaRPr lang="en-US"/>
          </a:p>
        </p:txBody>
      </p:sp>
    </p:spTree>
    <p:extLst>
      <p:ext uri="{BB962C8B-B14F-4D97-AF65-F5344CB8AC3E}">
        <p14:creationId xmlns:p14="http://schemas.microsoft.com/office/powerpoint/2010/main" val="956699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source=images&amp;cd=&amp;cad=rja&amp;docid=lIRD2xgUhKxK5M&amp;tbnid=5TSsrayo_usa2M:&amp;ved=0CAgQjRwwAA&amp;url=http://pierretristam.com/Bobst/library/wf-241.htm&amp;ei=uK8FUfGjHZC00QHT0oCIBg&amp;psig=AFQjCNHzWvzB1iH6TnGySXqITefcHgKZgA&amp;ust=1359413560528705"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Gill Sans Ultra Bold Condensed" pitchFamily="34" charset="0"/>
              </a:rPr>
              <a:t>Culture Wars of the 1980s</a:t>
            </a:r>
            <a:endParaRPr lang="en-US" dirty="0">
              <a:latin typeface="Gill Sans Ultra Bold Condensed" pitchFamily="34"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2934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How did this effect Americans?</a:t>
            </a:r>
            <a:endParaRPr lang="en-US" dirty="0"/>
          </a:p>
        </p:txBody>
      </p:sp>
      <p:sp>
        <p:nvSpPr>
          <p:cNvPr id="3" name="Content Placeholder 2"/>
          <p:cNvSpPr>
            <a:spLocks noGrp="1"/>
          </p:cNvSpPr>
          <p:nvPr>
            <p:ph idx="1"/>
          </p:nvPr>
        </p:nvSpPr>
        <p:spPr/>
        <p:txBody>
          <a:bodyPr/>
          <a:lstStyle/>
          <a:p>
            <a:r>
              <a:rPr lang="en-US" dirty="0" smtClean="0"/>
              <a:t>Technology</a:t>
            </a:r>
          </a:p>
          <a:p>
            <a:r>
              <a:rPr lang="en-US" dirty="0" smtClean="0"/>
              <a:t>Economy</a:t>
            </a:r>
          </a:p>
          <a:p>
            <a:r>
              <a:rPr lang="en-US" dirty="0" smtClean="0"/>
              <a:t>Culture Wars</a:t>
            </a:r>
          </a:p>
        </p:txBody>
      </p:sp>
      <p:pic>
        <p:nvPicPr>
          <p:cNvPr id="6146" name="Picture 2" descr="Maggie, Kenny, Kristen, Penn, Jennifer, in 19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239" y="1828800"/>
            <a:ext cx="5490799" cy="3460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kclibrary.lonestar.edu/images/penn-s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3445510"/>
            <a:ext cx="2459223" cy="287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3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304800"/>
            <a:ext cx="8077200" cy="10668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spcBef>
                <a:spcPct val="50000"/>
              </a:spcBef>
            </a:pPr>
            <a:r>
              <a:rPr lang="en-US" sz="4000" b="1" dirty="0"/>
              <a:t>New </a:t>
            </a:r>
            <a:r>
              <a:rPr lang="en-US" sz="4000" b="1" dirty="0" smtClean="0"/>
              <a:t>Technologies</a:t>
            </a:r>
            <a:endParaRPr lang="en-US" sz="4000" b="1" dirty="0"/>
          </a:p>
        </p:txBody>
      </p:sp>
      <p:sp>
        <p:nvSpPr>
          <p:cNvPr id="98307" name="Rectangle 3"/>
          <p:cNvSpPr>
            <a:spLocks noChangeArrowheads="1"/>
          </p:cNvSpPr>
          <p:nvPr/>
        </p:nvSpPr>
        <p:spPr bwMode="auto">
          <a:xfrm>
            <a:off x="1447800" y="3276600"/>
            <a:ext cx="7010400" cy="685800"/>
          </a:xfrm>
          <a:prstGeom prst="rect">
            <a:avLst/>
          </a:prstGeom>
          <a:solidFill>
            <a:srgbClr val="FFFF99"/>
          </a:solidFill>
          <a:ln w="9525">
            <a:solidFill>
              <a:srgbClr val="33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r>
              <a:rPr lang="en-US" b="1">
                <a:solidFill>
                  <a:srgbClr val="003300"/>
                </a:solidFill>
                <a:latin typeface="Verdana" pitchFamily="34" charset="0"/>
              </a:rPr>
              <a:t>Bill Gates</a:t>
            </a:r>
            <a:r>
              <a:rPr lang="en-US">
                <a:solidFill>
                  <a:srgbClr val="003300"/>
                </a:solidFill>
                <a:latin typeface="Verdana" pitchFamily="34" charset="0"/>
              </a:rPr>
              <a:t> started Microsoft, a company that invented a new type of computer-operating software.</a:t>
            </a:r>
          </a:p>
        </p:txBody>
      </p:sp>
      <p:sp>
        <p:nvSpPr>
          <p:cNvPr id="98308" name="Text Box 4"/>
          <p:cNvSpPr txBox="1">
            <a:spLocks noChangeArrowheads="1"/>
          </p:cNvSpPr>
          <p:nvPr/>
        </p:nvSpPr>
        <p:spPr bwMode="auto">
          <a:xfrm>
            <a:off x="457200" y="1981200"/>
            <a:ext cx="904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a:latin typeface="Verdana" pitchFamily="34" charset="0"/>
              </a:rPr>
              <a:t>Steve</a:t>
            </a:r>
            <a:br>
              <a:rPr lang="en-US" b="1" dirty="0">
                <a:latin typeface="Verdana" pitchFamily="34" charset="0"/>
              </a:rPr>
            </a:br>
            <a:r>
              <a:rPr lang="en-US" b="1" dirty="0">
                <a:latin typeface="Verdana" pitchFamily="34" charset="0"/>
              </a:rPr>
              <a:t>Jobs</a:t>
            </a:r>
          </a:p>
        </p:txBody>
      </p:sp>
      <p:sp>
        <p:nvSpPr>
          <p:cNvPr id="98309" name="Rectangle 5"/>
          <p:cNvSpPr>
            <a:spLocks noChangeArrowheads="1"/>
          </p:cNvSpPr>
          <p:nvPr/>
        </p:nvSpPr>
        <p:spPr bwMode="auto">
          <a:xfrm>
            <a:off x="1447800" y="1524000"/>
            <a:ext cx="7010400" cy="1600200"/>
          </a:xfrm>
          <a:prstGeom prst="rect">
            <a:avLst/>
          </a:prstGeom>
          <a:solidFill>
            <a:srgbClr val="FFFF99"/>
          </a:solidFill>
          <a:ln w="9525">
            <a:solidFill>
              <a:srgbClr val="33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r>
              <a:rPr lang="en-US" b="1">
                <a:solidFill>
                  <a:srgbClr val="003300"/>
                </a:solidFill>
                <a:latin typeface="Verdana" pitchFamily="34" charset="0"/>
              </a:rPr>
              <a:t>Steve Jobs</a:t>
            </a:r>
            <a:r>
              <a:rPr lang="en-US">
                <a:solidFill>
                  <a:srgbClr val="003300"/>
                </a:solidFill>
                <a:latin typeface="Verdana" pitchFamily="34" charset="0"/>
              </a:rPr>
              <a:t> and Steve Wozniak started Apple Computer.</a:t>
            </a:r>
          </a:p>
          <a:p>
            <a:pPr marL="342900" indent="-342900">
              <a:spcBef>
                <a:spcPct val="50000"/>
              </a:spcBef>
              <a:buFontTx/>
              <a:buChar char="•"/>
            </a:pPr>
            <a:r>
              <a:rPr lang="en-US">
                <a:solidFill>
                  <a:srgbClr val="003300"/>
                </a:solidFill>
                <a:latin typeface="Verdana" pitchFamily="34" charset="0"/>
              </a:rPr>
              <a:t>Apple computers were small enough to be used at home, and they transformed the way Americans lived and worked.</a:t>
            </a:r>
          </a:p>
        </p:txBody>
      </p:sp>
      <p:sp>
        <p:nvSpPr>
          <p:cNvPr id="98310" name="Text Box 6"/>
          <p:cNvSpPr txBox="1">
            <a:spLocks noChangeArrowheads="1"/>
          </p:cNvSpPr>
          <p:nvPr/>
        </p:nvSpPr>
        <p:spPr bwMode="auto">
          <a:xfrm>
            <a:off x="457200" y="32766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a:latin typeface="Verdana" pitchFamily="34" charset="0"/>
              </a:rPr>
              <a:t>Bill</a:t>
            </a:r>
            <a:br>
              <a:rPr lang="en-US" b="1" dirty="0">
                <a:latin typeface="Verdana" pitchFamily="34" charset="0"/>
              </a:rPr>
            </a:br>
            <a:r>
              <a:rPr lang="en-US" b="1" dirty="0">
                <a:latin typeface="Verdana" pitchFamily="34" charset="0"/>
              </a:rPr>
              <a:t>Gates</a:t>
            </a:r>
          </a:p>
        </p:txBody>
      </p:sp>
      <p:pic>
        <p:nvPicPr>
          <p:cNvPr id="983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2133600"/>
            <a:ext cx="160338" cy="160338"/>
          </a:xfrm>
          <a:prstGeom prst="rect">
            <a:avLst/>
          </a:prstGeom>
          <a:noFill/>
          <a:extLst>
            <a:ext uri="{909E8E84-426E-40DD-AFC4-6F175D3DCCD1}">
              <a14:hiddenFill xmlns:a14="http://schemas.microsoft.com/office/drawing/2010/main">
                <a:solidFill>
                  <a:srgbClr val="FFFFFF"/>
                </a:solidFill>
              </a14:hiddenFill>
            </a:ext>
          </a:extLst>
        </p:spPr>
      </p:pic>
      <p:pic>
        <p:nvPicPr>
          <p:cNvPr id="983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657600"/>
            <a:ext cx="160338" cy="160338"/>
          </a:xfrm>
          <a:prstGeom prst="rect">
            <a:avLst/>
          </a:prstGeom>
          <a:noFill/>
          <a:extLst>
            <a:ext uri="{909E8E84-426E-40DD-AFC4-6F175D3DCCD1}">
              <a14:hiddenFill xmlns:a14="http://schemas.microsoft.com/office/drawing/2010/main">
                <a:solidFill>
                  <a:srgbClr val="FFFFFF"/>
                </a:solidFill>
              </a14:hiddenFill>
            </a:ext>
          </a:extLst>
        </p:spPr>
      </p:pic>
      <p:sp>
        <p:nvSpPr>
          <p:cNvPr id="98313" name="Rectangle 9"/>
          <p:cNvSpPr>
            <a:spLocks noChangeArrowheads="1"/>
          </p:cNvSpPr>
          <p:nvPr/>
        </p:nvSpPr>
        <p:spPr bwMode="auto">
          <a:xfrm>
            <a:off x="1447800" y="4114800"/>
            <a:ext cx="7010400" cy="1676400"/>
          </a:xfrm>
          <a:prstGeom prst="rect">
            <a:avLst/>
          </a:prstGeom>
          <a:solidFill>
            <a:srgbClr val="FFFF99"/>
          </a:solidFill>
          <a:ln w="9525">
            <a:solidFill>
              <a:srgbClr val="33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r>
              <a:rPr lang="en-US">
                <a:solidFill>
                  <a:srgbClr val="003300"/>
                </a:solidFill>
                <a:latin typeface="Verdana" pitchFamily="34" charset="0"/>
              </a:rPr>
              <a:t>Unlike previous spacecraft, the </a:t>
            </a:r>
            <a:r>
              <a:rPr lang="en-US" b="1">
                <a:solidFill>
                  <a:srgbClr val="003300"/>
                </a:solidFill>
                <a:latin typeface="Verdana" pitchFamily="34" charset="0"/>
              </a:rPr>
              <a:t>space shuttle</a:t>
            </a:r>
            <a:r>
              <a:rPr lang="en-US">
                <a:solidFill>
                  <a:srgbClr val="003300"/>
                </a:solidFill>
                <a:latin typeface="Verdana" pitchFamily="34" charset="0"/>
              </a:rPr>
              <a:t> could be used over and over again.</a:t>
            </a:r>
          </a:p>
          <a:p>
            <a:pPr marL="342900" indent="-342900">
              <a:spcBef>
                <a:spcPct val="50000"/>
              </a:spcBef>
              <a:buFontTx/>
              <a:buChar char="•"/>
            </a:pPr>
            <a:r>
              <a:rPr lang="en-US">
                <a:solidFill>
                  <a:srgbClr val="003300"/>
                </a:solidFill>
                <a:latin typeface="Verdana" pitchFamily="34" charset="0"/>
              </a:rPr>
              <a:t>The technologies developed or discovered by scientists working on the space shuttle led to the development of infrared cameras and a treatment for brain tumors.</a:t>
            </a:r>
          </a:p>
        </p:txBody>
      </p:sp>
      <p:sp>
        <p:nvSpPr>
          <p:cNvPr id="98314" name="Text Box 10"/>
          <p:cNvSpPr txBox="1">
            <a:spLocks noChangeArrowheads="1"/>
          </p:cNvSpPr>
          <p:nvPr/>
        </p:nvSpPr>
        <p:spPr bwMode="auto">
          <a:xfrm>
            <a:off x="381000" y="4343400"/>
            <a:ext cx="1112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a:latin typeface="Verdana" pitchFamily="34" charset="0"/>
              </a:rPr>
              <a:t>The</a:t>
            </a:r>
          </a:p>
          <a:p>
            <a:pPr algn="ctr"/>
            <a:r>
              <a:rPr lang="en-US" b="1" dirty="0">
                <a:latin typeface="Verdana" pitchFamily="34" charset="0"/>
              </a:rPr>
              <a:t>Space</a:t>
            </a:r>
          </a:p>
          <a:p>
            <a:pPr algn="ctr"/>
            <a:r>
              <a:rPr lang="en-US" b="1" dirty="0">
                <a:latin typeface="Verdana" pitchFamily="34" charset="0"/>
              </a:rPr>
              <a:t>Shuttle</a:t>
            </a:r>
          </a:p>
        </p:txBody>
      </p:sp>
      <p:pic>
        <p:nvPicPr>
          <p:cNvPr id="98315"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34400" y="5181600"/>
            <a:ext cx="171450" cy="1714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21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wipe(up)">
                                      <p:cBhvr>
                                        <p:cTn id="7" dur="500"/>
                                        <p:tgtEl>
                                          <p:spTgt spid="9830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8309"/>
                                        </p:tgtEl>
                                        <p:attrNameLst>
                                          <p:attrName>style.visibility</p:attrName>
                                        </p:attrNameLst>
                                      </p:cBhvr>
                                      <p:to>
                                        <p:strVal val="visible"/>
                                      </p:to>
                                    </p:set>
                                    <p:animEffect transition="in" filter="wipe(up)">
                                      <p:cBhvr>
                                        <p:cTn id="10" dur="500"/>
                                        <p:tgtEl>
                                          <p:spTgt spid="983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8310"/>
                                        </p:tgtEl>
                                        <p:attrNameLst>
                                          <p:attrName>style.visibility</p:attrName>
                                        </p:attrNameLst>
                                      </p:cBhvr>
                                      <p:to>
                                        <p:strVal val="visible"/>
                                      </p:to>
                                    </p:set>
                                    <p:animEffect transition="in" filter="wipe(up)">
                                      <p:cBhvr>
                                        <p:cTn id="15" dur="500"/>
                                        <p:tgtEl>
                                          <p:spTgt spid="983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8307"/>
                                        </p:tgtEl>
                                        <p:attrNameLst>
                                          <p:attrName>style.visibility</p:attrName>
                                        </p:attrNameLst>
                                      </p:cBhvr>
                                      <p:to>
                                        <p:strVal val="visible"/>
                                      </p:to>
                                    </p:set>
                                    <p:animEffect transition="in" filter="wipe(up)">
                                      <p:cBhvr>
                                        <p:cTn id="18" dur="500"/>
                                        <p:tgtEl>
                                          <p:spTgt spid="983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8314"/>
                                        </p:tgtEl>
                                        <p:attrNameLst>
                                          <p:attrName>style.visibility</p:attrName>
                                        </p:attrNameLst>
                                      </p:cBhvr>
                                      <p:to>
                                        <p:strVal val="visible"/>
                                      </p:to>
                                    </p:set>
                                    <p:animEffect transition="in" filter="wipe(up)">
                                      <p:cBhvr>
                                        <p:cTn id="23" dur="500"/>
                                        <p:tgtEl>
                                          <p:spTgt spid="983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8313"/>
                                        </p:tgtEl>
                                        <p:attrNameLst>
                                          <p:attrName>style.visibility</p:attrName>
                                        </p:attrNameLst>
                                      </p:cBhvr>
                                      <p:to>
                                        <p:strVal val="visible"/>
                                      </p:to>
                                    </p:set>
                                    <p:animEffect transition="in" filter="wipe(up)">
                                      <p:cBhvr>
                                        <p:cTn id="26" dur="500"/>
                                        <p:tgtEl>
                                          <p:spTgt spid="98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nimBg="1"/>
      <p:bldP spid="98308" grpId="0"/>
      <p:bldP spid="98309" grpId="0" animBg="1"/>
      <p:bldP spid="98310" grpId="0"/>
      <p:bldP spid="98313" grpId="0" animBg="1"/>
      <p:bldP spid="983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idx="1"/>
          </p:nvPr>
        </p:nvSpPr>
        <p:spPr/>
        <p:txBody>
          <a:bodyPr/>
          <a:lstStyle/>
          <a:p>
            <a:pPr>
              <a:lnSpc>
                <a:spcPct val="80000"/>
              </a:lnSpc>
              <a:spcBef>
                <a:spcPct val="50000"/>
              </a:spcBef>
            </a:pPr>
            <a:r>
              <a:rPr lang="en-US" dirty="0" smtClean="0"/>
              <a:t>Uneven economic growth—strong growth, but unevenly distributed</a:t>
            </a:r>
          </a:p>
          <a:p>
            <a:pPr>
              <a:lnSpc>
                <a:spcPct val="80000"/>
              </a:lnSpc>
              <a:spcBef>
                <a:spcPct val="50000"/>
              </a:spcBef>
            </a:pPr>
            <a:r>
              <a:rPr lang="en-US" dirty="0" smtClean="0"/>
              <a:t>Rising deficits—expenditures far greater than tax revenue</a:t>
            </a:r>
          </a:p>
          <a:p>
            <a:pPr>
              <a:lnSpc>
                <a:spcPct val="80000"/>
              </a:lnSpc>
              <a:spcBef>
                <a:spcPct val="50000"/>
              </a:spcBef>
            </a:pPr>
            <a:r>
              <a:rPr lang="en-US" dirty="0" smtClean="0"/>
              <a:t>Financial deregulation—led to corporate raiders, downsizing, and hostile takeovers</a:t>
            </a:r>
          </a:p>
          <a:p>
            <a:pPr>
              <a:lnSpc>
                <a:spcPct val="80000"/>
              </a:lnSpc>
              <a:spcBef>
                <a:spcPct val="50000"/>
              </a:spcBef>
            </a:pPr>
            <a:r>
              <a:rPr lang="en-US" dirty="0" smtClean="0"/>
              <a:t>Savings and loan crisis—deregulated S&amp;Ls loaned out too much of their wealth and went bankrupt on a massive scale</a:t>
            </a:r>
          </a:p>
          <a:p>
            <a:endParaRPr lang="en-US" dirty="0"/>
          </a:p>
        </p:txBody>
      </p:sp>
    </p:spTree>
    <p:extLst>
      <p:ext uri="{BB962C8B-B14F-4D97-AF65-F5344CB8AC3E}">
        <p14:creationId xmlns:p14="http://schemas.microsoft.com/office/powerpoint/2010/main" val="36635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Reaganomics: Did it Work?</a:t>
            </a:r>
            <a:endParaRPr lang="en-US" dirty="0"/>
          </a:p>
        </p:txBody>
      </p:sp>
      <p:sp>
        <p:nvSpPr>
          <p:cNvPr id="3" name="Content Placeholder 2"/>
          <p:cNvSpPr>
            <a:spLocks noGrp="1"/>
          </p:cNvSpPr>
          <p:nvPr>
            <p:ph idx="1"/>
          </p:nvPr>
        </p:nvSpPr>
        <p:spPr/>
        <p:txBody>
          <a:bodyPr/>
          <a:lstStyle/>
          <a:p>
            <a:r>
              <a:rPr lang="en-US" dirty="0" smtClean="0"/>
              <a:t>http://www.youtube.com/watch?v=jJAbEmyZP0o</a:t>
            </a:r>
            <a:endParaRPr lang="en-US" dirty="0"/>
          </a:p>
        </p:txBody>
      </p:sp>
    </p:spTree>
    <p:extLst>
      <p:ext uri="{BB962C8B-B14F-4D97-AF65-F5344CB8AC3E}">
        <p14:creationId xmlns:p14="http://schemas.microsoft.com/office/powerpoint/2010/main" val="254679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305800" cy="63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52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Wars</a:t>
            </a:r>
            <a:endParaRPr lang="en-US" dirty="0"/>
          </a:p>
        </p:txBody>
      </p:sp>
      <p:sp>
        <p:nvSpPr>
          <p:cNvPr id="4" name="Content Placeholder 3"/>
          <p:cNvSpPr>
            <a:spLocks noGrp="1"/>
          </p:cNvSpPr>
          <p:nvPr>
            <p:ph sz="half" idx="1"/>
          </p:nvPr>
        </p:nvSpPr>
        <p:spPr/>
        <p:txBody>
          <a:bodyPr/>
          <a:lstStyle/>
          <a:p>
            <a:pPr>
              <a:lnSpc>
                <a:spcPct val="90000"/>
              </a:lnSpc>
            </a:pPr>
            <a:r>
              <a:rPr lang="en-US" b="1" dirty="0" smtClean="0"/>
              <a:t>Abortion</a:t>
            </a:r>
          </a:p>
          <a:p>
            <a:pPr>
              <a:lnSpc>
                <a:spcPct val="90000"/>
              </a:lnSpc>
            </a:pPr>
            <a:r>
              <a:rPr lang="en-US" b="1" dirty="0" smtClean="0"/>
              <a:t>Immigration</a:t>
            </a:r>
          </a:p>
          <a:p>
            <a:pPr>
              <a:lnSpc>
                <a:spcPct val="90000"/>
              </a:lnSpc>
            </a:pPr>
            <a:r>
              <a:rPr lang="en-US" b="1" dirty="0" smtClean="0"/>
              <a:t>Affirmative Action</a:t>
            </a:r>
          </a:p>
          <a:p>
            <a:pPr>
              <a:lnSpc>
                <a:spcPct val="90000"/>
              </a:lnSpc>
            </a:pPr>
            <a:r>
              <a:rPr lang="en-US" b="1" dirty="0" smtClean="0"/>
              <a:t>Bilingual Education</a:t>
            </a:r>
          </a:p>
          <a:p>
            <a:pPr>
              <a:lnSpc>
                <a:spcPct val="90000"/>
              </a:lnSpc>
            </a:pPr>
            <a:r>
              <a:rPr lang="en-US" b="1" dirty="0" smtClean="0"/>
              <a:t>Multiculturalism</a:t>
            </a:r>
          </a:p>
          <a:p>
            <a:pPr>
              <a:lnSpc>
                <a:spcPct val="90000"/>
              </a:lnSpc>
            </a:pPr>
            <a:r>
              <a:rPr lang="en-US" b="1" dirty="0" smtClean="0"/>
              <a:t>Communism</a:t>
            </a:r>
          </a:p>
          <a:p>
            <a:pPr>
              <a:lnSpc>
                <a:spcPct val="90000"/>
              </a:lnSpc>
            </a:pPr>
            <a:r>
              <a:rPr lang="en-US" b="1" dirty="0" smtClean="0"/>
              <a:t>Homosexuality</a:t>
            </a:r>
          </a:p>
          <a:p>
            <a:pPr>
              <a:lnSpc>
                <a:spcPct val="90000"/>
              </a:lnSpc>
            </a:pPr>
            <a:r>
              <a:rPr lang="en-US" b="1" dirty="0" smtClean="0"/>
              <a:t>Taxation</a:t>
            </a:r>
          </a:p>
          <a:p>
            <a:pPr>
              <a:lnSpc>
                <a:spcPct val="90000"/>
              </a:lnSpc>
            </a:pPr>
            <a:r>
              <a:rPr lang="en-US" b="1" dirty="0" smtClean="0"/>
              <a:t>Church and State</a:t>
            </a:r>
          </a:p>
          <a:p>
            <a:endParaRPr lang="en-US" dirty="0"/>
          </a:p>
        </p:txBody>
      </p:sp>
      <p:sp>
        <p:nvSpPr>
          <p:cNvPr id="5" name="Content Placeholder 4"/>
          <p:cNvSpPr>
            <a:spLocks noGrp="1"/>
          </p:cNvSpPr>
          <p:nvPr>
            <p:ph sz="half" idx="2"/>
          </p:nvPr>
        </p:nvSpPr>
        <p:spPr/>
        <p:txBody>
          <a:bodyPr/>
          <a:lstStyle/>
          <a:p>
            <a:pPr>
              <a:lnSpc>
                <a:spcPct val="90000"/>
              </a:lnSpc>
            </a:pPr>
            <a:r>
              <a:rPr lang="en-US" b="1" dirty="0" smtClean="0"/>
              <a:t>HIV-AIDS</a:t>
            </a:r>
          </a:p>
          <a:p>
            <a:pPr lvl="1">
              <a:lnSpc>
                <a:spcPct val="90000"/>
              </a:lnSpc>
            </a:pPr>
            <a:r>
              <a:rPr lang="en-US" sz="2200" b="1" dirty="0" smtClean="0"/>
              <a:t>God’s punishment</a:t>
            </a:r>
          </a:p>
          <a:p>
            <a:pPr>
              <a:lnSpc>
                <a:spcPct val="90000"/>
              </a:lnSpc>
            </a:pPr>
            <a:r>
              <a:rPr lang="en-US" b="1" dirty="0" smtClean="0"/>
              <a:t>Desegregation</a:t>
            </a:r>
          </a:p>
          <a:p>
            <a:pPr lvl="1">
              <a:lnSpc>
                <a:spcPct val="90000"/>
              </a:lnSpc>
            </a:pPr>
            <a:r>
              <a:rPr lang="en-US" sz="2200" b="1" dirty="0" smtClean="0"/>
              <a:t>State’s Rights</a:t>
            </a:r>
          </a:p>
          <a:p>
            <a:pPr>
              <a:lnSpc>
                <a:spcPct val="90000"/>
              </a:lnSpc>
            </a:pPr>
            <a:r>
              <a:rPr lang="en-US" b="1" dirty="0" smtClean="0"/>
              <a:t>School Prayer</a:t>
            </a:r>
          </a:p>
          <a:p>
            <a:pPr>
              <a:lnSpc>
                <a:spcPct val="90000"/>
              </a:lnSpc>
            </a:pPr>
            <a:r>
              <a:rPr lang="en-US" b="1" dirty="0" smtClean="0"/>
              <a:t>Abortion</a:t>
            </a:r>
          </a:p>
          <a:p>
            <a:pPr lvl="1">
              <a:lnSpc>
                <a:spcPct val="90000"/>
              </a:lnSpc>
            </a:pPr>
            <a:r>
              <a:rPr lang="en-US" sz="2200" b="1" dirty="0" smtClean="0"/>
              <a:t>Operation Rescue</a:t>
            </a:r>
          </a:p>
          <a:p>
            <a:pPr>
              <a:lnSpc>
                <a:spcPct val="90000"/>
              </a:lnSpc>
            </a:pPr>
            <a:r>
              <a:rPr lang="en-US" b="1" dirty="0" smtClean="0"/>
              <a:t>Affirmative Action</a:t>
            </a:r>
          </a:p>
          <a:p>
            <a:pPr lvl="1">
              <a:lnSpc>
                <a:spcPct val="90000"/>
              </a:lnSpc>
            </a:pPr>
            <a:r>
              <a:rPr lang="en-US" sz="2200" b="1" dirty="0" smtClean="0"/>
              <a:t>Hand-outs</a:t>
            </a:r>
          </a:p>
          <a:p>
            <a:endParaRPr lang="en-US" dirty="0"/>
          </a:p>
        </p:txBody>
      </p:sp>
    </p:spTree>
    <p:extLst>
      <p:ext uri="{BB962C8B-B14F-4D97-AF65-F5344CB8AC3E}">
        <p14:creationId xmlns:p14="http://schemas.microsoft.com/office/powerpoint/2010/main" val="305505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 Review</a:t>
            </a:r>
            <a:endParaRPr lang="en-US" dirty="0"/>
          </a:p>
        </p:txBody>
      </p:sp>
      <p:sp>
        <p:nvSpPr>
          <p:cNvPr id="3" name="Content Placeholder 2"/>
          <p:cNvSpPr>
            <a:spLocks noGrp="1"/>
          </p:cNvSpPr>
          <p:nvPr>
            <p:ph idx="1"/>
          </p:nvPr>
        </p:nvSpPr>
        <p:spPr/>
        <p:txBody>
          <a:bodyPr/>
          <a:lstStyle/>
          <a:p>
            <a:r>
              <a:rPr lang="en-US" dirty="0" smtClean="0"/>
              <a:t>What were the 70s like for most Americans?</a:t>
            </a:r>
          </a:p>
          <a:p>
            <a:pPr lvl="1"/>
            <a:r>
              <a:rPr lang="en-US" dirty="0" smtClean="0"/>
              <a:t>The Good</a:t>
            </a:r>
          </a:p>
          <a:p>
            <a:pPr lvl="2"/>
            <a:r>
              <a:rPr lang="en-US" dirty="0" smtClean="0"/>
              <a:t>Women’s Rights / Civil Rights</a:t>
            </a:r>
            <a:endParaRPr lang="en-US" dirty="0"/>
          </a:p>
          <a:p>
            <a:pPr lvl="1"/>
            <a:r>
              <a:rPr lang="en-US" dirty="0" smtClean="0"/>
              <a:t>The Not-So-Good</a:t>
            </a:r>
          </a:p>
          <a:p>
            <a:pPr lvl="2"/>
            <a:r>
              <a:rPr lang="en-US" dirty="0" smtClean="0"/>
              <a:t>Americans vs. Government / President</a:t>
            </a:r>
          </a:p>
          <a:p>
            <a:pPr lvl="2"/>
            <a:r>
              <a:rPr lang="en-US" dirty="0" smtClean="0"/>
              <a:t>Economy / Gas Lines</a:t>
            </a:r>
          </a:p>
          <a:p>
            <a:pPr lvl="2"/>
            <a:r>
              <a:rPr lang="en-US" dirty="0" smtClean="0"/>
              <a:t>Mood</a:t>
            </a:r>
          </a:p>
          <a:p>
            <a:pPr lvl="1"/>
            <a:endParaRPr lang="en-US" dirty="0"/>
          </a:p>
        </p:txBody>
      </p:sp>
    </p:spTree>
    <p:extLst>
      <p:ext uri="{BB962C8B-B14F-4D97-AF65-F5344CB8AC3E}">
        <p14:creationId xmlns:p14="http://schemas.microsoft.com/office/powerpoint/2010/main" val="337991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Ready for Change</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2974975"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encrypted-tbn0.gstatic.com/images?q=tbn:ANd9GcSDdBxgOxuzrl_0TLir0eKtI7h2CX9e0AOmaJ88rs7CGqbtw_MT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528909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7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Conservative Backlash</a:t>
            </a:r>
            <a:endParaRPr lang="en-US" dirty="0"/>
          </a:p>
        </p:txBody>
      </p:sp>
      <p:sp>
        <p:nvSpPr>
          <p:cNvPr id="3" name="Content Placeholder 2"/>
          <p:cNvSpPr>
            <a:spLocks noGrp="1"/>
          </p:cNvSpPr>
          <p:nvPr>
            <p:ph idx="1"/>
          </p:nvPr>
        </p:nvSpPr>
        <p:spPr/>
        <p:txBody>
          <a:bodyPr>
            <a:normAutofit/>
          </a:bodyPr>
          <a:lstStyle/>
          <a:p>
            <a:r>
              <a:rPr lang="en-US" b="1" dirty="0" smtClean="0"/>
              <a:t>"I listen to feminists and all these radical gals... These women just need a man in the house. That's all they need. Most of the feminists need a man to tell them what time of day it is and to lead them home. And they blew it and they're mad at all men. Feminists hate men. They're sexist. They hate men; that's their problem."</a:t>
            </a:r>
          </a:p>
          <a:p>
            <a:pPr lvl="8"/>
            <a:r>
              <a:rPr lang="en-US" sz="2800" b="1" dirty="0" smtClean="0"/>
              <a:t>Jerry </a:t>
            </a:r>
            <a:r>
              <a:rPr lang="en-US" sz="2800" b="1" dirty="0" err="1" smtClean="0"/>
              <a:t>Falwell</a:t>
            </a:r>
            <a:r>
              <a:rPr lang="en-US" sz="2800" b="1" dirty="0" smtClean="0"/>
              <a:t>, 1974</a:t>
            </a:r>
            <a:endParaRPr lang="en-US" sz="2800" dirty="0"/>
          </a:p>
        </p:txBody>
      </p:sp>
    </p:spTree>
    <p:extLst>
      <p:ext uri="{BB962C8B-B14F-4D97-AF65-F5344CB8AC3E}">
        <p14:creationId xmlns:p14="http://schemas.microsoft.com/office/powerpoint/2010/main" val="309979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Ronald Reagan</a:t>
            </a:r>
            <a:endParaRPr lang="en-US" dirty="0"/>
          </a:p>
        </p:txBody>
      </p:sp>
      <p:sp>
        <p:nvSpPr>
          <p:cNvPr id="5" name="Content Placeholder 4"/>
          <p:cNvSpPr>
            <a:spLocks noGrp="1"/>
          </p:cNvSpPr>
          <p:nvPr>
            <p:ph sz="half" idx="2"/>
          </p:nvPr>
        </p:nvSpPr>
        <p:spPr/>
        <p:txBody>
          <a:bodyPr>
            <a:normAutofit fontScale="92500" lnSpcReduction="10000"/>
          </a:bodyPr>
          <a:lstStyle/>
          <a:p>
            <a:endParaRPr lang="en-US"/>
          </a:p>
        </p:txBody>
      </p:sp>
      <p:pic>
        <p:nvPicPr>
          <p:cNvPr id="2050" name="Picture 2" descr="http://html.slidesharecdn.com/unit11powerpointthe70sand80s-110829152408-phpapp01/output072.png?1314650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05800" cy="514350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1"/>
          </p:nvPr>
        </p:nvSpPr>
        <p:spPr>
          <a:xfrm>
            <a:off x="457200" y="1600200"/>
            <a:ext cx="3429000" cy="4525963"/>
          </a:xfrm>
        </p:spPr>
        <p:txBody>
          <a:bodyPr>
            <a:normAutofit fontScale="92500" lnSpcReduction="10000"/>
          </a:bodyPr>
          <a:lstStyle/>
          <a:p>
            <a:r>
              <a:rPr lang="en-US" dirty="0" smtClean="0">
                <a:solidFill>
                  <a:srgbClr val="FF0000"/>
                </a:solidFill>
              </a:rPr>
              <a:t>Leader of Conservative Movement</a:t>
            </a:r>
          </a:p>
          <a:p>
            <a:r>
              <a:rPr lang="en-US" dirty="0" smtClean="0">
                <a:solidFill>
                  <a:srgbClr val="FF0000"/>
                </a:solidFill>
              </a:rPr>
              <a:t>Hollywood Actor &amp; spokesperson 1930s &amp; 50s</a:t>
            </a:r>
          </a:p>
          <a:p>
            <a:r>
              <a:rPr lang="en-US" dirty="0" smtClean="0">
                <a:solidFill>
                  <a:srgbClr val="FF0000"/>
                </a:solidFill>
              </a:rPr>
              <a:t>Joins war in 1942</a:t>
            </a:r>
          </a:p>
          <a:p>
            <a:r>
              <a:rPr lang="en-US" dirty="0" smtClean="0">
                <a:solidFill>
                  <a:srgbClr val="FF0000"/>
                </a:solidFill>
              </a:rPr>
              <a:t>Politics in mid-1950s</a:t>
            </a:r>
          </a:p>
          <a:p>
            <a:r>
              <a:rPr lang="en-US" dirty="0" smtClean="0">
                <a:solidFill>
                  <a:srgbClr val="FF0000"/>
                </a:solidFill>
              </a:rPr>
              <a:t>Governor of Cal. In 1966</a:t>
            </a:r>
            <a:endParaRPr lang="en-US" dirty="0">
              <a:solidFill>
                <a:srgbClr val="FF0000"/>
              </a:solidFill>
            </a:endParaRPr>
          </a:p>
        </p:txBody>
      </p:sp>
    </p:spTree>
    <p:extLst>
      <p:ext uri="{BB962C8B-B14F-4D97-AF65-F5344CB8AC3E}">
        <p14:creationId xmlns:p14="http://schemas.microsoft.com/office/powerpoint/2010/main" val="240471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Reagan’s Ideas / Plan</a:t>
            </a:r>
            <a:endParaRPr lang="en-US" dirty="0"/>
          </a:p>
        </p:txBody>
      </p:sp>
      <p:sp>
        <p:nvSpPr>
          <p:cNvPr id="3" name="Content Placeholder 2"/>
          <p:cNvSpPr>
            <a:spLocks noGrp="1"/>
          </p:cNvSpPr>
          <p:nvPr>
            <p:ph sz="half" idx="1"/>
          </p:nvPr>
        </p:nvSpPr>
        <p:spPr/>
        <p:txBody>
          <a:bodyPr>
            <a:normAutofit fontScale="92500" lnSpcReduction="10000"/>
          </a:bodyPr>
          <a:lstStyle/>
          <a:p>
            <a:endParaRPr lang="en-US"/>
          </a:p>
        </p:txBody>
      </p:sp>
      <p:sp>
        <p:nvSpPr>
          <p:cNvPr id="4" name="Content Placeholder 3"/>
          <p:cNvSpPr>
            <a:spLocks noGrp="1"/>
          </p:cNvSpPr>
          <p:nvPr>
            <p:ph sz="half" idx="2"/>
          </p:nvPr>
        </p:nvSpPr>
        <p:spPr/>
        <p:txBody>
          <a:bodyPr>
            <a:normAutofit fontScale="92500" lnSpcReduction="10000"/>
          </a:bodyPr>
          <a:lstStyle/>
          <a:p>
            <a:r>
              <a:rPr lang="en-US" b="1" dirty="0" smtClean="0"/>
              <a:t>Vietnam was a “Noble Cause” </a:t>
            </a:r>
          </a:p>
          <a:p>
            <a:r>
              <a:rPr lang="en-US" b="1" dirty="0" smtClean="0"/>
              <a:t>Renew the Cold War</a:t>
            </a:r>
          </a:p>
          <a:p>
            <a:r>
              <a:rPr lang="en-US" b="1" dirty="0" smtClean="0"/>
              <a:t>American Power</a:t>
            </a:r>
          </a:p>
          <a:p>
            <a:r>
              <a:rPr lang="en-US" b="1" dirty="0" smtClean="0"/>
              <a:t>Patriotism </a:t>
            </a:r>
          </a:p>
          <a:p>
            <a:r>
              <a:rPr lang="en-US" b="1" dirty="0" smtClean="0"/>
              <a:t>Traditionalism</a:t>
            </a:r>
          </a:p>
          <a:p>
            <a:r>
              <a:rPr lang="en-US" b="1" dirty="0" smtClean="0"/>
              <a:t>State’s Rights</a:t>
            </a:r>
          </a:p>
          <a:p>
            <a:r>
              <a:rPr lang="en-US" b="1" dirty="0" smtClean="0"/>
              <a:t>“Individualism”</a:t>
            </a:r>
          </a:p>
          <a:p>
            <a:r>
              <a:rPr lang="en-US" b="1" dirty="0" smtClean="0"/>
              <a:t>Feel Good</a:t>
            </a:r>
          </a:p>
          <a:p>
            <a:r>
              <a:rPr lang="en-US" b="1" dirty="0" smtClean="0"/>
              <a:t>Economy!!!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733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62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 and the Cold War</a:t>
            </a:r>
            <a:endParaRPr lang="en-US" dirty="0"/>
          </a:p>
        </p:txBody>
      </p:sp>
      <p:sp>
        <p:nvSpPr>
          <p:cNvPr id="3" name="Content Placeholder 2"/>
          <p:cNvSpPr>
            <a:spLocks noGrp="1"/>
          </p:cNvSpPr>
          <p:nvPr>
            <p:ph sz="half" idx="1"/>
          </p:nvPr>
        </p:nvSpPr>
        <p:spPr>
          <a:xfrm>
            <a:off x="457200" y="1600200"/>
            <a:ext cx="4038600" cy="4876800"/>
          </a:xfrm>
        </p:spPr>
        <p:txBody>
          <a:bodyPr>
            <a:normAutofit/>
          </a:bodyPr>
          <a:lstStyle/>
          <a:p>
            <a:pPr>
              <a:lnSpc>
                <a:spcPct val="80000"/>
              </a:lnSpc>
              <a:spcBef>
                <a:spcPct val="50000"/>
              </a:spcBef>
            </a:pPr>
            <a:r>
              <a:rPr lang="en-US" sz="2000" dirty="0" smtClean="0"/>
              <a:t>“Evil Empire”</a:t>
            </a:r>
          </a:p>
          <a:p>
            <a:pPr>
              <a:lnSpc>
                <a:spcPct val="80000"/>
              </a:lnSpc>
              <a:spcBef>
                <a:spcPct val="50000"/>
              </a:spcBef>
            </a:pPr>
            <a:r>
              <a:rPr lang="en-US" sz="2000" dirty="0" smtClean="0"/>
              <a:t>In his first term, Reagan rejected the policies of containment and détente; he wanted to destroy communism.</a:t>
            </a:r>
          </a:p>
          <a:p>
            <a:pPr>
              <a:lnSpc>
                <a:spcPct val="80000"/>
              </a:lnSpc>
              <a:spcBef>
                <a:spcPct val="50000"/>
              </a:spcBef>
            </a:pPr>
            <a:r>
              <a:rPr lang="en-US" sz="2000" dirty="0" smtClean="0"/>
              <a:t>Reagan obtained massive increases in military spending.</a:t>
            </a:r>
          </a:p>
          <a:p>
            <a:pPr lvl="1">
              <a:lnSpc>
                <a:spcPct val="80000"/>
              </a:lnSpc>
              <a:spcBef>
                <a:spcPct val="50000"/>
              </a:spcBef>
            </a:pPr>
            <a:r>
              <a:rPr lang="en-US" sz="1800" dirty="0" smtClean="0"/>
              <a:t>Much of the new spending went to nuclear weapons.</a:t>
            </a:r>
          </a:p>
          <a:p>
            <a:pPr lvl="1">
              <a:lnSpc>
                <a:spcPct val="80000"/>
              </a:lnSpc>
              <a:spcBef>
                <a:spcPct val="50000"/>
              </a:spcBef>
            </a:pPr>
            <a:r>
              <a:rPr lang="en-US" sz="1800" dirty="0" smtClean="0"/>
              <a:t>Promoted the </a:t>
            </a:r>
            <a:r>
              <a:rPr lang="en-US" sz="1800" b="1" dirty="0" smtClean="0"/>
              <a:t>Strategic Defense initiative</a:t>
            </a:r>
            <a:r>
              <a:rPr lang="en-US" sz="1800" dirty="0" smtClean="0"/>
              <a:t> (SDI)—a shield in space to protect the United States against incoming Soviet missiles.</a:t>
            </a:r>
          </a:p>
          <a:p>
            <a:pPr lvl="2">
              <a:lnSpc>
                <a:spcPct val="80000"/>
              </a:lnSpc>
              <a:spcBef>
                <a:spcPct val="50000"/>
              </a:spcBef>
            </a:pPr>
            <a:r>
              <a:rPr lang="en-US" sz="1800" dirty="0" smtClean="0"/>
              <a:t>Critics called this Star Wars and said it wouldn’t work.</a:t>
            </a:r>
          </a:p>
          <a:p>
            <a:endParaRPr lang="en-US" dirty="0"/>
          </a:p>
        </p:txBody>
      </p:sp>
      <p:sp>
        <p:nvSpPr>
          <p:cNvPr id="4" name="Content Placeholder 3"/>
          <p:cNvSpPr>
            <a:spLocks noGrp="1"/>
          </p:cNvSpPr>
          <p:nvPr>
            <p:ph sz="half" idx="2"/>
          </p:nvPr>
        </p:nvSpPr>
        <p:spPr/>
        <p:txBody>
          <a:bodyPr>
            <a:normAutofit/>
          </a:bodyPr>
          <a:lstStyle/>
          <a:p>
            <a:endParaRPr lang="en-US"/>
          </a:p>
        </p:txBody>
      </p:sp>
      <p:pic>
        <p:nvPicPr>
          <p:cNvPr id="4098" name="Picture 2" descr="http://pierretristam.com/images/reaganmissil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95399"/>
            <a:ext cx="4038600" cy="5317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0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Reagan and the Cold War</a:t>
            </a:r>
            <a:endParaRPr lang="en-US" dirty="0"/>
          </a:p>
        </p:txBody>
      </p:sp>
      <p:sp>
        <p:nvSpPr>
          <p:cNvPr id="6" name="Content Placeholder 5"/>
          <p:cNvSpPr>
            <a:spLocks noGrp="1"/>
          </p:cNvSpPr>
          <p:nvPr>
            <p:ph idx="1"/>
          </p:nvPr>
        </p:nvSpPr>
        <p:spPr/>
        <p:txBody>
          <a:bodyPr/>
          <a:lstStyle/>
          <a:p>
            <a:r>
              <a:rPr lang="en-US" dirty="0" smtClean="0"/>
              <a:t>http://www.youtube.com/watch?v=YtYdjbpBk6A</a:t>
            </a:r>
            <a:endParaRPr lang="en-US" dirty="0"/>
          </a:p>
        </p:txBody>
      </p:sp>
    </p:spTree>
    <p:extLst>
      <p:ext uri="{BB962C8B-B14F-4D97-AF65-F5344CB8AC3E}">
        <p14:creationId xmlns:p14="http://schemas.microsoft.com/office/powerpoint/2010/main" val="286905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Reaganomics </a:t>
            </a:r>
            <a:endParaRPr lang="en-US" dirty="0"/>
          </a:p>
        </p:txBody>
      </p:sp>
      <p:sp>
        <p:nvSpPr>
          <p:cNvPr id="3" name="Content Placeholder 2"/>
          <p:cNvSpPr>
            <a:spLocks noGrp="1"/>
          </p:cNvSpPr>
          <p:nvPr>
            <p:ph idx="1"/>
          </p:nvPr>
        </p:nvSpPr>
        <p:spPr/>
        <p:txBody>
          <a:bodyPr>
            <a:normAutofit lnSpcReduction="10000"/>
          </a:bodyPr>
          <a:lstStyle/>
          <a:p>
            <a:pPr>
              <a:spcBef>
                <a:spcPct val="50000"/>
              </a:spcBef>
            </a:pPr>
            <a:r>
              <a:rPr lang="en-US" dirty="0"/>
              <a:t>Reagan’s plan for tax and spending cuts</a:t>
            </a:r>
          </a:p>
          <a:p>
            <a:pPr>
              <a:spcBef>
                <a:spcPct val="50000"/>
              </a:spcBef>
            </a:pPr>
            <a:r>
              <a:rPr lang="en-US" dirty="0"/>
              <a:t>Two goals</a:t>
            </a:r>
          </a:p>
          <a:p>
            <a:pPr lvl="1">
              <a:spcBef>
                <a:spcPct val="50000"/>
              </a:spcBef>
            </a:pPr>
            <a:r>
              <a:rPr lang="en-US" dirty="0"/>
              <a:t>Reduce taxes to stimulate economic growth</a:t>
            </a:r>
          </a:p>
          <a:p>
            <a:pPr lvl="1">
              <a:spcBef>
                <a:spcPct val="50000"/>
              </a:spcBef>
            </a:pPr>
            <a:r>
              <a:rPr lang="en-US" dirty="0"/>
              <a:t>Cut the federal budget </a:t>
            </a:r>
          </a:p>
          <a:p>
            <a:pPr>
              <a:spcBef>
                <a:spcPct val="50000"/>
              </a:spcBef>
            </a:pPr>
            <a:r>
              <a:rPr lang="en-US" dirty="0"/>
              <a:t>Based on </a:t>
            </a:r>
            <a:r>
              <a:rPr lang="en-US" b="1" dirty="0"/>
              <a:t>supply-side economics</a:t>
            </a:r>
          </a:p>
          <a:p>
            <a:pPr lvl="1">
              <a:spcBef>
                <a:spcPct val="50000"/>
              </a:spcBef>
            </a:pPr>
            <a:r>
              <a:rPr lang="en-US" dirty="0"/>
              <a:t>A theory that says breaks for businesses will increase supply of goods and services, aiding the economy</a:t>
            </a:r>
          </a:p>
          <a:p>
            <a:endParaRPr lang="en-US" dirty="0"/>
          </a:p>
        </p:txBody>
      </p:sp>
    </p:spTree>
    <p:extLst>
      <p:ext uri="{BB962C8B-B14F-4D97-AF65-F5344CB8AC3E}">
        <p14:creationId xmlns:p14="http://schemas.microsoft.com/office/powerpoint/2010/main" val="409754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Gill Sans Ultra Bold Condensed"/>
        <a:ea typeface=""/>
        <a:cs typeface=""/>
      </a:majorFont>
      <a:minorFont>
        <a:latin typeface="Calisto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1192</Words>
  <Application>Microsoft Office PowerPoint</Application>
  <PresentationFormat>On-screen Show (4:3)</PresentationFormat>
  <Paragraphs>163</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Culture Wars of the 1980s</vt:lpstr>
      <vt:lpstr>1970s Review</vt:lpstr>
      <vt:lpstr>Americans Ready for Change</vt:lpstr>
      <vt:lpstr>Conservative Backlash</vt:lpstr>
      <vt:lpstr>Enter Ronald Reagan</vt:lpstr>
      <vt:lpstr>Reagan’s Ideas / Plan</vt:lpstr>
      <vt:lpstr>Reagan and the Cold War</vt:lpstr>
      <vt:lpstr>Reagan and the Cold War</vt:lpstr>
      <vt:lpstr>Reaganomics </vt:lpstr>
      <vt:lpstr>So What?! How did this effect Americans?</vt:lpstr>
      <vt:lpstr>New Technologies</vt:lpstr>
      <vt:lpstr>Economy</vt:lpstr>
      <vt:lpstr>Reaganomics: Did it Work?</vt:lpstr>
      <vt:lpstr>PowerPoint Presentation</vt:lpstr>
      <vt:lpstr>Culture Wars</vt:lpstr>
    </vt:vector>
  </TitlesOfParts>
  <Company>JCPS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Abell</dc:creator>
  <cp:lastModifiedBy>Joshua L Abell</cp:lastModifiedBy>
  <cp:revision>6</cp:revision>
  <dcterms:created xsi:type="dcterms:W3CDTF">2013-01-27T22:24:46Z</dcterms:created>
  <dcterms:modified xsi:type="dcterms:W3CDTF">2014-05-13T22:13:06Z</dcterms:modified>
</cp:coreProperties>
</file>