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89" r:id="rId3"/>
    <p:sldId id="261" r:id="rId4"/>
    <p:sldId id="262" r:id="rId5"/>
    <p:sldId id="264" r:id="rId6"/>
    <p:sldId id="265" r:id="rId7"/>
    <p:sldId id="269" r:id="rId8"/>
    <p:sldId id="270" r:id="rId9"/>
    <p:sldId id="271" r:id="rId10"/>
    <p:sldId id="273" r:id="rId11"/>
    <p:sldId id="275" r:id="rId12"/>
    <p:sldId id="276" r:id="rId13"/>
    <p:sldId id="282" r:id="rId14"/>
    <p:sldId id="283" r:id="rId15"/>
    <p:sldId id="284" r:id="rId16"/>
    <p:sldId id="285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2EC3-0687-49B7-9EB0-7F236F118FF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2CC3A6B1-1349-4932-846F-F8382A7A0F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Homestead Act Land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A19230E-344C-49A3-B8E9-7DF6C777F2BD}" type="parTrans" cxnId="{420F30E6-445C-4325-B4FA-D87BC4FC67F5}">
      <dgm:prSet/>
      <dgm:spPr/>
    </dgm:pt>
    <dgm:pt modelId="{A5529B7E-F5C3-474F-842E-40F45704D468}" type="sibTrans" cxnId="{420F30E6-445C-4325-B4FA-D87BC4FC67F5}">
      <dgm:prSet/>
      <dgm:spPr/>
    </dgm:pt>
    <dgm:pt modelId="{18B1F04B-06FA-40F3-A5CF-D38593969C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Railroad Companies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Speculators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141461C0-088A-4833-BACC-187A5B9B62EF}" type="parTrans" cxnId="{DFB26DE0-BA87-40F2-958F-9DCD8E00C24F}">
      <dgm:prSet/>
      <dgm:spPr/>
      <dgm:t>
        <a:bodyPr/>
        <a:lstStyle/>
        <a:p>
          <a:endParaRPr lang="en-US"/>
        </a:p>
      </dgm:t>
    </dgm:pt>
    <dgm:pt modelId="{1CB8BFEC-4599-4BEE-8822-25E970DEE545}" type="sibTrans" cxnId="{DFB26DE0-BA87-40F2-958F-9DCD8E00C24F}">
      <dgm:prSet/>
      <dgm:spPr/>
    </dgm:pt>
    <dgm:pt modelId="{8669CDCA-0F01-43DC-A29B-FC7CC2F886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Miners &amp; Woodcutters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EA1C469-2054-4066-B8C0-E45AF274B1D1}" type="parTrans" cxnId="{C9FE83E7-D1B3-460D-B3AD-02ACD7FA54D0}">
      <dgm:prSet/>
      <dgm:spPr/>
      <dgm:t>
        <a:bodyPr/>
        <a:lstStyle/>
        <a:p>
          <a:endParaRPr lang="en-US"/>
        </a:p>
      </dgm:t>
    </dgm:pt>
    <dgm:pt modelId="{07F3E4B7-F8B7-43B0-B4DF-D7D6A7FAE022}" type="sibTrans" cxnId="{C9FE83E7-D1B3-460D-B3AD-02ACD7FA54D0}">
      <dgm:prSet/>
      <dgm:spPr/>
    </dgm:pt>
    <dgm:pt modelId="{2EB90E99-C0A7-475A-9C22-18C97D1FE6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Only 10% of land went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Homesteaders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29ED67C-0F51-4568-9FD0-F9262EA2521F}" type="parTrans" cxnId="{C7F8D21A-E923-4D1B-9CD9-41CCAE868AA8}">
      <dgm:prSet/>
      <dgm:spPr/>
      <dgm:t>
        <a:bodyPr/>
        <a:lstStyle/>
        <a:p>
          <a:endParaRPr lang="en-US"/>
        </a:p>
      </dgm:t>
    </dgm:pt>
    <dgm:pt modelId="{312EFD3B-C38D-476F-8648-2DEA50BB1957}" type="sibTrans" cxnId="{C7F8D21A-E923-4D1B-9CD9-41CCAE868AA8}">
      <dgm:prSet/>
      <dgm:spPr/>
    </dgm:pt>
    <dgm:pt modelId="{4E584F45-8907-43E6-939A-F579A2586E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Cattlemen</a:t>
          </a: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83D8F790-CFE0-4E87-853A-ED244E453C22}" type="parTrans" cxnId="{D5525656-7C3F-45FA-BAA7-ACA888D84533}">
      <dgm:prSet/>
      <dgm:spPr/>
      <dgm:t>
        <a:bodyPr/>
        <a:lstStyle/>
        <a:p>
          <a:endParaRPr lang="en-US"/>
        </a:p>
      </dgm:t>
    </dgm:pt>
    <dgm:pt modelId="{B89F268F-7CD5-4110-A293-0340DD3EE862}" type="sibTrans" cxnId="{D5525656-7C3F-45FA-BAA7-ACA888D84533}">
      <dgm:prSet/>
      <dgm:spPr/>
    </dgm:pt>
    <dgm:pt modelId="{F23DF7C2-14FC-4B2B-964E-4F3C27FEDF38}" type="pres">
      <dgm:prSet presAssocID="{F9282EC3-0687-49B7-9EB0-7F236F118FF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2D0878-745B-4005-A3CD-04CE54CB03FB}" type="pres">
      <dgm:prSet presAssocID="{2CC3A6B1-1349-4932-846F-F8382A7A0F8F}" presName="centerShape" presStyleLbl="node0" presStyleIdx="0" presStyleCnt="1"/>
      <dgm:spPr/>
    </dgm:pt>
    <dgm:pt modelId="{90982119-B94D-4AD1-BDDD-314F2717C790}" type="pres">
      <dgm:prSet presAssocID="{141461C0-088A-4833-BACC-187A5B9B62EF}" presName="Name9" presStyleLbl="parChTrans1D2" presStyleIdx="0" presStyleCnt="4"/>
      <dgm:spPr/>
    </dgm:pt>
    <dgm:pt modelId="{DE163D7F-DE23-4D3A-AB4F-B91CDD1B763A}" type="pres">
      <dgm:prSet presAssocID="{141461C0-088A-4833-BACC-187A5B9B62EF}" presName="connTx" presStyleLbl="parChTrans1D2" presStyleIdx="0" presStyleCnt="4"/>
      <dgm:spPr/>
    </dgm:pt>
    <dgm:pt modelId="{5B1D5704-055F-4A37-9D51-6A4F2F216145}" type="pres">
      <dgm:prSet presAssocID="{18B1F04B-06FA-40F3-A5CF-D38593969C37}" presName="node" presStyleLbl="node1" presStyleIdx="0" presStyleCnt="4">
        <dgm:presLayoutVars>
          <dgm:bulletEnabled val="1"/>
        </dgm:presLayoutVars>
      </dgm:prSet>
      <dgm:spPr/>
    </dgm:pt>
    <dgm:pt modelId="{89E1BFFA-3E62-4018-B3B6-4399370C0041}" type="pres">
      <dgm:prSet presAssocID="{9EA1C469-2054-4066-B8C0-E45AF274B1D1}" presName="Name9" presStyleLbl="parChTrans1D2" presStyleIdx="1" presStyleCnt="4"/>
      <dgm:spPr/>
    </dgm:pt>
    <dgm:pt modelId="{370E3FF2-91A2-49D5-93BB-1136C20A136E}" type="pres">
      <dgm:prSet presAssocID="{9EA1C469-2054-4066-B8C0-E45AF274B1D1}" presName="connTx" presStyleLbl="parChTrans1D2" presStyleIdx="1" presStyleCnt="4"/>
      <dgm:spPr/>
    </dgm:pt>
    <dgm:pt modelId="{81391AB2-16EB-44F7-8E06-7C3430D2194E}" type="pres">
      <dgm:prSet presAssocID="{8669CDCA-0F01-43DC-A29B-FC7CC2F88624}" presName="node" presStyleLbl="node1" presStyleIdx="1" presStyleCnt="4">
        <dgm:presLayoutVars>
          <dgm:bulletEnabled val="1"/>
        </dgm:presLayoutVars>
      </dgm:prSet>
      <dgm:spPr/>
    </dgm:pt>
    <dgm:pt modelId="{D43DAEC3-254E-407B-963D-0CF849D6E3BA}" type="pres">
      <dgm:prSet presAssocID="{029ED67C-0F51-4568-9FD0-F9262EA2521F}" presName="Name9" presStyleLbl="parChTrans1D2" presStyleIdx="2" presStyleCnt="4"/>
      <dgm:spPr/>
    </dgm:pt>
    <dgm:pt modelId="{D70BB342-61F2-464C-8E25-598DE95DAF71}" type="pres">
      <dgm:prSet presAssocID="{029ED67C-0F51-4568-9FD0-F9262EA2521F}" presName="connTx" presStyleLbl="parChTrans1D2" presStyleIdx="2" presStyleCnt="4"/>
      <dgm:spPr/>
    </dgm:pt>
    <dgm:pt modelId="{B060033F-7901-4E43-A317-5311C0134D1B}" type="pres">
      <dgm:prSet presAssocID="{2EB90E99-C0A7-475A-9C22-18C97D1FE66F}" presName="node" presStyleLbl="node1" presStyleIdx="2" presStyleCnt="4">
        <dgm:presLayoutVars>
          <dgm:bulletEnabled val="1"/>
        </dgm:presLayoutVars>
      </dgm:prSet>
      <dgm:spPr/>
    </dgm:pt>
    <dgm:pt modelId="{50D05A9D-69EB-4290-BD4B-3CDEED894F80}" type="pres">
      <dgm:prSet presAssocID="{83D8F790-CFE0-4E87-853A-ED244E453C22}" presName="Name9" presStyleLbl="parChTrans1D2" presStyleIdx="3" presStyleCnt="4"/>
      <dgm:spPr/>
    </dgm:pt>
    <dgm:pt modelId="{026347B8-EC30-4682-A4B8-7CC08038E4B0}" type="pres">
      <dgm:prSet presAssocID="{83D8F790-CFE0-4E87-853A-ED244E453C22}" presName="connTx" presStyleLbl="parChTrans1D2" presStyleIdx="3" presStyleCnt="4"/>
      <dgm:spPr/>
    </dgm:pt>
    <dgm:pt modelId="{D8AA72B5-A9A8-4CDA-84B0-C750032927B3}" type="pres">
      <dgm:prSet presAssocID="{4E584F45-8907-43E6-939A-F579A2586ED7}" presName="node" presStyleLbl="node1" presStyleIdx="3" presStyleCnt="4">
        <dgm:presLayoutVars>
          <dgm:bulletEnabled val="1"/>
        </dgm:presLayoutVars>
      </dgm:prSet>
      <dgm:spPr/>
    </dgm:pt>
  </dgm:ptLst>
  <dgm:cxnLst>
    <dgm:cxn modelId="{D5525656-7C3F-45FA-BAA7-ACA888D84533}" srcId="{2CC3A6B1-1349-4932-846F-F8382A7A0F8F}" destId="{4E584F45-8907-43E6-939A-F579A2586ED7}" srcOrd="3" destOrd="0" parTransId="{83D8F790-CFE0-4E87-853A-ED244E453C22}" sibTransId="{B89F268F-7CD5-4110-A293-0340DD3EE862}"/>
    <dgm:cxn modelId="{53EA2F25-1E0F-49E7-9117-72511608A09C}" type="presOf" srcId="{8669CDCA-0F01-43DC-A29B-FC7CC2F88624}" destId="{81391AB2-16EB-44F7-8E06-7C3430D2194E}" srcOrd="0" destOrd="0" presId="urn:microsoft.com/office/officeart/2005/8/layout/radial1"/>
    <dgm:cxn modelId="{6E5DD9D4-5680-411C-BCC6-6A8C65D3C9BF}" type="presOf" srcId="{83D8F790-CFE0-4E87-853A-ED244E453C22}" destId="{50D05A9D-69EB-4290-BD4B-3CDEED894F80}" srcOrd="0" destOrd="0" presId="urn:microsoft.com/office/officeart/2005/8/layout/radial1"/>
    <dgm:cxn modelId="{AAB8019B-652F-4979-AAFE-DA3EB4CD3240}" type="presOf" srcId="{9EA1C469-2054-4066-B8C0-E45AF274B1D1}" destId="{89E1BFFA-3E62-4018-B3B6-4399370C0041}" srcOrd="0" destOrd="0" presId="urn:microsoft.com/office/officeart/2005/8/layout/radial1"/>
    <dgm:cxn modelId="{DFB26DE0-BA87-40F2-958F-9DCD8E00C24F}" srcId="{2CC3A6B1-1349-4932-846F-F8382A7A0F8F}" destId="{18B1F04B-06FA-40F3-A5CF-D38593969C37}" srcOrd="0" destOrd="0" parTransId="{141461C0-088A-4833-BACC-187A5B9B62EF}" sibTransId="{1CB8BFEC-4599-4BEE-8822-25E970DEE545}"/>
    <dgm:cxn modelId="{59AB7FF8-D0BA-4A76-89B2-F3A4A50DD79B}" type="presOf" srcId="{029ED67C-0F51-4568-9FD0-F9262EA2521F}" destId="{D70BB342-61F2-464C-8E25-598DE95DAF71}" srcOrd="1" destOrd="0" presId="urn:microsoft.com/office/officeart/2005/8/layout/radial1"/>
    <dgm:cxn modelId="{420F30E6-445C-4325-B4FA-D87BC4FC67F5}" srcId="{F9282EC3-0687-49B7-9EB0-7F236F118FF1}" destId="{2CC3A6B1-1349-4932-846F-F8382A7A0F8F}" srcOrd="0" destOrd="0" parTransId="{FA19230E-344C-49A3-B8E9-7DF6C777F2BD}" sibTransId="{A5529B7E-F5C3-474F-842E-40F45704D468}"/>
    <dgm:cxn modelId="{207D7D6D-3045-498B-970A-AC1CAC1EC0D7}" type="presOf" srcId="{141461C0-088A-4833-BACC-187A5B9B62EF}" destId="{DE163D7F-DE23-4D3A-AB4F-B91CDD1B763A}" srcOrd="1" destOrd="0" presId="urn:microsoft.com/office/officeart/2005/8/layout/radial1"/>
    <dgm:cxn modelId="{68361BB0-6FE7-4EE1-B48D-424BEF1E0AFC}" type="presOf" srcId="{2CC3A6B1-1349-4932-846F-F8382A7A0F8F}" destId="{AB2D0878-745B-4005-A3CD-04CE54CB03FB}" srcOrd="0" destOrd="0" presId="urn:microsoft.com/office/officeart/2005/8/layout/radial1"/>
    <dgm:cxn modelId="{C9FE83E7-D1B3-460D-B3AD-02ACD7FA54D0}" srcId="{2CC3A6B1-1349-4932-846F-F8382A7A0F8F}" destId="{8669CDCA-0F01-43DC-A29B-FC7CC2F88624}" srcOrd="1" destOrd="0" parTransId="{9EA1C469-2054-4066-B8C0-E45AF274B1D1}" sibTransId="{07F3E4B7-F8B7-43B0-B4DF-D7D6A7FAE022}"/>
    <dgm:cxn modelId="{1118280F-F03E-417B-9523-FF8811B8C363}" type="presOf" srcId="{83D8F790-CFE0-4E87-853A-ED244E453C22}" destId="{026347B8-EC30-4682-A4B8-7CC08038E4B0}" srcOrd="1" destOrd="0" presId="urn:microsoft.com/office/officeart/2005/8/layout/radial1"/>
    <dgm:cxn modelId="{0A3BA39B-1BEB-4C4E-812C-41E391232E07}" type="presOf" srcId="{4E584F45-8907-43E6-939A-F579A2586ED7}" destId="{D8AA72B5-A9A8-4CDA-84B0-C750032927B3}" srcOrd="0" destOrd="0" presId="urn:microsoft.com/office/officeart/2005/8/layout/radial1"/>
    <dgm:cxn modelId="{51EE1398-845E-44ED-8622-2BAC86E29E2D}" type="presOf" srcId="{029ED67C-0F51-4568-9FD0-F9262EA2521F}" destId="{D43DAEC3-254E-407B-963D-0CF849D6E3BA}" srcOrd="0" destOrd="0" presId="urn:microsoft.com/office/officeart/2005/8/layout/radial1"/>
    <dgm:cxn modelId="{7FCE9939-BB24-4799-A4AA-0CC666944190}" type="presOf" srcId="{18B1F04B-06FA-40F3-A5CF-D38593969C37}" destId="{5B1D5704-055F-4A37-9D51-6A4F2F216145}" srcOrd="0" destOrd="0" presId="urn:microsoft.com/office/officeart/2005/8/layout/radial1"/>
    <dgm:cxn modelId="{0D47ED9C-A92C-44EE-BA28-09549DA0568F}" type="presOf" srcId="{141461C0-088A-4833-BACC-187A5B9B62EF}" destId="{90982119-B94D-4AD1-BDDD-314F2717C790}" srcOrd="0" destOrd="0" presId="urn:microsoft.com/office/officeart/2005/8/layout/radial1"/>
    <dgm:cxn modelId="{8253433C-F42C-4D55-A112-A5D58775E3A1}" type="presOf" srcId="{9EA1C469-2054-4066-B8C0-E45AF274B1D1}" destId="{370E3FF2-91A2-49D5-93BB-1136C20A136E}" srcOrd="1" destOrd="0" presId="urn:microsoft.com/office/officeart/2005/8/layout/radial1"/>
    <dgm:cxn modelId="{BACA09D9-ED5F-4D0D-8803-5AA1AC99AD45}" type="presOf" srcId="{2EB90E99-C0A7-475A-9C22-18C97D1FE66F}" destId="{B060033F-7901-4E43-A317-5311C0134D1B}" srcOrd="0" destOrd="0" presId="urn:microsoft.com/office/officeart/2005/8/layout/radial1"/>
    <dgm:cxn modelId="{C7F8D21A-E923-4D1B-9CD9-41CCAE868AA8}" srcId="{2CC3A6B1-1349-4932-846F-F8382A7A0F8F}" destId="{2EB90E99-C0A7-475A-9C22-18C97D1FE66F}" srcOrd="2" destOrd="0" parTransId="{029ED67C-0F51-4568-9FD0-F9262EA2521F}" sibTransId="{312EFD3B-C38D-476F-8648-2DEA50BB1957}"/>
    <dgm:cxn modelId="{DE642398-166E-4A1B-8DF0-FADA5B9E1D26}" type="presOf" srcId="{F9282EC3-0687-49B7-9EB0-7F236F118FF1}" destId="{F23DF7C2-14FC-4B2B-964E-4F3C27FEDF38}" srcOrd="0" destOrd="0" presId="urn:microsoft.com/office/officeart/2005/8/layout/radial1"/>
    <dgm:cxn modelId="{A55C3E29-2CAC-4093-8144-AF882B678B96}" type="presParOf" srcId="{F23DF7C2-14FC-4B2B-964E-4F3C27FEDF38}" destId="{AB2D0878-745B-4005-A3CD-04CE54CB03FB}" srcOrd="0" destOrd="0" presId="urn:microsoft.com/office/officeart/2005/8/layout/radial1"/>
    <dgm:cxn modelId="{1CD96623-8FFF-41FE-B27B-3C134151D48D}" type="presParOf" srcId="{F23DF7C2-14FC-4B2B-964E-4F3C27FEDF38}" destId="{90982119-B94D-4AD1-BDDD-314F2717C790}" srcOrd="1" destOrd="0" presId="urn:microsoft.com/office/officeart/2005/8/layout/radial1"/>
    <dgm:cxn modelId="{38441652-9A50-4F82-ADCA-DAF705D98530}" type="presParOf" srcId="{90982119-B94D-4AD1-BDDD-314F2717C790}" destId="{DE163D7F-DE23-4D3A-AB4F-B91CDD1B763A}" srcOrd="0" destOrd="0" presId="urn:microsoft.com/office/officeart/2005/8/layout/radial1"/>
    <dgm:cxn modelId="{6831646F-43AB-4447-A267-E86D49F7D6FB}" type="presParOf" srcId="{F23DF7C2-14FC-4B2B-964E-4F3C27FEDF38}" destId="{5B1D5704-055F-4A37-9D51-6A4F2F216145}" srcOrd="2" destOrd="0" presId="urn:microsoft.com/office/officeart/2005/8/layout/radial1"/>
    <dgm:cxn modelId="{2EC8F404-C2BC-455E-98FD-87793E27808E}" type="presParOf" srcId="{F23DF7C2-14FC-4B2B-964E-4F3C27FEDF38}" destId="{89E1BFFA-3E62-4018-B3B6-4399370C0041}" srcOrd="3" destOrd="0" presId="urn:microsoft.com/office/officeart/2005/8/layout/radial1"/>
    <dgm:cxn modelId="{AB654458-888A-44E4-9145-63B0B407296C}" type="presParOf" srcId="{89E1BFFA-3E62-4018-B3B6-4399370C0041}" destId="{370E3FF2-91A2-49D5-93BB-1136C20A136E}" srcOrd="0" destOrd="0" presId="urn:microsoft.com/office/officeart/2005/8/layout/radial1"/>
    <dgm:cxn modelId="{5979C573-D972-4D64-8FFF-12BC7AC9E58A}" type="presParOf" srcId="{F23DF7C2-14FC-4B2B-964E-4F3C27FEDF38}" destId="{81391AB2-16EB-44F7-8E06-7C3430D2194E}" srcOrd="4" destOrd="0" presId="urn:microsoft.com/office/officeart/2005/8/layout/radial1"/>
    <dgm:cxn modelId="{F6B0FBCB-79E0-4DDA-BBEA-761DAB9D11EF}" type="presParOf" srcId="{F23DF7C2-14FC-4B2B-964E-4F3C27FEDF38}" destId="{D43DAEC3-254E-407B-963D-0CF849D6E3BA}" srcOrd="5" destOrd="0" presId="urn:microsoft.com/office/officeart/2005/8/layout/radial1"/>
    <dgm:cxn modelId="{F750B35D-9FC8-4D7D-9DA5-4773CD019D8C}" type="presParOf" srcId="{D43DAEC3-254E-407B-963D-0CF849D6E3BA}" destId="{D70BB342-61F2-464C-8E25-598DE95DAF71}" srcOrd="0" destOrd="0" presId="urn:microsoft.com/office/officeart/2005/8/layout/radial1"/>
    <dgm:cxn modelId="{F6C16CA8-3D22-422B-A3B3-908400CA698D}" type="presParOf" srcId="{F23DF7C2-14FC-4B2B-964E-4F3C27FEDF38}" destId="{B060033F-7901-4E43-A317-5311C0134D1B}" srcOrd="6" destOrd="0" presId="urn:microsoft.com/office/officeart/2005/8/layout/radial1"/>
    <dgm:cxn modelId="{BFC52745-FB06-4184-9FEA-A4B6B2235293}" type="presParOf" srcId="{F23DF7C2-14FC-4B2B-964E-4F3C27FEDF38}" destId="{50D05A9D-69EB-4290-BD4B-3CDEED894F80}" srcOrd="7" destOrd="0" presId="urn:microsoft.com/office/officeart/2005/8/layout/radial1"/>
    <dgm:cxn modelId="{E43A5980-59C4-4638-911F-8B0424D0396B}" type="presParOf" srcId="{50D05A9D-69EB-4290-BD4B-3CDEED894F80}" destId="{026347B8-EC30-4682-A4B8-7CC08038E4B0}" srcOrd="0" destOrd="0" presId="urn:microsoft.com/office/officeart/2005/8/layout/radial1"/>
    <dgm:cxn modelId="{FBCF4718-69F2-4D5C-BA2A-19EF624AE463}" type="presParOf" srcId="{F23DF7C2-14FC-4B2B-964E-4F3C27FEDF38}" destId="{D8AA72B5-A9A8-4CDA-84B0-C750032927B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D0878-745B-4005-A3CD-04CE54CB03FB}">
      <dsp:nvSpPr>
        <dsp:cNvPr id="0" name=""/>
        <dsp:cNvSpPr/>
      </dsp:nvSpPr>
      <dsp:spPr>
        <a:xfrm>
          <a:off x="3556417" y="2070517"/>
          <a:ext cx="1573965" cy="1573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Homestead Act Land</a:t>
          </a:r>
          <a:endParaRPr kumimoji="0" lang="en-US" altLang="en-US" sz="1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786919" y="2301019"/>
        <a:ext cx="1112961" cy="1112961"/>
      </dsp:txXfrm>
    </dsp:sp>
    <dsp:sp modelId="{90982119-B94D-4AD1-BDDD-314F2717C790}">
      <dsp:nvSpPr>
        <dsp:cNvPr id="0" name=""/>
        <dsp:cNvSpPr/>
      </dsp:nvSpPr>
      <dsp:spPr>
        <a:xfrm rot="16200000">
          <a:off x="4106111" y="1816921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535" y="1821364"/>
        <a:ext cx="23728" cy="23728"/>
      </dsp:txXfrm>
    </dsp:sp>
    <dsp:sp modelId="{5B1D5704-055F-4A37-9D51-6A4F2F216145}">
      <dsp:nvSpPr>
        <dsp:cNvPr id="0" name=""/>
        <dsp:cNvSpPr/>
      </dsp:nvSpPr>
      <dsp:spPr>
        <a:xfrm>
          <a:off x="3556417" y="21974"/>
          <a:ext cx="1573965" cy="1573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Railroad Companies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&amp;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Speculators</a:t>
          </a:r>
          <a:endParaRPr kumimoji="0" lang="en-US" altLang="en-US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786919" y="252476"/>
        <a:ext cx="1112961" cy="1112961"/>
      </dsp:txXfrm>
    </dsp:sp>
    <dsp:sp modelId="{89E1BFFA-3E62-4018-B3B6-4399370C0041}">
      <dsp:nvSpPr>
        <dsp:cNvPr id="0" name=""/>
        <dsp:cNvSpPr/>
      </dsp:nvSpPr>
      <dsp:spPr>
        <a:xfrm>
          <a:off x="5130382" y="2841192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5807" y="2845635"/>
        <a:ext cx="23728" cy="23728"/>
      </dsp:txXfrm>
    </dsp:sp>
    <dsp:sp modelId="{81391AB2-16EB-44F7-8E06-7C3430D2194E}">
      <dsp:nvSpPr>
        <dsp:cNvPr id="0" name=""/>
        <dsp:cNvSpPr/>
      </dsp:nvSpPr>
      <dsp:spPr>
        <a:xfrm>
          <a:off x="5604960" y="2070517"/>
          <a:ext cx="1573965" cy="1573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Miners &amp; Woodcutters</a:t>
          </a:r>
          <a:endParaRPr kumimoji="0" lang="en-US" altLang="en-US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835462" y="2301019"/>
        <a:ext cx="1112961" cy="1112961"/>
      </dsp:txXfrm>
    </dsp:sp>
    <dsp:sp modelId="{D43DAEC3-254E-407B-963D-0CF849D6E3BA}">
      <dsp:nvSpPr>
        <dsp:cNvPr id="0" name=""/>
        <dsp:cNvSpPr/>
      </dsp:nvSpPr>
      <dsp:spPr>
        <a:xfrm rot="5400000">
          <a:off x="4106111" y="3865464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1535" y="3869907"/>
        <a:ext cx="23728" cy="23728"/>
      </dsp:txXfrm>
    </dsp:sp>
    <dsp:sp modelId="{B060033F-7901-4E43-A317-5311C0134D1B}">
      <dsp:nvSpPr>
        <dsp:cNvPr id="0" name=""/>
        <dsp:cNvSpPr/>
      </dsp:nvSpPr>
      <dsp:spPr>
        <a:xfrm>
          <a:off x="3556417" y="4119060"/>
          <a:ext cx="1573965" cy="1573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Only 10% of land went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 Homesteaders</a:t>
          </a:r>
          <a:endParaRPr kumimoji="0" lang="en-US" altLang="en-US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786919" y="4349562"/>
        <a:ext cx="1112961" cy="1112961"/>
      </dsp:txXfrm>
    </dsp:sp>
    <dsp:sp modelId="{50D05A9D-69EB-4290-BD4B-3CDEED894F80}">
      <dsp:nvSpPr>
        <dsp:cNvPr id="0" name=""/>
        <dsp:cNvSpPr/>
      </dsp:nvSpPr>
      <dsp:spPr>
        <a:xfrm rot="10800000">
          <a:off x="3081839" y="2841192"/>
          <a:ext cx="474577" cy="32614"/>
        </a:xfrm>
        <a:custGeom>
          <a:avLst/>
          <a:gdLst/>
          <a:ahLst/>
          <a:cxnLst/>
          <a:rect l="0" t="0" r="0" b="0"/>
          <a:pathLst>
            <a:path>
              <a:moveTo>
                <a:pt x="0" y="16307"/>
              </a:moveTo>
              <a:lnTo>
                <a:pt x="474577" y="16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7264" y="2845635"/>
        <a:ext cx="23728" cy="23728"/>
      </dsp:txXfrm>
    </dsp:sp>
    <dsp:sp modelId="{D8AA72B5-A9A8-4CDA-84B0-C750032927B3}">
      <dsp:nvSpPr>
        <dsp:cNvPr id="0" name=""/>
        <dsp:cNvSpPr/>
      </dsp:nvSpPr>
      <dsp:spPr>
        <a:xfrm>
          <a:off x="1507874" y="2070517"/>
          <a:ext cx="1573965" cy="1573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3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Cattlemen</a:t>
          </a:r>
          <a:endParaRPr kumimoji="0" lang="en-US" altLang="en-US" sz="13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1738376" y="2301019"/>
        <a:ext cx="1112961" cy="111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E82E1-54D4-4BAB-BB7E-AEBE096FE6E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7AD64-4CDC-4954-BAFB-C54B0419D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Wrong on both counts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Plains some of the best farm land in the world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Two highly developed Native American lifestyles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East-Side:  Planted crops and lived in established villages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West-Side:  Nomadic and gathered food and hunted buffalo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528517-ECE9-4BFD-8F91-7DF11FE7ACC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Wrong on both counts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Plains some of the best farm land in the world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smtClean="0"/>
              <a:t>Two highly developed Native American lifestyles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East-Side:  Planted crops and lived in established villages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000" smtClean="0"/>
              <a:t>West-Side:  Nomadic and gathered food and hunted buffalo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528517-ECE9-4BFD-8F91-7DF11FE7ACC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Distribute land from reservations into 160 acre lots for each adult head of the family. 80 acres for single adults.  </a:t>
            </a:r>
            <a:r>
              <a:rPr lang="en-US" altLang="en-US" sz="2800" u="sng" kern="0" dirty="0" smtClean="0">
                <a:solidFill>
                  <a:srgbClr val="FFFFFF"/>
                </a:solidFill>
                <a:latin typeface="Arial"/>
                <a:cs typeface="Arial"/>
              </a:rPr>
              <a:t>(Most land taken over by white settlers eventually)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$ from the sale of remaining land would go to buy farm implements </a:t>
            </a:r>
            <a:r>
              <a:rPr lang="en-US" altLang="en-US" sz="2800" u="sng" kern="0" dirty="0" smtClean="0">
                <a:solidFill>
                  <a:srgbClr val="FFFFFF"/>
                </a:solidFill>
                <a:latin typeface="Arial"/>
                <a:cs typeface="Arial"/>
              </a:rPr>
              <a:t>(Native Am. NEVER saw the money)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 smtClean="0">
                <a:solidFill>
                  <a:srgbClr val="FFFFFF"/>
                </a:solidFill>
                <a:latin typeface="Arial"/>
                <a:cs typeface="Arial"/>
              </a:rPr>
              <a:t>Set up schools for the education of Indian children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altLang="en-US" sz="2400" kern="0" dirty="0" smtClean="0">
                <a:solidFill>
                  <a:srgbClr val="FFFFFF"/>
                </a:solidFill>
                <a:latin typeface="Arial"/>
                <a:cs typeface="Arial"/>
              </a:rPr>
              <a:t>Boarding schools like the one in the video (A Walk in Two Worlds) tried to take away Indian culture and replace it with the white culture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CA619A-65E5-4602-9D52-15273CBB512A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Many whites became very concerned about the movement and thought the Native Americans were planning an uprising.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Sitting Bull supported the movement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Army sent Indian Police to arrest Sitting Bull in Dec. 1890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Sitting Bull’s body guard fired at police and in the fight Sitting Bull was killed.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Many of the fearful Sioux fled which led to the next tragic event.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974207-3DA3-4A10-9EAD-2D7899065131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7</a:t>
            </a:r>
            <a:r>
              <a:rPr lang="en-US" altLang="en-US" baseline="30000" smtClean="0"/>
              <a:t>th</a:t>
            </a:r>
            <a:r>
              <a:rPr lang="en-US" altLang="en-US" smtClean="0"/>
              <a:t> Cavalry rounded up approx. 350 freezing and starving Sioux and took them to Wounded Knee Creek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The 7</a:t>
            </a:r>
            <a:r>
              <a:rPr lang="en-US" altLang="en-US" baseline="30000" smtClean="0"/>
              <a:t>th</a:t>
            </a:r>
            <a:r>
              <a:rPr lang="en-US" altLang="en-US" smtClean="0"/>
              <a:t> Cavalry demanded the Sioux to give up all of their weapons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A shot was fired (not clear who fired), and the soldiers opened up with cannon fire.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Approx.  300 mostly unarmed Sioux Native Americans, including many women and children, were killed.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Significance- Marked an end to the Indian Wars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F99DAE-67DD-44CE-A145-9ABE34E92F83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Before the Civil War few cattle were taken from Texas ranches due to poor transportation and dangerous conditions.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After the Civil War the demand in eastern cities exploded because of the increase in immigration.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Chicago meat packing plants could process the beef if they could find a way to transport the cattle.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By 1866, the railroad had reached Sedalia, Missouri, but the trail was very hazardous.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C7ADF0-78BF-4216-8637-7D8113CAA75A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 Government passed legislation to preserve the environment of the west.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* 1872 – Yellowstone National Park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*1890’s – Yosemite, Sequoia, Kings Canyon, Mt. Rainer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By 1880 individuals had claimed 19 million acres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By 1890 the Western frontier was considered gone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5ED6ED-5639-4063-8E0B-297DED9C4CEE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Gave federal land to states to help finance agricultural colleges.</a:t>
            </a:r>
          </a:p>
          <a:p>
            <a:pPr lv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Passed on July 2, 1862, this act made it possible for new western states to establish colleges for their citizens. The new land-grant institutions, which emphasized agriculture and mechanic arts, opened opportunities to thousands of farmers and working people previously excluded from higher education.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dirty="0" smtClean="0"/>
              <a:t>Established agricultural experimental stations to communicate new developments in agriculture to farmers in every state.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B47C41-1841-4EF8-B649-C521AB8EF6B7}" type="slidenum">
              <a:rPr lang="en-US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9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0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7C51-E924-4114-9E0F-4DE5BDAB1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7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8409F-3FE8-4D59-9DA0-B593BE9D5A15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F219-2113-4B4A-8FBE-4B38D1E3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xaJY8UZxn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stpeople.us/pictures/buffalo/ls/Shooting-Buffalo-with-a-Revolver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history.com/pservice/embed-player/?siteId=hist&amp;tPid=211057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history.com/pservice/embed-player/?siteId=hist&amp;tPid=2109954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QDkefN5-b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100" dirty="0" smtClean="0">
                <a:solidFill>
                  <a:schemeClr val="accent2"/>
                </a:solidFill>
              </a:rPr>
              <a:t>Cultures Clash on the Prairie</a:t>
            </a:r>
            <a:endParaRPr lang="en-US" altLang="en-US" dirty="0" smtClean="0">
              <a:solidFill>
                <a:schemeClr val="accent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WHITE PEOPLE </a:t>
            </a:r>
          </a:p>
          <a:p>
            <a:r>
              <a:rPr lang="en-US" dirty="0" smtClean="0"/>
              <a:t>TOO FEW BUFFALO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Cattle Become Big Business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Did you say steak?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4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99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Importance of the Railroad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Before the Civil War </a:t>
            </a:r>
            <a:r>
              <a:rPr lang="en-US" altLang="en-US" sz="2800" dirty="0" smtClean="0"/>
              <a:t> - poor transportation of food / livestock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After the Civil War </a:t>
            </a:r>
            <a:r>
              <a:rPr lang="en-US" altLang="en-US" sz="2800" dirty="0" smtClean="0"/>
              <a:t> - immigration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Chicago meat packing plants could process the beef if they could find a way to transport the cattle</a:t>
            </a:r>
            <a:r>
              <a:rPr lang="en-US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By 1866, the railroad </a:t>
            </a:r>
            <a:r>
              <a:rPr lang="en-US" altLang="en-US" sz="2800" dirty="0" smtClean="0"/>
              <a:t>reached Midwest</a:t>
            </a:r>
            <a:r>
              <a:rPr lang="en-US" altLang="en-US" sz="2800" dirty="0" smtClean="0"/>
              <a:t>!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1869 TRANSCONTINENTAL RAILROAD COMPLETE</a:t>
            </a: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934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Homestead Act 1862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government would give the head of the household 160 acres free if homesteaders would live and make improvements on the land for 5 years.</a:t>
            </a:r>
          </a:p>
        </p:txBody>
      </p:sp>
      <p:pic>
        <p:nvPicPr>
          <p:cNvPr id="1771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3429000" cy="27082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8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FF0000"/>
                </a:solidFill>
              </a:rPr>
              <a:t>Problems with the Act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8600" y="11430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5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Exodusters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322638"/>
            <a:ext cx="3962400" cy="3535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Freedmen who went west to settle and farm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427288" cy="3562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62000"/>
            <a:ext cx="1628775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1425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818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8923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Oklahoma Land </a:t>
            </a:r>
            <a:r>
              <a:rPr lang="en-US" altLang="en-US" dirty="0" smtClean="0"/>
              <a:t>Grant</a:t>
            </a:r>
            <a:endParaRPr lang="en-US" altLang="en-US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Sooners: Those who snuck into the territory early and claimed land sooner than they should have.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land run started at high noon on April 22, 1889, with an estimated 50,000 people lined up for their piece of the available two million acres (8,000 km²).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pic>
        <p:nvPicPr>
          <p:cNvPr id="17920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"/>
          <a:stretch>
            <a:fillRect/>
          </a:stretch>
        </p:blipFill>
        <p:spPr bwMode="auto">
          <a:xfrm>
            <a:off x="2133600" y="3962400"/>
            <a:ext cx="42672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2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Morrill Land Grant Act 1862 and 1890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  <a:p>
            <a:pPr eaLnBrk="1" hangingPunct="1">
              <a:lnSpc>
                <a:spcPct val="80000"/>
              </a:lnSpc>
            </a:pPr>
            <a:endParaRPr lang="en-US" altLang="en-US" sz="2800" smtClean="0"/>
          </a:p>
        </p:txBody>
      </p:sp>
      <p:pic>
        <p:nvPicPr>
          <p:cNvPr id="182276" name="Picture 5" descr="USDA  US Map - 1890 Land Grant Colleges and Universities 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4313"/>
            <a:ext cx="66865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5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4100" smtClean="0">
                <a:solidFill>
                  <a:schemeClr val="accent2"/>
                </a:solidFill>
              </a:rPr>
              <a:t>Cultures Clash on the Prairie</a:t>
            </a:r>
            <a:endParaRPr lang="en-US" altLang="en-US" smtClean="0">
              <a:solidFill>
                <a:schemeClr val="accent2"/>
              </a:solidFill>
            </a:endParaRPr>
          </a:p>
        </p:txBody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229600" cy="42973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White </a:t>
            </a:r>
            <a:r>
              <a:rPr lang="en-US" altLang="en-US" sz="2800" dirty="0" smtClean="0"/>
              <a:t>settlers </a:t>
            </a:r>
          </a:p>
          <a:p>
            <a:pPr eaLnBrk="1" hangingPunct="1"/>
            <a:endParaRPr lang="en-US" altLang="en-US" sz="2800" dirty="0" smtClean="0"/>
          </a:p>
          <a:p>
            <a:pPr lvl="1" eaLnBrk="1" hangingPunct="1"/>
            <a:r>
              <a:rPr lang="en-US" altLang="en-US" sz="2400" dirty="0" smtClean="0"/>
              <a:t>viewed </a:t>
            </a:r>
            <a:r>
              <a:rPr lang="en-US" altLang="en-US" sz="2400" dirty="0" smtClean="0"/>
              <a:t>Great Plains </a:t>
            </a:r>
            <a:r>
              <a:rPr lang="en-US" altLang="en-US" sz="2400" dirty="0" smtClean="0"/>
              <a:t>as having no value for farming</a:t>
            </a:r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view people who lived there as primitive savages who were </a:t>
            </a:r>
            <a:r>
              <a:rPr lang="en-US" altLang="en-US" sz="2400" dirty="0" smtClean="0"/>
              <a:t>uncivilized</a:t>
            </a:r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91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Depletion of the Buffalo</a:t>
            </a: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Native Americans were hostile toward the white settlers because between 1860 – 1900, white hunters reduced the number of buffalo from 15 million to only a few hundred.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0100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4343400" y="6521450"/>
            <a:ext cx="3867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FFFFFF"/>
                </a:solidFill>
                <a:hlinkClick r:id="rId4"/>
              </a:rPr>
              <a:t>http://www.firstpeople.us/pictures/buffalo/ls/Shooting-Buffalo-with-a-Revolver.html</a:t>
            </a:r>
            <a:endParaRPr lang="en-US" altLang="en-US" sz="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Buffalo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buffalo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73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Background-08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accent2"/>
                </a:solidFill>
              </a:rPr>
              <a:t>Bloody </a:t>
            </a:r>
            <a:r>
              <a:rPr lang="en-US" altLang="en-US" sz="4000" dirty="0" smtClean="0">
                <a:solidFill>
                  <a:schemeClr val="accent2"/>
                </a:solidFill>
              </a:rPr>
              <a:t>Battles</a:t>
            </a:r>
            <a:endParaRPr lang="en-US" altLang="en-US" sz="4000" dirty="0" smtClean="0">
              <a:solidFill>
                <a:schemeClr val="accent2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77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Colonel George A. Custer of the 7</a:t>
            </a:r>
            <a:r>
              <a:rPr lang="en-US" altLang="en-US" baseline="30000" dirty="0"/>
              <a:t>th</a:t>
            </a:r>
            <a:r>
              <a:rPr lang="en-US" altLang="en-US" dirty="0"/>
              <a:t> Calvary was sent to investigate rumors of gold and miners and settlers rushed to the Black Hills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Government offered to buy the land but the Sioux refused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Little Big Horn 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The Last of the Sioux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89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Dawes Act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 smtClean="0"/>
              <a:t>Distribute land to families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8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$ from the sale of remaining land would go to buy farm implements </a:t>
            </a:r>
            <a:r>
              <a:rPr lang="en-US" altLang="en-US" sz="2800" u="sng" dirty="0"/>
              <a:t>(Native Am. NEVER saw the money</a:t>
            </a:r>
            <a:r>
              <a:rPr lang="en-US" altLang="en-US" sz="2800" u="sng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Set up schools for the education of Indian </a:t>
            </a:r>
            <a:r>
              <a:rPr lang="en-US" altLang="en-US" sz="2800" dirty="0" smtClean="0"/>
              <a:t>children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ASSIMILATION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74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Ghost Dance Movement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Addressed </a:t>
            </a:r>
            <a:r>
              <a:rPr lang="en-US" altLang="en-US" sz="2800" dirty="0" smtClean="0"/>
              <a:t>Problems of the Native Americans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Reduced 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Increase in Restrictions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Loss of Cattle to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Forced Assimilation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Ghost Dance Movement Promised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Destroy the Whites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Bring back the buffalo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Bring back the Indian’s way of life</a:t>
            </a: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85975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6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Background-08-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2"/>
                </a:solidFill>
              </a:rPr>
              <a:t>Massacre at Wounded Knee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65373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6589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hlinkClick r:id="rId4"/>
              </a:rPr>
              <a:t>http://www.youtube.com/watch?v=AQDkefN5-bk</a:t>
            </a:r>
            <a:r>
              <a:rPr lang="en-US" altLang="en-US" sz="2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846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905</Words>
  <Application>Microsoft Office PowerPoint</Application>
  <PresentationFormat>On-screen Show (4:3)</PresentationFormat>
  <Paragraphs>115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Cultures Clash on the Prairie</vt:lpstr>
      <vt:lpstr>Cultures Clash on the Prairie</vt:lpstr>
      <vt:lpstr>Depletion of the Buffalo</vt:lpstr>
      <vt:lpstr>Buffalo</vt:lpstr>
      <vt:lpstr>Bloody Battles</vt:lpstr>
      <vt:lpstr>Little Big Horn </vt:lpstr>
      <vt:lpstr>Dawes Act</vt:lpstr>
      <vt:lpstr>Ghost Dance Movement</vt:lpstr>
      <vt:lpstr>Massacre at Wounded Knee</vt:lpstr>
      <vt:lpstr>Cattle Become Big Business</vt:lpstr>
      <vt:lpstr>PowerPoint Presentation</vt:lpstr>
      <vt:lpstr>Importance of the Railroad</vt:lpstr>
      <vt:lpstr>Homestead Act 1862</vt:lpstr>
      <vt:lpstr>Problems with the Act</vt:lpstr>
      <vt:lpstr>Exodusters</vt:lpstr>
      <vt:lpstr>Oklahoma Land Grant</vt:lpstr>
      <vt:lpstr>Morrill Land Grant Act 1862 and 1890</vt:lpstr>
    </vt:vector>
  </TitlesOfParts>
  <Company>JCPS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Cultures Clash on the Prairie</dc:title>
  <dc:creator>Lowery, Joshua A</dc:creator>
  <cp:lastModifiedBy>Lowery, Joshua A</cp:lastModifiedBy>
  <cp:revision>3</cp:revision>
  <dcterms:created xsi:type="dcterms:W3CDTF">2014-11-14T17:45:56Z</dcterms:created>
  <dcterms:modified xsi:type="dcterms:W3CDTF">2014-11-18T12:04:21Z</dcterms:modified>
</cp:coreProperties>
</file>