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71" r:id="rId6"/>
    <p:sldId id="259" r:id="rId7"/>
    <p:sldId id="260" r:id="rId8"/>
    <p:sldId id="261" r:id="rId9"/>
    <p:sldId id="262" r:id="rId10"/>
    <p:sldId id="263" r:id="rId11"/>
    <p:sldId id="264" r:id="rId12"/>
    <p:sldId id="268" r:id="rId13"/>
    <p:sldId id="269" r:id="rId14"/>
    <p:sldId id="270" r:id="rId15"/>
    <p:sldId id="266" r:id="rId16"/>
    <p:sldId id="276" r:id="rId17"/>
    <p:sldId id="277"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snapToGrid="0">
      <p:cViewPr varScale="1">
        <p:scale>
          <a:sx n="69" d="100"/>
          <a:sy n="69" d="100"/>
        </p:scale>
        <p:origin x="-4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C6D4B6-7DA5-423F-9842-2167F8A9CF75}"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30863-B050-4EB1-974B-D0EFF41AF13C}" type="slidenum">
              <a:rPr lang="en-US" smtClean="0"/>
              <a:t>‹#›</a:t>
            </a:fld>
            <a:endParaRPr lang="en-US"/>
          </a:p>
        </p:txBody>
      </p:sp>
    </p:spTree>
    <p:extLst>
      <p:ext uri="{BB962C8B-B14F-4D97-AF65-F5344CB8AC3E}">
        <p14:creationId xmlns:p14="http://schemas.microsoft.com/office/powerpoint/2010/main" val="193718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6D4B6-7DA5-423F-9842-2167F8A9CF75}"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30863-B050-4EB1-974B-D0EFF41AF13C}" type="slidenum">
              <a:rPr lang="en-US" smtClean="0"/>
              <a:t>‹#›</a:t>
            </a:fld>
            <a:endParaRPr lang="en-US"/>
          </a:p>
        </p:txBody>
      </p:sp>
    </p:spTree>
    <p:extLst>
      <p:ext uri="{BB962C8B-B14F-4D97-AF65-F5344CB8AC3E}">
        <p14:creationId xmlns:p14="http://schemas.microsoft.com/office/powerpoint/2010/main" val="345858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6D4B6-7DA5-423F-9842-2167F8A9CF75}"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30863-B050-4EB1-974B-D0EFF41AF13C}" type="slidenum">
              <a:rPr lang="en-US" smtClean="0"/>
              <a:t>‹#›</a:t>
            </a:fld>
            <a:endParaRPr lang="en-US"/>
          </a:p>
        </p:txBody>
      </p:sp>
    </p:spTree>
    <p:extLst>
      <p:ext uri="{BB962C8B-B14F-4D97-AF65-F5344CB8AC3E}">
        <p14:creationId xmlns:p14="http://schemas.microsoft.com/office/powerpoint/2010/main" val="177782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6D4B6-7DA5-423F-9842-2167F8A9CF75}"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30863-B050-4EB1-974B-D0EFF41AF13C}" type="slidenum">
              <a:rPr lang="en-US" smtClean="0"/>
              <a:t>‹#›</a:t>
            </a:fld>
            <a:endParaRPr lang="en-US"/>
          </a:p>
        </p:txBody>
      </p:sp>
    </p:spTree>
    <p:extLst>
      <p:ext uri="{BB962C8B-B14F-4D97-AF65-F5344CB8AC3E}">
        <p14:creationId xmlns:p14="http://schemas.microsoft.com/office/powerpoint/2010/main" val="171499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6D4B6-7DA5-423F-9842-2167F8A9CF75}"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30863-B050-4EB1-974B-D0EFF41AF13C}" type="slidenum">
              <a:rPr lang="en-US" smtClean="0"/>
              <a:t>‹#›</a:t>
            </a:fld>
            <a:endParaRPr lang="en-US"/>
          </a:p>
        </p:txBody>
      </p:sp>
    </p:spTree>
    <p:extLst>
      <p:ext uri="{BB962C8B-B14F-4D97-AF65-F5344CB8AC3E}">
        <p14:creationId xmlns:p14="http://schemas.microsoft.com/office/powerpoint/2010/main" val="218445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C6D4B6-7DA5-423F-9842-2167F8A9CF75}"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30863-B050-4EB1-974B-D0EFF41AF13C}" type="slidenum">
              <a:rPr lang="en-US" smtClean="0"/>
              <a:t>‹#›</a:t>
            </a:fld>
            <a:endParaRPr lang="en-US"/>
          </a:p>
        </p:txBody>
      </p:sp>
    </p:spTree>
    <p:extLst>
      <p:ext uri="{BB962C8B-B14F-4D97-AF65-F5344CB8AC3E}">
        <p14:creationId xmlns:p14="http://schemas.microsoft.com/office/powerpoint/2010/main" val="321540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C6D4B6-7DA5-423F-9842-2167F8A9CF75}" type="datetimeFigureOut">
              <a:rPr lang="en-US" smtClean="0"/>
              <a:t>5/13/2014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30863-B050-4EB1-974B-D0EFF41AF13C}" type="slidenum">
              <a:rPr lang="en-US" smtClean="0"/>
              <a:t>‹#›</a:t>
            </a:fld>
            <a:endParaRPr lang="en-US"/>
          </a:p>
        </p:txBody>
      </p:sp>
    </p:spTree>
    <p:extLst>
      <p:ext uri="{BB962C8B-B14F-4D97-AF65-F5344CB8AC3E}">
        <p14:creationId xmlns:p14="http://schemas.microsoft.com/office/powerpoint/2010/main" val="137241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C6D4B6-7DA5-423F-9842-2167F8A9CF75}" type="datetimeFigureOut">
              <a:rPr lang="en-US" smtClean="0"/>
              <a:t>5/13/2014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30863-B050-4EB1-974B-D0EFF41AF13C}" type="slidenum">
              <a:rPr lang="en-US" smtClean="0"/>
              <a:t>‹#›</a:t>
            </a:fld>
            <a:endParaRPr lang="en-US"/>
          </a:p>
        </p:txBody>
      </p:sp>
    </p:spTree>
    <p:extLst>
      <p:ext uri="{BB962C8B-B14F-4D97-AF65-F5344CB8AC3E}">
        <p14:creationId xmlns:p14="http://schemas.microsoft.com/office/powerpoint/2010/main" val="120152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6D4B6-7DA5-423F-9842-2167F8A9CF75}" type="datetimeFigureOut">
              <a:rPr lang="en-US" smtClean="0"/>
              <a:t>5/13/2014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30863-B050-4EB1-974B-D0EFF41AF13C}" type="slidenum">
              <a:rPr lang="en-US" smtClean="0"/>
              <a:t>‹#›</a:t>
            </a:fld>
            <a:endParaRPr lang="en-US"/>
          </a:p>
        </p:txBody>
      </p:sp>
    </p:spTree>
    <p:extLst>
      <p:ext uri="{BB962C8B-B14F-4D97-AF65-F5344CB8AC3E}">
        <p14:creationId xmlns:p14="http://schemas.microsoft.com/office/powerpoint/2010/main" val="132099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6D4B6-7DA5-423F-9842-2167F8A9CF75}"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30863-B050-4EB1-974B-D0EFF41AF13C}" type="slidenum">
              <a:rPr lang="en-US" smtClean="0"/>
              <a:t>‹#›</a:t>
            </a:fld>
            <a:endParaRPr lang="en-US"/>
          </a:p>
        </p:txBody>
      </p:sp>
    </p:spTree>
    <p:extLst>
      <p:ext uri="{BB962C8B-B14F-4D97-AF65-F5344CB8AC3E}">
        <p14:creationId xmlns:p14="http://schemas.microsoft.com/office/powerpoint/2010/main" val="388995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6D4B6-7DA5-423F-9842-2167F8A9CF75}"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30863-B050-4EB1-974B-D0EFF41AF13C}" type="slidenum">
              <a:rPr lang="en-US" smtClean="0"/>
              <a:t>‹#›</a:t>
            </a:fld>
            <a:endParaRPr lang="en-US"/>
          </a:p>
        </p:txBody>
      </p:sp>
    </p:spTree>
    <p:extLst>
      <p:ext uri="{BB962C8B-B14F-4D97-AF65-F5344CB8AC3E}">
        <p14:creationId xmlns:p14="http://schemas.microsoft.com/office/powerpoint/2010/main" val="92601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6D4B6-7DA5-423F-9842-2167F8A9CF75}" type="datetimeFigureOut">
              <a:rPr lang="en-US" smtClean="0"/>
              <a:t>5/13/2014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30863-B050-4EB1-974B-D0EFF41AF13C}" type="slidenum">
              <a:rPr lang="en-US" smtClean="0"/>
              <a:t>‹#›</a:t>
            </a:fld>
            <a:endParaRPr lang="en-US"/>
          </a:p>
        </p:txBody>
      </p:sp>
    </p:spTree>
    <p:extLst>
      <p:ext uri="{BB962C8B-B14F-4D97-AF65-F5344CB8AC3E}">
        <p14:creationId xmlns:p14="http://schemas.microsoft.com/office/powerpoint/2010/main" val="1581557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imilispalace.files.wordpress.com/2014/01/nicet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66" y="0"/>
            <a:ext cx="10036813" cy="68713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solidFill>
                  <a:srgbClr val="FFFF00"/>
                </a:solidFill>
              </a:rPr>
              <a:t>Nixon</a:t>
            </a:r>
            <a:endParaRPr lang="en-US" dirty="0">
              <a:solidFill>
                <a:srgbClr val="FFFF00"/>
              </a:solidFill>
            </a:endParaRPr>
          </a:p>
        </p:txBody>
      </p:sp>
      <p:sp>
        <p:nvSpPr>
          <p:cNvPr id="3" name="Subtitle 2"/>
          <p:cNvSpPr>
            <a:spLocks noGrp="1"/>
          </p:cNvSpPr>
          <p:nvPr>
            <p:ph type="subTitle" idx="1"/>
          </p:nvPr>
        </p:nvSpPr>
        <p:spPr/>
        <p:txBody>
          <a:bodyPr/>
          <a:lstStyle/>
          <a:p>
            <a:r>
              <a:rPr lang="en-US" dirty="0" smtClean="0">
                <a:solidFill>
                  <a:srgbClr val="FFFF00"/>
                </a:solidFill>
              </a:rPr>
              <a:t>“I am not a crook”</a:t>
            </a:r>
            <a:endParaRPr lang="en-US" dirty="0">
              <a:solidFill>
                <a:srgbClr val="FFFF00"/>
              </a:solidFill>
            </a:endParaRPr>
          </a:p>
        </p:txBody>
      </p:sp>
    </p:spTree>
    <p:extLst>
      <p:ext uri="{BB962C8B-B14F-4D97-AF65-F5344CB8AC3E}">
        <p14:creationId xmlns:p14="http://schemas.microsoft.com/office/powerpoint/2010/main" val="500623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 Success</a:t>
            </a:r>
            <a:endParaRPr lang="en-US" dirty="0"/>
          </a:p>
        </p:txBody>
      </p:sp>
      <p:sp>
        <p:nvSpPr>
          <p:cNvPr id="3" name="Content Placeholder 2"/>
          <p:cNvSpPr>
            <a:spLocks noGrp="1"/>
          </p:cNvSpPr>
          <p:nvPr>
            <p:ph idx="1"/>
          </p:nvPr>
        </p:nvSpPr>
        <p:spPr/>
        <p:txBody>
          <a:bodyPr/>
          <a:lstStyle/>
          <a:p>
            <a:r>
              <a:rPr lang="en-US" dirty="0" smtClean="0"/>
              <a:t>The Camp David Accords</a:t>
            </a:r>
          </a:p>
          <a:p>
            <a:pPr lvl="1"/>
            <a:r>
              <a:rPr lang="en-US" dirty="0" smtClean="0"/>
              <a:t>Fighting between Muslims and Jews in Israel had been going on since the end of WWII</a:t>
            </a:r>
          </a:p>
          <a:p>
            <a:pPr lvl="1"/>
            <a:r>
              <a:rPr lang="en-US" dirty="0" smtClean="0"/>
              <a:t>Many people and groups had tried to get them to make some kind of peace agreement but both sides refused to even talk to one another</a:t>
            </a:r>
          </a:p>
          <a:p>
            <a:endParaRPr lang="en-US" dirty="0" smtClean="0"/>
          </a:p>
          <a:p>
            <a:r>
              <a:rPr lang="en-US" dirty="0" smtClean="0"/>
              <a:t>During secret meeting as the Presidents vacation home the first ever peace agreement between the two sides is signed </a:t>
            </a:r>
          </a:p>
          <a:p>
            <a:pPr lvl="1"/>
            <a:r>
              <a:rPr lang="en-US" dirty="0" smtClean="0"/>
              <a:t>It was a huge symbol but accomplished very little </a:t>
            </a:r>
          </a:p>
          <a:p>
            <a:endParaRPr lang="en-US" dirty="0"/>
          </a:p>
        </p:txBody>
      </p:sp>
    </p:spTree>
    <p:extLst>
      <p:ext uri="{BB962C8B-B14F-4D97-AF65-F5344CB8AC3E}">
        <p14:creationId xmlns:p14="http://schemas.microsoft.com/office/powerpoint/2010/main" val="290558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 Failures</a:t>
            </a:r>
            <a:endParaRPr lang="en-US" dirty="0"/>
          </a:p>
        </p:txBody>
      </p:sp>
      <p:sp>
        <p:nvSpPr>
          <p:cNvPr id="3" name="Content Placeholder 2"/>
          <p:cNvSpPr>
            <a:spLocks noGrp="1"/>
          </p:cNvSpPr>
          <p:nvPr>
            <p:ph idx="1"/>
          </p:nvPr>
        </p:nvSpPr>
        <p:spPr/>
        <p:txBody>
          <a:bodyPr>
            <a:normAutofit/>
          </a:bodyPr>
          <a:lstStyle/>
          <a:p>
            <a:r>
              <a:rPr lang="en-US" dirty="0" smtClean="0"/>
              <a:t>Oil/Gas Shortages</a:t>
            </a:r>
          </a:p>
          <a:p>
            <a:endParaRPr lang="en-US" dirty="0" smtClean="0"/>
          </a:p>
          <a:p>
            <a:r>
              <a:rPr lang="en-US" dirty="0" smtClean="0"/>
              <a:t>OPEC- </a:t>
            </a:r>
            <a:r>
              <a:rPr lang="en-US" b="1" dirty="0" smtClean="0"/>
              <a:t>Organization </a:t>
            </a:r>
            <a:r>
              <a:rPr lang="en-US" b="1" dirty="0"/>
              <a:t>of the Petroleum Exporting </a:t>
            </a:r>
            <a:r>
              <a:rPr lang="en-US" b="1" dirty="0" smtClean="0"/>
              <a:t>Countries</a:t>
            </a:r>
          </a:p>
          <a:p>
            <a:pPr lvl="1"/>
            <a:r>
              <a:rPr lang="en-US" dirty="0" smtClean="0"/>
              <a:t>These countries are Muslim and they did not like our military support of Israel</a:t>
            </a:r>
          </a:p>
          <a:p>
            <a:pPr lvl="1"/>
            <a:r>
              <a:rPr lang="en-US" dirty="0" smtClean="0"/>
              <a:t>They issue and Embargo (refusal to sell) of oil against the US and our allies</a:t>
            </a:r>
          </a:p>
          <a:p>
            <a:endParaRPr lang="en-US" dirty="0" smtClean="0"/>
          </a:p>
          <a:p>
            <a:r>
              <a:rPr lang="en-US" dirty="0" smtClean="0"/>
              <a:t>Prices quadruple</a:t>
            </a:r>
          </a:p>
          <a:p>
            <a:r>
              <a:rPr lang="en-US" dirty="0" smtClean="0"/>
              <a:t>The economy drops severely</a:t>
            </a:r>
          </a:p>
          <a:p>
            <a:pPr marL="0" indent="0">
              <a:buNone/>
            </a:pPr>
            <a:endParaRPr lang="en-US" dirty="0" smtClean="0"/>
          </a:p>
        </p:txBody>
      </p:sp>
    </p:spTree>
    <p:extLst>
      <p:ext uri="{BB962C8B-B14F-4D97-AF65-F5344CB8AC3E}">
        <p14:creationId xmlns:p14="http://schemas.microsoft.com/office/powerpoint/2010/main" val="81684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tic.guim.co.uk/sys-images/Guardian/Pix/pictures/2012/3/29/1333049189374/1973-oil-crisis-motorists-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1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themindoftefft.com/blog/wp-content/uploads/2008/05/oil-crisis_qjpreview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743" y="208081"/>
            <a:ext cx="41529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media.npr.org/assets/img/2013/10/16/ap7306010161-043a4de622c4771515f2e3d9656073a15c9fee82-s6-c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92" y="3111689"/>
            <a:ext cx="4463049" cy="362975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autonews.com/apps/pbcsi.dll/storyimage/CA/20131014/GLOBAL/131019959/H6/0/H6-131019959.jpg&amp;q=80&amp;MaxW=240&amp;cci_ts=201310130837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3444" y="4121625"/>
            <a:ext cx="2897501" cy="261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464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 Failures</a:t>
            </a:r>
            <a:endParaRPr lang="en-US" dirty="0"/>
          </a:p>
        </p:txBody>
      </p:sp>
      <p:sp>
        <p:nvSpPr>
          <p:cNvPr id="3" name="Content Placeholder 2"/>
          <p:cNvSpPr>
            <a:spLocks noGrp="1"/>
          </p:cNvSpPr>
          <p:nvPr>
            <p:ph idx="1"/>
          </p:nvPr>
        </p:nvSpPr>
        <p:spPr/>
        <p:txBody>
          <a:bodyPr>
            <a:normAutofit/>
          </a:bodyPr>
          <a:lstStyle/>
          <a:p>
            <a:r>
              <a:rPr lang="en-US" dirty="0" smtClean="0"/>
              <a:t>Iranian Hostage Situation</a:t>
            </a:r>
          </a:p>
          <a:p>
            <a:pPr lvl="1"/>
            <a:r>
              <a:rPr lang="en-US" dirty="0" smtClean="0"/>
              <a:t>Muslim Fundamentalists lead and revolt and take over Iran</a:t>
            </a:r>
          </a:p>
          <a:p>
            <a:pPr lvl="1"/>
            <a:r>
              <a:rPr lang="en-US" dirty="0" smtClean="0"/>
              <a:t>A group of Iranian revolutionaries seize the US Embassy in Iran</a:t>
            </a:r>
          </a:p>
          <a:p>
            <a:r>
              <a:rPr lang="en-US" dirty="0" smtClean="0"/>
              <a:t> Fifty-two American diplomats and citizens were held hostage for 444 days</a:t>
            </a:r>
          </a:p>
          <a:p>
            <a:pPr lvl="1"/>
            <a:r>
              <a:rPr lang="en-US" dirty="0" smtClean="0"/>
              <a:t>This is the #1 news story for over a year</a:t>
            </a:r>
          </a:p>
          <a:p>
            <a:pPr lvl="1"/>
            <a:r>
              <a:rPr lang="en-US" dirty="0" smtClean="0"/>
              <a:t>Carter tries to negotiate their release several times but is unsuccessful</a:t>
            </a:r>
          </a:p>
          <a:p>
            <a:r>
              <a:rPr lang="en-US" dirty="0" smtClean="0"/>
              <a:t>Because of this and the Oil crisis many Americans think Carter is not tough enough</a:t>
            </a:r>
          </a:p>
          <a:p>
            <a:pPr lvl="1"/>
            <a:r>
              <a:rPr lang="en-US" dirty="0" smtClean="0"/>
              <a:t>The hostages are released the day Ronald Reagan is inaugurated as president</a:t>
            </a:r>
            <a:endParaRPr lang="en-US" dirty="0"/>
          </a:p>
        </p:txBody>
      </p:sp>
    </p:spTree>
    <p:extLst>
      <p:ext uri="{BB962C8B-B14F-4D97-AF65-F5344CB8AC3E}">
        <p14:creationId xmlns:p14="http://schemas.microsoft.com/office/powerpoint/2010/main" val="949297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598091" y="4466417"/>
            <a:ext cx="3593910" cy="2391584"/>
          </a:xfrm>
          <a:prstGeom prst="rect">
            <a:avLst/>
          </a:prstGeom>
        </p:spPr>
      </p:pic>
      <p:pic>
        <p:nvPicPr>
          <p:cNvPr id="7" name="Picture 6"/>
          <p:cNvPicPr>
            <a:picLocks noChangeAspect="1"/>
          </p:cNvPicPr>
          <p:nvPr/>
        </p:nvPicPr>
        <p:blipFill>
          <a:blip r:embed="rId3"/>
          <a:stretch>
            <a:fillRect/>
          </a:stretch>
        </p:blipFill>
        <p:spPr>
          <a:xfrm>
            <a:off x="3476625" y="1462087"/>
            <a:ext cx="5238750" cy="3933825"/>
          </a:xfrm>
          <a:prstGeom prst="rect">
            <a:avLst/>
          </a:prstGeom>
        </p:spPr>
      </p:pic>
      <p:pic>
        <p:nvPicPr>
          <p:cNvPr id="9" name="Picture 8"/>
          <p:cNvPicPr>
            <a:picLocks noChangeAspect="1"/>
          </p:cNvPicPr>
          <p:nvPr/>
        </p:nvPicPr>
        <p:blipFill>
          <a:blip r:embed="rId4"/>
          <a:stretch>
            <a:fillRect/>
          </a:stretch>
        </p:blipFill>
        <p:spPr>
          <a:xfrm>
            <a:off x="8715375" y="5046"/>
            <a:ext cx="3476625" cy="2515286"/>
          </a:xfrm>
          <a:prstGeom prst="rect">
            <a:avLst/>
          </a:prstGeom>
        </p:spPr>
      </p:pic>
      <p:pic>
        <p:nvPicPr>
          <p:cNvPr id="6152" name="Picture 8" descr="http://bztv.typepad.com/newsviews/images/k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167"/>
            <a:ext cx="3207224" cy="245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160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telegraph.co.uk/multimedia/archive/01648/ronald-reagan_164880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54" y="5160"/>
            <a:ext cx="10945504" cy="68528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p:txBody>
          <a:bodyPr/>
          <a:lstStyle/>
          <a:p>
            <a:r>
              <a:rPr lang="en-US" dirty="0" smtClean="0">
                <a:solidFill>
                  <a:srgbClr val="FFFF00"/>
                </a:solidFill>
              </a:rPr>
              <a:t>Ronald Reagan</a:t>
            </a:r>
            <a:endParaRPr lang="en-US" dirty="0">
              <a:solidFill>
                <a:srgbClr val="FFFF00"/>
              </a:solidFill>
            </a:endParaRPr>
          </a:p>
        </p:txBody>
      </p:sp>
      <p:sp>
        <p:nvSpPr>
          <p:cNvPr id="5" name="Subtitle 4"/>
          <p:cNvSpPr>
            <a:spLocks noGrp="1"/>
          </p:cNvSpPr>
          <p:nvPr>
            <p:ph type="subTitle" idx="1"/>
          </p:nvPr>
        </p:nvSpPr>
        <p:spPr/>
        <p:txBody>
          <a:bodyPr/>
          <a:lstStyle/>
          <a:p>
            <a:r>
              <a:rPr lang="en-US" dirty="0" smtClean="0">
                <a:solidFill>
                  <a:srgbClr val="FFFF00"/>
                </a:solidFill>
              </a:rPr>
              <a:t>$$$$$$$$$$$$$$$$$$$$$$$$$$$$$$</a:t>
            </a:r>
            <a:r>
              <a:rPr lang="en-US" dirty="0" smtClean="0"/>
              <a:t>$</a:t>
            </a:r>
            <a:endParaRPr lang="en-US" dirty="0"/>
          </a:p>
        </p:txBody>
      </p:sp>
    </p:spTree>
    <p:extLst>
      <p:ext uri="{BB962C8B-B14F-4D97-AF65-F5344CB8AC3E}">
        <p14:creationId xmlns:p14="http://schemas.microsoft.com/office/powerpoint/2010/main" val="3859900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smtClean="0"/>
              <a:t>Differences in Party Ideology</a:t>
            </a:r>
            <a:r>
              <a:rPr lang="en-US" altLang="en-US" sz="1600" smtClean="0"/>
              <a:t/>
            </a:r>
            <a:br>
              <a:rPr lang="en-US" altLang="en-US" sz="1600" smtClean="0"/>
            </a:br>
            <a:r>
              <a:rPr lang="en-US" altLang="en-US" sz="1800" smtClean="0"/>
              <a:t>see page 252</a:t>
            </a:r>
          </a:p>
        </p:txBody>
      </p:sp>
      <p:sp>
        <p:nvSpPr>
          <p:cNvPr id="22531" name="Rectangle 3"/>
          <p:cNvSpPr>
            <a:spLocks noGrp="1" noChangeArrowheads="1"/>
          </p:cNvSpPr>
          <p:nvPr>
            <p:ph type="body" sz="half" idx="1"/>
          </p:nvPr>
        </p:nvSpPr>
        <p:spPr>
          <a:xfrm>
            <a:off x="609600" y="1981200"/>
            <a:ext cx="5378451" cy="4114800"/>
          </a:xfrm>
        </p:spPr>
        <p:txBody>
          <a:bodyPr/>
          <a:lstStyle/>
          <a:p>
            <a:pPr eaLnBrk="1" hangingPunct="1">
              <a:buFont typeface="Wingdings" pitchFamily="2" charset="2"/>
              <a:buNone/>
              <a:defRPr/>
            </a:pPr>
            <a:r>
              <a:rPr lang="en-US" altLang="en-US" dirty="0" smtClean="0"/>
              <a:t>Liberals</a:t>
            </a:r>
          </a:p>
          <a:p>
            <a:pPr eaLnBrk="1" hangingPunct="1">
              <a:defRPr/>
            </a:pPr>
            <a:r>
              <a:rPr lang="en-US" altLang="en-US" dirty="0" smtClean="0"/>
              <a:t>More disposed to government spending.</a:t>
            </a:r>
          </a:p>
          <a:p>
            <a:pPr eaLnBrk="1" hangingPunct="1">
              <a:defRPr/>
            </a:pPr>
            <a:r>
              <a:rPr lang="en-US" altLang="en-US" dirty="0" smtClean="0"/>
              <a:t>Try to advance social welfare</a:t>
            </a:r>
          </a:p>
          <a:p>
            <a:pPr eaLnBrk="1" hangingPunct="1">
              <a:defRPr/>
            </a:pPr>
            <a:endParaRPr lang="en-US" altLang="en-US" dirty="0" smtClean="0"/>
          </a:p>
          <a:p>
            <a:pPr eaLnBrk="1" hangingPunct="1">
              <a:defRPr/>
            </a:pPr>
            <a:r>
              <a:rPr lang="en-US" altLang="en-US" dirty="0" smtClean="0"/>
              <a:t>Use government to promote equality</a:t>
            </a:r>
          </a:p>
        </p:txBody>
      </p:sp>
      <p:sp>
        <p:nvSpPr>
          <p:cNvPr id="22532" name="Rectangle 4"/>
          <p:cNvSpPr>
            <a:spLocks noGrp="1" noChangeArrowheads="1"/>
          </p:cNvSpPr>
          <p:nvPr>
            <p:ph type="body" sz="half" idx="2"/>
          </p:nvPr>
        </p:nvSpPr>
        <p:spPr>
          <a:xfrm>
            <a:off x="6203952" y="1981200"/>
            <a:ext cx="5378449" cy="4114800"/>
          </a:xfrm>
        </p:spPr>
        <p:txBody>
          <a:bodyPr/>
          <a:lstStyle/>
          <a:p>
            <a:pPr eaLnBrk="1" hangingPunct="1">
              <a:buFont typeface="Wingdings" pitchFamily="2" charset="2"/>
              <a:buNone/>
              <a:defRPr/>
            </a:pPr>
            <a:r>
              <a:rPr lang="en-US" altLang="en-US" dirty="0" smtClean="0"/>
              <a:t>Conservatives</a:t>
            </a:r>
          </a:p>
          <a:p>
            <a:pPr eaLnBrk="1" hangingPunct="1">
              <a:defRPr/>
            </a:pPr>
            <a:r>
              <a:rPr lang="en-US" altLang="en-US" dirty="0" smtClean="0"/>
              <a:t>Opposed to massive spending </a:t>
            </a:r>
          </a:p>
          <a:p>
            <a:pPr eaLnBrk="1" hangingPunct="1">
              <a:defRPr/>
            </a:pPr>
            <a:r>
              <a:rPr lang="en-US" altLang="en-US" dirty="0" smtClean="0"/>
              <a:t>Unless it is a project they consider important (defense)</a:t>
            </a:r>
          </a:p>
          <a:p>
            <a:pPr eaLnBrk="1" hangingPunct="1">
              <a:defRPr/>
            </a:pPr>
            <a:r>
              <a:rPr lang="en-US" altLang="en-US" dirty="0" smtClean="0"/>
              <a:t>Use government to promote social order </a:t>
            </a:r>
          </a:p>
        </p:txBody>
      </p:sp>
    </p:spTree>
    <p:extLst>
      <p:ext uri="{BB962C8B-B14F-4D97-AF65-F5344CB8AC3E}">
        <p14:creationId xmlns:p14="http://schemas.microsoft.com/office/powerpoint/2010/main" val="237531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Liberal or Conservative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77" y="1855607"/>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754" y="2489019"/>
            <a:ext cx="19621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547" y="1579381"/>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2361" y="2278652"/>
            <a:ext cx="191452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6372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“Reaganomics”</a:t>
            </a:r>
            <a:endParaRPr lang="en-US" dirty="0"/>
          </a:p>
        </p:txBody>
      </p:sp>
      <p:sp>
        <p:nvSpPr>
          <p:cNvPr id="5" name="Content Placeholder 4"/>
          <p:cNvSpPr>
            <a:spLocks noGrp="1"/>
          </p:cNvSpPr>
          <p:nvPr>
            <p:ph idx="1"/>
          </p:nvPr>
        </p:nvSpPr>
        <p:spPr/>
        <p:txBody>
          <a:bodyPr/>
          <a:lstStyle/>
          <a:p>
            <a:r>
              <a:rPr lang="en-US" dirty="0" smtClean="0"/>
              <a:t>Supply side economic theory- cutting taxes creates wealth by encouraging spending and economic growth.</a:t>
            </a:r>
          </a:p>
          <a:p>
            <a:pPr lvl="1"/>
            <a:r>
              <a:rPr lang="en-US" dirty="0" smtClean="0"/>
              <a:t>Cut taxes on corporations and they can hire more people, lower taxes on people and they will spend more, giving more money to stores who hire more people, who spend more money creating more wealth for business who hire more people, etc.</a:t>
            </a:r>
          </a:p>
          <a:p>
            <a:endParaRPr lang="en-US" dirty="0" smtClean="0"/>
          </a:p>
          <a:p>
            <a:r>
              <a:rPr lang="en-US" dirty="0" smtClean="0"/>
              <a:t>Deregulation- removed many restrictions and controls government had over business a move back towards laissez faire</a:t>
            </a:r>
            <a:endParaRPr lang="en-US" dirty="0"/>
          </a:p>
        </p:txBody>
      </p:sp>
    </p:spTree>
    <p:extLst>
      <p:ext uri="{BB962C8B-B14F-4D97-AF65-F5344CB8AC3E}">
        <p14:creationId xmlns:p14="http://schemas.microsoft.com/office/powerpoint/2010/main" val="881696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Deficit Spending </a:t>
            </a:r>
            <a:endParaRPr lang="en-US" dirty="0"/>
          </a:p>
        </p:txBody>
      </p:sp>
      <p:sp>
        <p:nvSpPr>
          <p:cNvPr id="3" name="Content Placeholder 2"/>
          <p:cNvSpPr>
            <a:spLocks noGrp="1"/>
          </p:cNvSpPr>
          <p:nvPr>
            <p:ph idx="1"/>
          </p:nvPr>
        </p:nvSpPr>
        <p:spPr/>
        <p:txBody>
          <a:bodyPr/>
          <a:lstStyle/>
          <a:p>
            <a:r>
              <a:rPr lang="en-US" dirty="0" smtClean="0"/>
              <a:t>Not the first or the last president to do this</a:t>
            </a:r>
          </a:p>
          <a:p>
            <a:r>
              <a:rPr lang="en-US" dirty="0" smtClean="0"/>
              <a:t>We spend massive amounts of money on space travel and defense</a:t>
            </a:r>
          </a:p>
          <a:p>
            <a:r>
              <a:rPr lang="en-US" dirty="0" smtClean="0"/>
              <a:t>In the end this is what ends the cold war, they can compete with our spending</a:t>
            </a:r>
          </a:p>
          <a:p>
            <a:r>
              <a:rPr lang="en-US" dirty="0" smtClean="0"/>
              <a:t>After years of trying to contain communism we defeated it by spending them into poverty</a:t>
            </a:r>
          </a:p>
          <a:p>
            <a:endParaRPr lang="en-US" dirty="0"/>
          </a:p>
        </p:txBody>
      </p:sp>
    </p:spTree>
    <p:extLst>
      <p:ext uri="{BB962C8B-B14F-4D97-AF65-F5344CB8AC3E}">
        <p14:creationId xmlns:p14="http://schemas.microsoft.com/office/powerpoint/2010/main" val="812774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Policy</a:t>
            </a:r>
            <a:endParaRPr lang="en-US" dirty="0"/>
          </a:p>
        </p:txBody>
      </p:sp>
      <p:sp>
        <p:nvSpPr>
          <p:cNvPr id="3" name="Content Placeholder 2"/>
          <p:cNvSpPr>
            <a:spLocks noGrp="1"/>
          </p:cNvSpPr>
          <p:nvPr>
            <p:ph idx="1"/>
          </p:nvPr>
        </p:nvSpPr>
        <p:spPr/>
        <p:txBody>
          <a:bodyPr>
            <a:normAutofit/>
          </a:bodyPr>
          <a:lstStyle/>
          <a:p>
            <a:r>
              <a:rPr lang="en-US" dirty="0" smtClean="0"/>
              <a:t>New Federalism</a:t>
            </a:r>
          </a:p>
          <a:p>
            <a:r>
              <a:rPr lang="en-US" dirty="0" smtClean="0"/>
              <a:t>Wants to give more power back to the states</a:t>
            </a:r>
          </a:p>
          <a:p>
            <a:r>
              <a:rPr lang="en-US" dirty="0" smtClean="0"/>
              <a:t>He basically attempts to reverse many “Great Society” programs</a:t>
            </a:r>
          </a:p>
          <a:p>
            <a:pPr lvl="1"/>
            <a:r>
              <a:rPr lang="en-US" dirty="0" smtClean="0"/>
              <a:t>Nixon also tried to slow down the implementation of desegregation  rules in the south to appeal to southern voters</a:t>
            </a:r>
          </a:p>
          <a:p>
            <a:r>
              <a:rPr lang="en-US" dirty="0" smtClean="0"/>
              <a:t>Nixon came into conflict with the Supreme Court.  He appointed 4 justices to the court during his presidency</a:t>
            </a:r>
          </a:p>
          <a:p>
            <a:pPr lvl="1"/>
            <a:r>
              <a:rPr lang="en-US" dirty="0" smtClean="0"/>
              <a:t>He thought the Warren Court was too liberal and his appointments were more conservative </a:t>
            </a:r>
          </a:p>
        </p:txBody>
      </p:sp>
    </p:spTree>
    <p:extLst>
      <p:ext uri="{BB962C8B-B14F-4D97-AF65-F5344CB8AC3E}">
        <p14:creationId xmlns:p14="http://schemas.microsoft.com/office/powerpoint/2010/main" val="727343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Cold War</a:t>
            </a:r>
            <a:endParaRPr lang="en-US" dirty="0"/>
          </a:p>
        </p:txBody>
      </p:sp>
      <p:sp>
        <p:nvSpPr>
          <p:cNvPr id="3" name="Content Placeholder 2"/>
          <p:cNvSpPr>
            <a:spLocks noGrp="1"/>
          </p:cNvSpPr>
          <p:nvPr>
            <p:ph idx="1"/>
          </p:nvPr>
        </p:nvSpPr>
        <p:spPr/>
        <p:txBody>
          <a:bodyPr/>
          <a:lstStyle/>
          <a:p>
            <a:r>
              <a:rPr lang="en-US" dirty="0" smtClean="0"/>
              <a:t>Reagan was seen as being very though on the cold war</a:t>
            </a:r>
          </a:p>
          <a:p>
            <a:pPr marL="0" indent="0">
              <a:buNone/>
            </a:pPr>
            <a:endParaRPr lang="en-US" dirty="0" smtClean="0"/>
          </a:p>
          <a:p>
            <a:r>
              <a:rPr lang="en-US" dirty="0" smtClean="0"/>
              <a:t>Mikhail Gorbachev- the leader of the Soviet Union</a:t>
            </a:r>
          </a:p>
          <a:p>
            <a:pPr lvl="1"/>
            <a:r>
              <a:rPr lang="en-US" dirty="0" smtClean="0"/>
              <a:t>They begin a dialogue that leads to the end of the cold war</a:t>
            </a:r>
          </a:p>
          <a:p>
            <a:pPr marL="0" indent="0">
              <a:buNone/>
            </a:pPr>
            <a:r>
              <a:rPr lang="en-US" dirty="0" smtClean="0">
                <a:solidFill>
                  <a:srgbClr val="FF0000"/>
                </a:solidFill>
              </a:rPr>
              <a:t>		Glasnost</a:t>
            </a:r>
            <a:r>
              <a:rPr lang="en-US" dirty="0" smtClean="0"/>
              <a:t>- the Russian word for openness</a:t>
            </a:r>
          </a:p>
          <a:p>
            <a:pPr marL="0" indent="0">
              <a:buNone/>
            </a:pPr>
            <a:r>
              <a:rPr lang="en-US" dirty="0" smtClean="0">
                <a:solidFill>
                  <a:srgbClr val="FF0000"/>
                </a:solidFill>
              </a:rPr>
              <a:t>		Perestroika</a:t>
            </a:r>
            <a:r>
              <a:rPr lang="en-US" dirty="0" smtClean="0"/>
              <a:t>- a restructuring of the Soviet Union</a:t>
            </a:r>
            <a:endParaRPr lang="en-US" dirty="0"/>
          </a:p>
        </p:txBody>
      </p:sp>
      <p:pic>
        <p:nvPicPr>
          <p:cNvPr id="4" name="Picture 3"/>
          <p:cNvPicPr>
            <a:picLocks noChangeAspect="1"/>
          </p:cNvPicPr>
          <p:nvPr/>
        </p:nvPicPr>
        <p:blipFill>
          <a:blip r:embed="rId2"/>
          <a:stretch>
            <a:fillRect/>
          </a:stretch>
        </p:blipFill>
        <p:spPr>
          <a:xfrm>
            <a:off x="9935570" y="3647715"/>
            <a:ext cx="2256430" cy="3210285"/>
          </a:xfrm>
          <a:prstGeom prst="rect">
            <a:avLst/>
          </a:prstGeom>
        </p:spPr>
      </p:pic>
    </p:spTree>
    <p:extLst>
      <p:ext uri="{BB962C8B-B14F-4D97-AF65-F5344CB8AC3E}">
        <p14:creationId xmlns:p14="http://schemas.microsoft.com/office/powerpoint/2010/main" val="3729799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37278" y="204716"/>
            <a:ext cx="4535606" cy="3417143"/>
          </a:xfrm>
          <a:prstGeom prst="rect">
            <a:avLst/>
          </a:prstGeom>
        </p:spPr>
      </p:pic>
      <p:pic>
        <p:nvPicPr>
          <p:cNvPr id="5" name="Picture 4"/>
          <p:cNvPicPr>
            <a:picLocks noChangeAspect="1"/>
          </p:cNvPicPr>
          <p:nvPr/>
        </p:nvPicPr>
        <p:blipFill>
          <a:blip r:embed="rId3"/>
          <a:stretch>
            <a:fillRect/>
          </a:stretch>
        </p:blipFill>
        <p:spPr>
          <a:xfrm>
            <a:off x="0" y="4119918"/>
            <a:ext cx="4381500" cy="2628900"/>
          </a:xfrm>
          <a:prstGeom prst="rect">
            <a:avLst/>
          </a:prstGeom>
        </p:spPr>
      </p:pic>
      <p:pic>
        <p:nvPicPr>
          <p:cNvPr id="6" name="Picture 5"/>
          <p:cNvPicPr>
            <a:picLocks noChangeAspect="1"/>
          </p:cNvPicPr>
          <p:nvPr/>
        </p:nvPicPr>
        <p:blipFill>
          <a:blip r:embed="rId4"/>
          <a:stretch>
            <a:fillRect/>
          </a:stretch>
        </p:blipFill>
        <p:spPr>
          <a:xfrm>
            <a:off x="0" y="382137"/>
            <a:ext cx="5199152" cy="3427010"/>
          </a:xfrm>
          <a:prstGeom prst="rect">
            <a:avLst/>
          </a:prstGeom>
        </p:spPr>
      </p:pic>
      <p:pic>
        <p:nvPicPr>
          <p:cNvPr id="7" name="Picture 6"/>
          <p:cNvPicPr>
            <a:picLocks noChangeAspect="1"/>
          </p:cNvPicPr>
          <p:nvPr/>
        </p:nvPicPr>
        <p:blipFill>
          <a:blip r:embed="rId5"/>
          <a:stretch>
            <a:fillRect/>
          </a:stretch>
        </p:blipFill>
        <p:spPr>
          <a:xfrm>
            <a:off x="7194645" y="3809147"/>
            <a:ext cx="4572000" cy="2867025"/>
          </a:xfrm>
          <a:prstGeom prst="rect">
            <a:avLst/>
          </a:prstGeom>
        </p:spPr>
      </p:pic>
    </p:spTree>
    <p:extLst>
      <p:ext uri="{BB962C8B-B14F-4D97-AF65-F5344CB8AC3E}">
        <p14:creationId xmlns:p14="http://schemas.microsoft.com/office/powerpoint/2010/main" val="3853460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a:t>
            </a:r>
            <a:endParaRPr lang="en-US" dirty="0"/>
          </a:p>
        </p:txBody>
      </p:sp>
      <p:sp>
        <p:nvSpPr>
          <p:cNvPr id="3" name="Content Placeholder 2"/>
          <p:cNvSpPr>
            <a:spLocks noGrp="1"/>
          </p:cNvSpPr>
          <p:nvPr>
            <p:ph idx="1"/>
          </p:nvPr>
        </p:nvSpPr>
        <p:spPr/>
        <p:txBody>
          <a:bodyPr/>
          <a:lstStyle/>
          <a:p>
            <a:r>
              <a:rPr lang="en-US" dirty="0" smtClean="0"/>
              <a:t>Henry </a:t>
            </a:r>
            <a:r>
              <a:rPr lang="en-US" dirty="0" err="1" smtClean="0"/>
              <a:t>Kissenger</a:t>
            </a:r>
            <a:r>
              <a:rPr lang="en-US" dirty="0" smtClean="0"/>
              <a:t>- Nixon’s secretary of state</a:t>
            </a:r>
          </a:p>
          <a:p>
            <a:endParaRPr lang="en-US" dirty="0" smtClean="0"/>
          </a:p>
          <a:p>
            <a:r>
              <a:rPr lang="en-US" dirty="0" smtClean="0"/>
              <a:t>Realpolitik- stop trying to take on every problem. </a:t>
            </a:r>
          </a:p>
          <a:p>
            <a:pPr lvl="1"/>
            <a:r>
              <a:rPr lang="en-US" dirty="0" smtClean="0"/>
              <a:t>Ignore the small countries and focus on the big ones (end of containment)</a:t>
            </a:r>
          </a:p>
          <a:p>
            <a:pPr lvl="1"/>
            <a:r>
              <a:rPr lang="en-US" dirty="0" smtClean="0"/>
              <a:t>Try to avoid another Vietnam</a:t>
            </a:r>
          </a:p>
          <a:p>
            <a:pPr lvl="1"/>
            <a:endParaRPr lang="en-US" dirty="0" smtClean="0"/>
          </a:p>
          <a:p>
            <a:r>
              <a:rPr lang="en-US" dirty="0" smtClean="0"/>
              <a:t>Détente-Trying to ease tensions with the Soviet Union</a:t>
            </a:r>
          </a:p>
          <a:p>
            <a:pPr lvl="1"/>
            <a:r>
              <a:rPr lang="en-US" dirty="0" smtClean="0"/>
              <a:t>Nixon visits China previous presidents refused to recognize the communists as the legitimate government there</a:t>
            </a:r>
          </a:p>
          <a:p>
            <a:pPr lvl="1"/>
            <a:r>
              <a:rPr lang="en-US" dirty="0" smtClean="0"/>
              <a:t>Salt I- the  1</a:t>
            </a:r>
            <a:r>
              <a:rPr lang="en-US" baseline="30000" dirty="0" smtClean="0"/>
              <a:t>st</a:t>
            </a:r>
            <a:r>
              <a:rPr lang="en-US" dirty="0" smtClean="0"/>
              <a:t> agreement with the Soviets to begin to limit nuclear weapons</a:t>
            </a:r>
          </a:p>
          <a:p>
            <a:endParaRPr lang="en-US" dirty="0"/>
          </a:p>
        </p:txBody>
      </p:sp>
      <p:pic>
        <p:nvPicPr>
          <p:cNvPr id="4" name="Picture 3"/>
          <p:cNvPicPr>
            <a:picLocks noChangeAspect="1"/>
          </p:cNvPicPr>
          <p:nvPr/>
        </p:nvPicPr>
        <p:blipFill>
          <a:blip r:embed="rId2"/>
          <a:stretch>
            <a:fillRect/>
          </a:stretch>
        </p:blipFill>
        <p:spPr>
          <a:xfrm>
            <a:off x="8074925" y="133113"/>
            <a:ext cx="3771331" cy="2489079"/>
          </a:xfrm>
          <a:prstGeom prst="rect">
            <a:avLst/>
          </a:prstGeom>
        </p:spPr>
      </p:pic>
    </p:spTree>
    <p:extLst>
      <p:ext uri="{BB962C8B-B14F-4D97-AF65-F5344CB8AC3E}">
        <p14:creationId xmlns:p14="http://schemas.microsoft.com/office/powerpoint/2010/main" val="15843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Stagflation</a:t>
            </a:r>
            <a:endParaRPr lang="en-US" dirty="0"/>
          </a:p>
        </p:txBody>
      </p:sp>
      <p:sp>
        <p:nvSpPr>
          <p:cNvPr id="3" name="Content Placeholder 2"/>
          <p:cNvSpPr>
            <a:spLocks noGrp="1"/>
          </p:cNvSpPr>
          <p:nvPr>
            <p:ph idx="1"/>
          </p:nvPr>
        </p:nvSpPr>
        <p:spPr/>
        <p:txBody>
          <a:bodyPr/>
          <a:lstStyle/>
          <a:p>
            <a:r>
              <a:rPr lang="en-US" dirty="0" smtClean="0"/>
              <a:t>Since WWII our economy had been fairly strong in the late 60s and early 70s inflation and unemployment both go up= STAGFLATION</a:t>
            </a:r>
          </a:p>
          <a:p>
            <a:r>
              <a:rPr lang="en-US" dirty="0" smtClean="0"/>
              <a:t>The economic troubles affect our ability to:</a:t>
            </a:r>
          </a:p>
          <a:p>
            <a:pPr lvl="1"/>
            <a:r>
              <a:rPr lang="en-US" dirty="0" smtClean="0"/>
              <a:t>Spend on Vietnam</a:t>
            </a:r>
          </a:p>
          <a:p>
            <a:pPr lvl="1"/>
            <a:r>
              <a:rPr lang="en-US" dirty="0" smtClean="0"/>
              <a:t>Continue to go to the Moon</a:t>
            </a:r>
          </a:p>
          <a:p>
            <a:pPr lvl="1"/>
            <a:r>
              <a:rPr lang="en-US" dirty="0" smtClean="0"/>
              <a:t>Spend on many of the great society programs</a:t>
            </a:r>
          </a:p>
        </p:txBody>
      </p:sp>
    </p:spTree>
    <p:extLst>
      <p:ext uri="{BB962C8B-B14F-4D97-AF65-F5344CB8AC3E}">
        <p14:creationId xmlns:p14="http://schemas.microsoft.com/office/powerpoint/2010/main" val="276193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Movement</a:t>
            </a:r>
            <a:endParaRPr lang="en-US" dirty="0"/>
          </a:p>
        </p:txBody>
      </p:sp>
      <p:sp>
        <p:nvSpPr>
          <p:cNvPr id="3" name="Content Placeholder 2"/>
          <p:cNvSpPr>
            <a:spLocks noGrp="1"/>
          </p:cNvSpPr>
          <p:nvPr>
            <p:ph idx="1"/>
          </p:nvPr>
        </p:nvSpPr>
        <p:spPr/>
        <p:txBody>
          <a:bodyPr/>
          <a:lstStyle/>
          <a:p>
            <a:r>
              <a:rPr lang="en-US" dirty="0" smtClean="0"/>
              <a:t>Silent spring- book written by Rachael Carson exposing the effects of pesticides on the environment.</a:t>
            </a:r>
          </a:p>
          <a:p>
            <a:endParaRPr lang="en-US" dirty="0" smtClean="0"/>
          </a:p>
          <a:p>
            <a:r>
              <a:rPr lang="en-US" dirty="0" smtClean="0"/>
              <a:t>1</a:t>
            </a:r>
            <a:r>
              <a:rPr lang="en-US" baseline="30000" dirty="0" smtClean="0"/>
              <a:t>st</a:t>
            </a:r>
            <a:r>
              <a:rPr lang="en-US" dirty="0" smtClean="0"/>
              <a:t> Earth Day- April 22</a:t>
            </a:r>
            <a:r>
              <a:rPr lang="en-US" baseline="30000" dirty="0" smtClean="0"/>
              <a:t>nd</a:t>
            </a:r>
            <a:r>
              <a:rPr lang="en-US" dirty="0" smtClean="0"/>
              <a:t> 1970</a:t>
            </a:r>
          </a:p>
          <a:p>
            <a:endParaRPr lang="en-US" dirty="0" smtClean="0"/>
          </a:p>
          <a:p>
            <a:r>
              <a:rPr lang="en-US" dirty="0" smtClean="0"/>
              <a:t>Environmental Protection Agency (EPA)- created to regulated pollution caused by industry and private citizens</a:t>
            </a:r>
            <a:endParaRPr lang="en-US" dirty="0"/>
          </a:p>
        </p:txBody>
      </p:sp>
    </p:spTree>
    <p:extLst>
      <p:ext uri="{BB962C8B-B14F-4D97-AF65-F5344CB8AC3E}">
        <p14:creationId xmlns:p14="http://schemas.microsoft.com/office/powerpoint/2010/main" val="947491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really small event with big consequences</a:t>
            </a:r>
          </a:p>
          <a:p>
            <a:endParaRPr lang="en-US" dirty="0" smtClean="0"/>
          </a:p>
          <a:p>
            <a:r>
              <a:rPr lang="en-US" dirty="0" smtClean="0"/>
              <a:t>A group of Nixon supporters break into the democratic headquarters located at the Watergate building in D.C.</a:t>
            </a:r>
          </a:p>
          <a:p>
            <a:pPr lvl="1"/>
            <a:r>
              <a:rPr lang="en-US" dirty="0" smtClean="0"/>
              <a:t>Absolutely nothing is accomplished by this Nixon was going to win big in 72 anyway</a:t>
            </a:r>
          </a:p>
          <a:p>
            <a:endParaRPr lang="en-US" dirty="0" smtClean="0"/>
          </a:p>
          <a:p>
            <a:r>
              <a:rPr lang="en-US" dirty="0" smtClean="0"/>
              <a:t>The scandal comes from the cover-up</a:t>
            </a:r>
          </a:p>
          <a:p>
            <a:pPr lvl="1"/>
            <a:r>
              <a:rPr lang="en-US" dirty="0" smtClean="0"/>
              <a:t>the president and other top officials attempt to obstruct the investigation of the robbery </a:t>
            </a:r>
          </a:p>
          <a:p>
            <a:pPr lvl="1"/>
            <a:r>
              <a:rPr lang="en-US" dirty="0" smtClean="0"/>
              <a:t>Nixon actually records many of his conversations proving that he did know about and covered-up the crime</a:t>
            </a:r>
            <a:endParaRPr lang="en-US" dirty="0"/>
          </a:p>
        </p:txBody>
      </p:sp>
    </p:spTree>
    <p:extLst>
      <p:ext uri="{BB962C8B-B14F-4D97-AF65-F5344CB8AC3E}">
        <p14:creationId xmlns:p14="http://schemas.microsoft.com/office/powerpoint/2010/main" val="3021651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history.com/sites/2/2013/12/ford_photo-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0" y="350506"/>
            <a:ext cx="12168890" cy="631891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p:txBody>
          <a:bodyPr/>
          <a:lstStyle/>
          <a:p>
            <a:r>
              <a:rPr lang="en-US" dirty="0" smtClean="0">
                <a:solidFill>
                  <a:srgbClr val="FFFF00"/>
                </a:solidFill>
              </a:rPr>
              <a:t>Ford</a:t>
            </a:r>
            <a:endParaRPr lang="en-US" dirty="0">
              <a:solidFill>
                <a:srgbClr val="FFFF00"/>
              </a:solidFill>
            </a:endParaRPr>
          </a:p>
        </p:txBody>
      </p:sp>
      <p:sp>
        <p:nvSpPr>
          <p:cNvPr id="5" name="Subtitle 4"/>
          <p:cNvSpPr>
            <a:spLocks noGrp="1"/>
          </p:cNvSpPr>
          <p:nvPr>
            <p:ph type="subTitle" idx="1"/>
          </p:nvPr>
        </p:nvSpPr>
        <p:spPr/>
        <p:txBody>
          <a:bodyPr/>
          <a:lstStyle/>
          <a:p>
            <a:r>
              <a:rPr lang="en-US" dirty="0" smtClean="0">
                <a:solidFill>
                  <a:srgbClr val="FFFF00"/>
                </a:solidFill>
              </a:rPr>
              <a:t>Our only unelected president</a:t>
            </a:r>
            <a:endParaRPr lang="en-US" dirty="0">
              <a:solidFill>
                <a:srgbClr val="FFFF00"/>
              </a:solidFill>
            </a:endParaRPr>
          </a:p>
        </p:txBody>
      </p:sp>
    </p:spTree>
    <p:extLst>
      <p:ext uri="{BB962C8B-B14F-4D97-AF65-F5344CB8AC3E}">
        <p14:creationId xmlns:p14="http://schemas.microsoft.com/office/powerpoint/2010/main" val="141444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Pardoning of Nixon</a:t>
            </a:r>
            <a:endParaRPr lang="en-US" dirty="0"/>
          </a:p>
        </p:txBody>
      </p:sp>
      <p:sp>
        <p:nvSpPr>
          <p:cNvPr id="3" name="Content Placeholder 2"/>
          <p:cNvSpPr>
            <a:spLocks noGrp="1"/>
          </p:cNvSpPr>
          <p:nvPr>
            <p:ph idx="1"/>
          </p:nvPr>
        </p:nvSpPr>
        <p:spPr/>
        <p:txBody>
          <a:bodyPr>
            <a:normAutofit/>
          </a:bodyPr>
          <a:lstStyle/>
          <a:p>
            <a:r>
              <a:rPr lang="en-US" dirty="0" smtClean="0"/>
              <a:t>Nixon is forced to resign the only president to ever do that</a:t>
            </a:r>
          </a:p>
          <a:p>
            <a:pPr lvl="1"/>
            <a:r>
              <a:rPr lang="en-US" dirty="0" smtClean="0"/>
              <a:t>The Vice president (Spiro Agnew) had already resigned</a:t>
            </a:r>
          </a:p>
          <a:p>
            <a:pPr lvl="1"/>
            <a:r>
              <a:rPr lang="en-US" dirty="0" smtClean="0"/>
              <a:t>Ford was appointed from the House of Reps to VP and then he became president</a:t>
            </a:r>
          </a:p>
          <a:p>
            <a:pPr lvl="1"/>
            <a:r>
              <a:rPr lang="en-US" dirty="0" smtClean="0"/>
              <a:t>The only president to never win an electoral vote</a:t>
            </a:r>
          </a:p>
          <a:p>
            <a:endParaRPr lang="en-US" dirty="0" smtClean="0"/>
          </a:p>
          <a:p>
            <a:r>
              <a:rPr lang="en-US" dirty="0" smtClean="0"/>
              <a:t>His first act is to grant Nixon a presidential pardon</a:t>
            </a:r>
          </a:p>
          <a:p>
            <a:pPr lvl="1"/>
            <a:r>
              <a:rPr lang="en-US" dirty="0" smtClean="0"/>
              <a:t>Americans are angry they think it was arranged before Nixon left office</a:t>
            </a:r>
          </a:p>
          <a:p>
            <a:pPr lvl="1"/>
            <a:r>
              <a:rPr lang="en-US" dirty="0" smtClean="0"/>
              <a:t>This ends any chance Ford has of being elected or getting anything passed</a:t>
            </a:r>
            <a:endParaRPr lang="en-US" dirty="0"/>
          </a:p>
        </p:txBody>
      </p:sp>
    </p:spTree>
    <p:extLst>
      <p:ext uri="{BB962C8B-B14F-4D97-AF65-F5344CB8AC3E}">
        <p14:creationId xmlns:p14="http://schemas.microsoft.com/office/powerpoint/2010/main" val="107563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d9LmLtEqb9M/T1dTmrJ2umI/AAAAAAAABow/SOmgTgUQkdA/s640/Jimmy+Car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060" y="19279"/>
            <a:ext cx="10276764" cy="683872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p:txBody>
          <a:bodyPr/>
          <a:lstStyle/>
          <a:p>
            <a:r>
              <a:rPr lang="en-US" dirty="0" smtClean="0">
                <a:solidFill>
                  <a:srgbClr val="FFFF00"/>
                </a:solidFill>
              </a:rPr>
              <a:t>Jimmy Carter</a:t>
            </a:r>
            <a:endParaRPr lang="en-US" dirty="0">
              <a:solidFill>
                <a:srgbClr val="FFFF00"/>
              </a:solidFill>
            </a:endParaRPr>
          </a:p>
        </p:txBody>
      </p:sp>
      <p:sp>
        <p:nvSpPr>
          <p:cNvPr id="5" name="Subtitle 4"/>
          <p:cNvSpPr>
            <a:spLocks noGrp="1"/>
          </p:cNvSpPr>
          <p:nvPr>
            <p:ph type="subTitle" idx="1"/>
          </p:nvPr>
        </p:nvSpPr>
        <p:spPr/>
        <p:txBody>
          <a:bodyPr/>
          <a:lstStyle/>
          <a:p>
            <a:r>
              <a:rPr lang="en-US" dirty="0" smtClean="0">
                <a:solidFill>
                  <a:srgbClr val="FFFF00"/>
                </a:solidFill>
              </a:rPr>
              <a:t>Nice guys finish last</a:t>
            </a:r>
            <a:endParaRPr lang="en-US" dirty="0">
              <a:solidFill>
                <a:srgbClr val="FFFF00"/>
              </a:solidFill>
            </a:endParaRPr>
          </a:p>
        </p:txBody>
      </p:sp>
    </p:spTree>
    <p:extLst>
      <p:ext uri="{BB962C8B-B14F-4D97-AF65-F5344CB8AC3E}">
        <p14:creationId xmlns:p14="http://schemas.microsoft.com/office/powerpoint/2010/main" val="246462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TotalTime>
  <Words>855</Words>
  <Application>Microsoft Office PowerPoint</Application>
  <PresentationFormat>Custom</PresentationFormat>
  <Paragraphs>108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Nixon</vt:lpstr>
      <vt:lpstr>Domestic Policy</vt:lpstr>
      <vt:lpstr>Foreign Policy</vt:lpstr>
      <vt:lpstr>Stagflation</vt:lpstr>
      <vt:lpstr>Environmental Movement</vt:lpstr>
      <vt:lpstr>Watergate</vt:lpstr>
      <vt:lpstr>Ford</vt:lpstr>
      <vt:lpstr>Pardoning of Nixon</vt:lpstr>
      <vt:lpstr>Jimmy Carter</vt:lpstr>
      <vt:lpstr>Middle East Success</vt:lpstr>
      <vt:lpstr>Middle East Failures</vt:lpstr>
      <vt:lpstr>PowerPoint Presentation</vt:lpstr>
      <vt:lpstr>Middle East Failures</vt:lpstr>
      <vt:lpstr>PowerPoint Presentation</vt:lpstr>
      <vt:lpstr>Ronald Reagan</vt:lpstr>
      <vt:lpstr>Differences in Party Ideology see page 252</vt:lpstr>
      <vt:lpstr>Liberal or Conservative</vt:lpstr>
      <vt:lpstr>“Reaganomics”</vt:lpstr>
      <vt:lpstr>Deficit Spending </vt:lpstr>
      <vt:lpstr>End of the Cold War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Nixon</dc:title>
  <dc:creator>Josh Lower</dc:creator>
  <cp:lastModifiedBy>Joshua L Abell</cp:lastModifiedBy>
  <cp:revision>23</cp:revision>
  <dcterms:created xsi:type="dcterms:W3CDTF">2014-05-07T21:37:41Z</dcterms:created>
  <dcterms:modified xsi:type="dcterms:W3CDTF">2014-05-13T22:12:48Z</dcterms:modified>
</cp:coreProperties>
</file>