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74" r:id="rId5"/>
    <p:sldId id="259" r:id="rId6"/>
    <p:sldId id="275" r:id="rId7"/>
    <p:sldId id="276" r:id="rId8"/>
    <p:sldId id="289" r:id="rId9"/>
    <p:sldId id="277" r:id="rId10"/>
    <p:sldId id="278" r:id="rId11"/>
    <p:sldId id="279" r:id="rId12"/>
    <p:sldId id="288" r:id="rId13"/>
    <p:sldId id="265" r:id="rId14"/>
    <p:sldId id="280" r:id="rId15"/>
    <p:sldId id="282" r:id="rId16"/>
    <p:sldId id="283" r:id="rId17"/>
    <p:sldId id="284" r:id="rId18"/>
    <p:sldId id="287" r:id="rId19"/>
    <p:sldId id="285" r:id="rId20"/>
    <p:sldId id="272" r:id="rId21"/>
    <p:sldId id="286"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59" autoAdjust="0"/>
  </p:normalViewPr>
  <p:slideViewPr>
    <p:cSldViewPr>
      <p:cViewPr varScale="1">
        <p:scale>
          <a:sx n="60" d="100"/>
          <a:sy n="60" d="100"/>
        </p:scale>
        <p:origin x="146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E00A4CD-133B-417A-829C-388467519094}" type="datetimeFigureOut">
              <a:rPr lang="en-US" smtClean="0"/>
              <a:t>1/12/2015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37F6DA5-BBE6-45A1-AC3B-D7ADEB4D8207}" type="slidenum">
              <a:rPr lang="en-US" smtClean="0"/>
              <a:t>‹#›</a:t>
            </a:fld>
            <a:endParaRPr lang="en-US"/>
          </a:p>
        </p:txBody>
      </p:sp>
    </p:spTree>
    <p:extLst>
      <p:ext uri="{BB962C8B-B14F-4D97-AF65-F5344CB8AC3E}">
        <p14:creationId xmlns:p14="http://schemas.microsoft.com/office/powerpoint/2010/main" val="123311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F6DA5-BBE6-45A1-AC3B-D7ADEB4D8207}" type="slidenum">
              <a:rPr lang="en-US" smtClean="0"/>
              <a:t>1</a:t>
            </a:fld>
            <a:endParaRPr lang="en-US"/>
          </a:p>
        </p:txBody>
      </p:sp>
    </p:spTree>
    <p:extLst>
      <p:ext uri="{BB962C8B-B14F-4D97-AF65-F5344CB8AC3E}">
        <p14:creationId xmlns:p14="http://schemas.microsoft.com/office/powerpoint/2010/main" val="3966768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05C092-A488-49C5-A456-7B5CFB73E49C}" type="slidenum">
              <a:rPr lang="en-US" altLang="en-US">
                <a:solidFill>
                  <a:prstClr val="black"/>
                </a:solidFill>
              </a:rPr>
              <a:pPr/>
              <a:t>10</a:t>
            </a:fld>
            <a:endParaRPr lang="en-US" altLang="en-US">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pPr marL="174708" indent="-174708">
              <a:buFont typeface="Arial" panose="020B0604020202020204" pitchFamily="34" charset="0"/>
              <a:buChar char="•"/>
            </a:pPr>
            <a:r>
              <a:rPr lang="en-US" altLang="en-US" b="0" dirty="0"/>
              <a:t>Theodore Roosevelt and Gifford Pinchot, 1907; </a:t>
            </a:r>
            <a:r>
              <a:rPr lang="en-US" altLang="en-US" dirty="0"/>
              <a:t>The two friends and allies in the conservation cause aboard the steamboat Mississippi on a 1907 </a:t>
            </a:r>
            <a:r>
              <a:rPr lang="en-US" altLang="en-US" dirty="0" smtClean="0"/>
              <a:t>tour</a:t>
            </a:r>
          </a:p>
          <a:p>
            <a:pPr marL="174708" indent="-174708">
              <a:buFont typeface="Arial" panose="020B0604020202020204" pitchFamily="34" charset="0"/>
              <a:buChar char="•"/>
            </a:pPr>
            <a:r>
              <a:rPr lang="en-US" altLang="en-US" dirty="0" smtClean="0"/>
              <a:t>Sierra</a:t>
            </a:r>
            <a:r>
              <a:rPr lang="en-US" altLang="en-US" baseline="0" dirty="0" smtClean="0"/>
              <a:t> Club</a:t>
            </a:r>
          </a:p>
          <a:p>
            <a:pPr marL="174708" indent="-174708">
              <a:buFont typeface="Arial" panose="020B0604020202020204" pitchFamily="34" charset="0"/>
              <a:buChar char="•"/>
            </a:pPr>
            <a:r>
              <a:rPr lang="en-US" altLang="en-US" baseline="0" dirty="0" smtClean="0"/>
              <a:t>Pinchot – TR’s forester</a:t>
            </a:r>
          </a:p>
          <a:p>
            <a:pPr marL="174708" indent="-174708">
              <a:buFont typeface="Arial" panose="020B0604020202020204" pitchFamily="34" charset="0"/>
              <a:buChar char="•"/>
            </a:pPr>
            <a:endParaRPr lang="en-US" altLang="en-US" baseline="0" dirty="0" smtClean="0"/>
          </a:p>
          <a:p>
            <a:pPr marL="174708" indent="-174708">
              <a:buFont typeface="Arial" panose="020B0604020202020204" pitchFamily="34" charset="0"/>
              <a:buChar char="•"/>
            </a:pPr>
            <a:endParaRPr lang="en-US" altLang="en-US" baseline="0" dirty="0" smtClean="0"/>
          </a:p>
          <a:p>
            <a:pPr marL="174708" indent="-174708">
              <a:buFont typeface="Arial" panose="020B0604020202020204" pitchFamily="34" charset="0"/>
              <a:buChar char="•"/>
            </a:pPr>
            <a:r>
              <a:rPr lang="en-US" altLang="en-US" baseline="0" dirty="0" smtClean="0"/>
              <a:t>5 National Parks</a:t>
            </a:r>
          </a:p>
          <a:p>
            <a:pPr marL="174708" indent="-174708">
              <a:buFont typeface="Arial" panose="020B0604020202020204" pitchFamily="34" charset="0"/>
              <a:buChar char="•"/>
            </a:pPr>
            <a:r>
              <a:rPr lang="en-US" altLang="en-US" baseline="0" dirty="0" smtClean="0"/>
              <a:t>148 million acres of National Forest</a:t>
            </a:r>
          </a:p>
          <a:p>
            <a:pPr marL="174708" indent="-174708">
              <a:buFont typeface="Arial" panose="020B0604020202020204" pitchFamily="34" charset="0"/>
              <a:buChar char="•"/>
            </a:pPr>
            <a:r>
              <a:rPr lang="en-US" altLang="en-US" baseline="0" dirty="0" smtClean="0"/>
              <a:t>23 National Monuments</a:t>
            </a:r>
          </a:p>
          <a:p>
            <a:pPr marL="174708" indent="-174708">
              <a:buFont typeface="Arial" panose="020B0604020202020204" pitchFamily="34" charset="0"/>
              <a:buChar char="•"/>
            </a:pPr>
            <a:r>
              <a:rPr lang="en-US" altLang="en-US" baseline="0" dirty="0" smtClean="0"/>
              <a:t>No private development on public land</a:t>
            </a:r>
            <a:endParaRPr lang="en-US" altLang="en-US" dirty="0"/>
          </a:p>
        </p:txBody>
      </p:sp>
    </p:spTree>
    <p:extLst>
      <p:ext uri="{BB962C8B-B14F-4D97-AF65-F5344CB8AC3E}">
        <p14:creationId xmlns:p14="http://schemas.microsoft.com/office/powerpoint/2010/main" val="4050391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A1D27E-5758-40EE-8D5D-60D5ED76334F}" type="slidenum">
              <a:rPr lang="en-US" altLang="en-US">
                <a:solidFill>
                  <a:prstClr val="black"/>
                </a:solidFill>
              </a:rPr>
              <a:pPr/>
              <a:t>11</a:t>
            </a:fld>
            <a:endParaRPr lang="en-US" altLang="en-US">
              <a:solidFill>
                <a:prstClr val="black"/>
              </a:solidFill>
            </a:endParaRPr>
          </a:p>
        </p:txBody>
      </p:sp>
      <p:sp>
        <p:nvSpPr>
          <p:cNvPr id="183298" name="Rectangle 2"/>
          <p:cNvSpPr>
            <a:spLocks noGrp="1" noRot="1" noChangeAspect="1" noChangeArrowheads="1" noTextEdit="1"/>
          </p:cNvSpPr>
          <p:nvPr>
            <p:ph type="sldImg"/>
          </p:nvPr>
        </p:nvSpPr>
        <p:spPr>
          <a:xfrm>
            <a:off x="1182688" y="698500"/>
            <a:ext cx="4645025" cy="3482975"/>
          </a:xfrm>
          <a:ln w="12700" cap="flat"/>
        </p:spPr>
      </p:sp>
      <p:sp>
        <p:nvSpPr>
          <p:cNvPr id="183299" name="Rectangle 3"/>
          <p:cNvSpPr>
            <a:spLocks noGrp="1" noChangeArrowheads="1"/>
          </p:cNvSpPr>
          <p:nvPr>
            <p:ph type="body" idx="1"/>
          </p:nvPr>
        </p:nvSpPr>
        <p:spPr>
          <a:xfrm>
            <a:off x="934720" y="4415790"/>
            <a:ext cx="5140960" cy="4183380"/>
          </a:xfrm>
          <a:noFill/>
          <a:ln/>
        </p:spPr>
        <p:txBody>
          <a:bodyPr lIns="93824" tIns="46913" rIns="93824" bIns="46913"/>
          <a:lstStyle/>
          <a:p>
            <a:endParaRPr lang="en-US" altLang="en-US" dirty="0"/>
          </a:p>
        </p:txBody>
      </p:sp>
    </p:spTree>
    <p:extLst>
      <p:ext uri="{BB962C8B-B14F-4D97-AF65-F5344CB8AC3E}">
        <p14:creationId xmlns:p14="http://schemas.microsoft.com/office/powerpoint/2010/main" val="3791443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F6DA5-BBE6-45A1-AC3B-D7ADEB4D8207}" type="slidenum">
              <a:rPr lang="en-US" smtClean="0"/>
              <a:t>12</a:t>
            </a:fld>
            <a:endParaRPr lang="en-US"/>
          </a:p>
        </p:txBody>
      </p:sp>
    </p:spTree>
    <p:extLst>
      <p:ext uri="{BB962C8B-B14F-4D97-AF65-F5344CB8AC3E}">
        <p14:creationId xmlns:p14="http://schemas.microsoft.com/office/powerpoint/2010/main" val="2753480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F6DA5-BBE6-45A1-AC3B-D7ADEB4D8207}" type="slidenum">
              <a:rPr lang="en-US" smtClean="0"/>
              <a:t>13</a:t>
            </a:fld>
            <a:endParaRPr lang="en-US"/>
          </a:p>
        </p:txBody>
      </p:sp>
    </p:spTree>
    <p:extLst>
      <p:ext uri="{BB962C8B-B14F-4D97-AF65-F5344CB8AC3E}">
        <p14:creationId xmlns:p14="http://schemas.microsoft.com/office/powerpoint/2010/main" val="1772447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40467B-0BB0-454F-AC46-70898C793C90}" type="slidenum">
              <a:rPr lang="en-US" altLang="en-US"/>
              <a:pPr/>
              <a:t>14</a:t>
            </a:fld>
            <a:endParaRPr lang="en-US" alt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altLang="en-US"/>
              <a:t>This postcard depicts how President Theodore Roosevelt, in command of the Republican Party, persuaded his friend William Howard Taft to run for president in 1908. Taft was not eager for that office, but Roosevelt succeeded in convincing him to seek it. With Roosevelt's strong support, Taft was elected, but he proved a disappointment to Roosevelt. </a:t>
            </a:r>
            <a:r>
              <a:rPr lang="en-US" altLang="en-US" i="1"/>
              <a:t>(Collection of Janice L. and David J. Frent)</a:t>
            </a:r>
          </a:p>
          <a:p>
            <a:endParaRPr lang="en-US" altLang="en-US"/>
          </a:p>
        </p:txBody>
      </p:sp>
    </p:spTree>
    <p:extLst>
      <p:ext uri="{BB962C8B-B14F-4D97-AF65-F5344CB8AC3E}">
        <p14:creationId xmlns:p14="http://schemas.microsoft.com/office/powerpoint/2010/main" val="3297293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Defeated WJB…again</a:t>
            </a:r>
          </a:p>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r>
              <a:rPr lang="en-US" dirty="0" smtClean="0"/>
              <a:t>Standard</a:t>
            </a:r>
            <a:r>
              <a:rPr lang="en-US" baseline="0" dirty="0" smtClean="0"/>
              <a:t> Oil (violated Sherman Antitrust Act)</a:t>
            </a:r>
          </a:p>
          <a:p>
            <a:pPr marL="174708" indent="-174708">
              <a:buFont typeface="Arial" panose="020B0604020202020204" pitchFamily="34" charset="0"/>
              <a:buChar char="•"/>
            </a:pPr>
            <a:r>
              <a:rPr lang="en-US" baseline="0" dirty="0" smtClean="0"/>
              <a:t>US Steel</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ICC Stronger; forms Dept. of Labor</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16</a:t>
            </a:r>
            <a:r>
              <a:rPr lang="en-US" baseline="30000" dirty="0" smtClean="0"/>
              <a:t>th</a:t>
            </a:r>
            <a:r>
              <a:rPr lang="en-US" baseline="0" dirty="0" smtClean="0"/>
              <a:t> Amendment – needed to help pay since lower tariffs on foreign goods, attempting to bring in more goods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Payne-Aldrich - didn't reduce tariffs as much as promised</a:t>
            </a:r>
          </a:p>
          <a:p>
            <a:pPr marL="174708" indent="-174708">
              <a:buFont typeface="Arial" panose="020B0604020202020204" pitchFamily="34" charset="0"/>
              <a:buChar char="•"/>
            </a:pPr>
            <a:r>
              <a:rPr lang="en-US" baseline="0" dirty="0" smtClean="0"/>
              <a:t>Pinchot-Ballinger Debacle – Taft promised Ballinger some of the land that was supposed to be reserved and sold it back to private companies; this angered Pinchot and eventually TR</a:t>
            </a:r>
          </a:p>
          <a:p>
            <a:endParaRPr lang="en-US" dirty="0"/>
          </a:p>
        </p:txBody>
      </p:sp>
      <p:sp>
        <p:nvSpPr>
          <p:cNvPr id="4" name="Slide Number Placeholder 3"/>
          <p:cNvSpPr>
            <a:spLocks noGrp="1"/>
          </p:cNvSpPr>
          <p:nvPr>
            <p:ph type="sldNum" sz="quarter" idx="10"/>
          </p:nvPr>
        </p:nvSpPr>
        <p:spPr/>
        <p:txBody>
          <a:bodyPr/>
          <a:lstStyle/>
          <a:p>
            <a:fld id="{737F6DA5-BBE6-45A1-AC3B-D7ADEB4D8207}" type="slidenum">
              <a:rPr lang="en-US" smtClean="0"/>
              <a:t>15</a:t>
            </a:fld>
            <a:endParaRPr lang="en-US"/>
          </a:p>
        </p:txBody>
      </p:sp>
    </p:spTree>
    <p:extLst>
      <p:ext uri="{BB962C8B-B14F-4D97-AF65-F5344CB8AC3E}">
        <p14:creationId xmlns:p14="http://schemas.microsoft.com/office/powerpoint/2010/main" val="3996915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9B0670-68AD-4081-806D-07DAE5C51C1B}" type="slidenum">
              <a:rPr lang="en-US" altLang="en-US"/>
              <a:pPr/>
              <a:t>16</a:t>
            </a:fld>
            <a:endParaRPr lang="en-US" alt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pPr marL="174708" indent="-174708">
              <a:buFont typeface="Arial" panose="020B0604020202020204" pitchFamily="34" charset="0"/>
              <a:buChar char="•"/>
            </a:pPr>
            <a:r>
              <a:rPr lang="en-US" altLang="en-US" dirty="0" smtClean="0"/>
              <a:t>New Nationalism</a:t>
            </a:r>
            <a:r>
              <a:rPr lang="en-US" altLang="en-US" baseline="0" dirty="0" smtClean="0"/>
              <a:t> - The central issue he argued was government protection of human welfare and property rights, but he also argued that human welfare was more important than property rights. He insisted that only a powerful federal government could regulate the economy and guarantee social justice, and that a President can only succeed in making his economic agenda successful if he makes the protection of human welfare his highest priority. Roosevelt believed that the concentration in industry was a natural part of the economy. He wanted executive agencies (not the courts) to regulate business. The federal government should be used to protect the laboring men, women and children from exploitation. In terms of policy, Roosevelt's platform included a broad range of social and political reforms advocated by progressives</a:t>
            </a:r>
          </a:p>
          <a:p>
            <a:pPr marL="174708" indent="-174708">
              <a:buFont typeface="Arial" panose="020B0604020202020204" pitchFamily="34" charset="0"/>
              <a:buChar char="•"/>
            </a:pPr>
            <a:r>
              <a:rPr lang="en-US" altLang="en-US" baseline="0" dirty="0" smtClean="0"/>
              <a:t>New Freedom – ne free enterprise? No freedom of sorts….</a:t>
            </a:r>
          </a:p>
          <a:p>
            <a:pPr marL="640594" lvl="1" indent="-174708">
              <a:buFont typeface="Arial" panose="020B0604020202020204" pitchFamily="34" charset="0"/>
              <a:buChar char="•"/>
            </a:pPr>
            <a:r>
              <a:rPr lang="en-US" altLang="en-US" dirty="0" smtClean="0"/>
              <a:t>1. Tariff Reform: This came through the passage of the Underwood Tariff Act of 1913,which lowered tariffs for the first time since the American Civil War and went against the protectionist lobby.</a:t>
            </a:r>
          </a:p>
          <a:p>
            <a:pPr marL="640594" lvl="1" indent="-174708">
              <a:buFont typeface="Arial" panose="020B0604020202020204" pitchFamily="34" charset="0"/>
              <a:buChar char="•"/>
            </a:pPr>
            <a:r>
              <a:rPr lang="en-US" altLang="en-US" dirty="0" smtClean="0"/>
              <a:t>2. Business Reform: This was established in 1914 through the passage of the Federal Trade Act, which established the Federal Trade Commission to investigate and halt unfair and illegal business practices by issuing "cease and desist" orders,</a:t>
            </a:r>
            <a:r>
              <a:rPr lang="en-US" altLang="en-US" baseline="0" dirty="0" smtClean="0"/>
              <a:t> </a:t>
            </a:r>
            <a:r>
              <a:rPr lang="en-US" altLang="en-US" dirty="0" smtClean="0"/>
              <a:t>and the Clayton Anti-Trust Act.</a:t>
            </a:r>
          </a:p>
          <a:p>
            <a:pPr marL="640594" lvl="1" indent="-174708">
              <a:buFont typeface="Arial" panose="020B0604020202020204" pitchFamily="34" charset="0"/>
              <a:buChar char="•"/>
            </a:pPr>
            <a:r>
              <a:rPr lang="en-US" altLang="en-US" dirty="0" smtClean="0"/>
              <a:t>3. Banking Reform: This came in 1913, through the creation of the Federal Reserve System, and in 1916, through the passage of the Federal Farm Loan Act, which set up Farm Loan Banks to support farmers</a:t>
            </a:r>
          </a:p>
          <a:p>
            <a:pPr marL="640594" lvl="1" indent="-174708">
              <a:buFont typeface="Arial" panose="020B0604020202020204" pitchFamily="34" charset="0"/>
              <a:buChar char="•"/>
            </a:pPr>
            <a:endParaRPr lang="en-US" altLang="en-US" dirty="0"/>
          </a:p>
        </p:txBody>
      </p:sp>
    </p:spTree>
    <p:extLst>
      <p:ext uri="{BB962C8B-B14F-4D97-AF65-F5344CB8AC3E}">
        <p14:creationId xmlns:p14="http://schemas.microsoft.com/office/powerpoint/2010/main" val="1906886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FDD926-A163-4FD5-A57B-79A62DF6B3E5}" type="slidenum">
              <a:rPr lang="en-US" altLang="en-US"/>
              <a:pPr/>
              <a:t>17</a:t>
            </a:fld>
            <a:endParaRPr lang="en-US" alt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en-US" dirty="0" smtClean="0"/>
              <a:t>Pol. Cartoon</a:t>
            </a:r>
          </a:p>
          <a:p>
            <a:r>
              <a:rPr lang="en-US" dirty="0" smtClean="0"/>
              <a:t>Debs, TR, Taft, Wilson</a:t>
            </a:r>
          </a:p>
          <a:p>
            <a:r>
              <a:rPr lang="en-US" dirty="0" smtClean="0"/>
              <a:t>Discussion of political parties and corruption of republicans (primaries)</a:t>
            </a:r>
          </a:p>
          <a:p>
            <a:r>
              <a:rPr lang="en-US" dirty="0" smtClean="0"/>
              <a:t>Wilson Wins</a:t>
            </a:r>
          </a:p>
          <a:p>
            <a:endParaRPr lang="en-US" altLang="en-US" dirty="0"/>
          </a:p>
        </p:txBody>
      </p:sp>
    </p:spTree>
    <p:extLst>
      <p:ext uri="{BB962C8B-B14F-4D97-AF65-F5344CB8AC3E}">
        <p14:creationId xmlns:p14="http://schemas.microsoft.com/office/powerpoint/2010/main" val="2329798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F6DA5-BBE6-45A1-AC3B-D7ADEB4D8207}" type="slidenum">
              <a:rPr lang="en-US" smtClean="0"/>
              <a:t>18</a:t>
            </a:fld>
            <a:endParaRPr lang="en-US"/>
          </a:p>
        </p:txBody>
      </p:sp>
    </p:spTree>
    <p:extLst>
      <p:ext uri="{BB962C8B-B14F-4D97-AF65-F5344CB8AC3E}">
        <p14:creationId xmlns:p14="http://schemas.microsoft.com/office/powerpoint/2010/main" val="2946395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FBB51-2BAA-47CF-9E32-CB80CF16338E}" type="slidenum">
              <a:rPr lang="en-US" altLang="en-US"/>
              <a:pPr/>
              <a:t>19</a:t>
            </a:fld>
            <a:endParaRPr lang="en-US" alt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437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F6DA5-BBE6-45A1-AC3B-D7ADEB4D8207}" type="slidenum">
              <a:rPr lang="en-US" smtClean="0"/>
              <a:t>2</a:t>
            </a:fld>
            <a:endParaRPr lang="en-US"/>
          </a:p>
        </p:txBody>
      </p:sp>
    </p:spTree>
    <p:extLst>
      <p:ext uri="{BB962C8B-B14F-4D97-AF65-F5344CB8AC3E}">
        <p14:creationId xmlns:p14="http://schemas.microsoft.com/office/powerpoint/2010/main" val="500644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F6DA5-BBE6-45A1-AC3B-D7ADEB4D8207}" type="slidenum">
              <a:rPr lang="en-US" smtClean="0"/>
              <a:t>20</a:t>
            </a:fld>
            <a:endParaRPr lang="en-US"/>
          </a:p>
        </p:txBody>
      </p:sp>
    </p:spTree>
    <p:extLst>
      <p:ext uri="{BB962C8B-B14F-4D97-AF65-F5344CB8AC3E}">
        <p14:creationId xmlns:p14="http://schemas.microsoft.com/office/powerpoint/2010/main" val="1121956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F6DA5-BBE6-45A1-AC3B-D7ADEB4D8207}" type="slidenum">
              <a:rPr lang="en-US" smtClean="0"/>
              <a:t>21</a:t>
            </a:fld>
            <a:endParaRPr lang="en-US"/>
          </a:p>
        </p:txBody>
      </p:sp>
    </p:spTree>
    <p:extLst>
      <p:ext uri="{BB962C8B-B14F-4D97-AF65-F5344CB8AC3E}">
        <p14:creationId xmlns:p14="http://schemas.microsoft.com/office/powerpoint/2010/main" val="3314777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WJB</a:t>
            </a:r>
          </a:p>
          <a:p>
            <a:pPr marL="174708" indent="-174708">
              <a:buFont typeface="Arial" panose="020B0604020202020204" pitchFamily="34" charset="0"/>
              <a:buChar char="•"/>
            </a:pPr>
            <a:r>
              <a:rPr lang="en-US" dirty="0" smtClean="0"/>
              <a:t>Populism done and over</a:t>
            </a:r>
          </a:p>
          <a:p>
            <a:pPr marL="174708" indent="-174708">
              <a:buFont typeface="Arial" panose="020B0604020202020204" pitchFamily="34" charset="0"/>
              <a:buChar char="•"/>
            </a:pPr>
            <a:r>
              <a:rPr lang="en-US" dirty="0" smtClean="0"/>
              <a:t>McKinley</a:t>
            </a:r>
            <a:r>
              <a:rPr lang="en-US" baseline="0" dirty="0" smtClean="0"/>
              <a:t> Tariff - The tariff was detrimental to the American farmers. It drove up the prices of farm equipment (since wages and imported components were more expensive) and failed to halt sliding agricultural prices, possibly since there wasn't much competition with imported goods since American agricultural produce was already cheaper than imports. These price changes upset many rural voters, who voted many Republicans out of office in the next congressional elections (1890).[2] The following agrarian resentment would help give rise to the Free Silver movement and the Populist Party.</a:t>
            </a:r>
          </a:p>
          <a:p>
            <a:pPr marL="174708" indent="-174708">
              <a:buFont typeface="Arial" panose="020B0604020202020204" pitchFamily="34" charset="0"/>
              <a:buChar char="•"/>
            </a:pPr>
            <a:r>
              <a:rPr lang="en-US" baseline="0" dirty="0" smtClean="0"/>
              <a:t>Assassination</a:t>
            </a:r>
            <a:endParaRPr lang="en-US" dirty="0"/>
          </a:p>
        </p:txBody>
      </p:sp>
      <p:sp>
        <p:nvSpPr>
          <p:cNvPr id="4" name="Slide Number Placeholder 3"/>
          <p:cNvSpPr>
            <a:spLocks noGrp="1"/>
          </p:cNvSpPr>
          <p:nvPr>
            <p:ph type="sldNum" sz="quarter" idx="10"/>
          </p:nvPr>
        </p:nvSpPr>
        <p:spPr/>
        <p:txBody>
          <a:bodyPr/>
          <a:lstStyle/>
          <a:p>
            <a:fld id="{737F6DA5-BBE6-45A1-AC3B-D7ADEB4D8207}" type="slidenum">
              <a:rPr lang="en-US" smtClean="0"/>
              <a:t>3</a:t>
            </a:fld>
            <a:endParaRPr lang="en-US"/>
          </a:p>
        </p:txBody>
      </p:sp>
    </p:spTree>
    <p:extLst>
      <p:ext uri="{BB962C8B-B14F-4D97-AF65-F5344CB8AC3E}">
        <p14:creationId xmlns:p14="http://schemas.microsoft.com/office/powerpoint/2010/main" val="3531363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8D7F7-864F-4FCF-B8D4-C15FC064593A}" type="slidenum">
              <a:rPr lang="en-US" altLang="en-US"/>
              <a:pPr/>
              <a:t>4</a:t>
            </a:fld>
            <a:endParaRPr lang="en-US"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marL="174708" indent="-174708">
              <a:buFont typeface="Arial" panose="020B0604020202020204" pitchFamily="34" charset="0"/>
              <a:buChar char="•"/>
            </a:pPr>
            <a:r>
              <a:rPr lang="en-US" altLang="en-US" i="0" dirty="0" smtClean="0"/>
              <a:t>“a visible president”</a:t>
            </a:r>
          </a:p>
          <a:p>
            <a:pPr marL="174708" indent="-174708">
              <a:buFont typeface="Arial" panose="020B0604020202020204" pitchFamily="34" charset="0"/>
              <a:buChar char="•"/>
            </a:pPr>
            <a:r>
              <a:rPr lang="en-US" altLang="en-US" i="0" dirty="0" smtClean="0"/>
              <a:t>Bully</a:t>
            </a:r>
            <a:r>
              <a:rPr lang="en-US" altLang="en-US" i="0" baseline="0" dirty="0" smtClean="0"/>
              <a:t> Pulpit speech, Illinois</a:t>
            </a:r>
          </a:p>
          <a:p>
            <a:pPr marL="174708" indent="-174708">
              <a:buFont typeface="Arial" panose="020B0604020202020204" pitchFamily="34" charset="0"/>
              <a:buChar char="•"/>
            </a:pPr>
            <a:r>
              <a:rPr lang="en-US" altLang="en-US" i="0" baseline="0" dirty="0" smtClean="0"/>
              <a:t>Powerful Speeches</a:t>
            </a:r>
            <a:endParaRPr lang="en-US" altLang="en-US" i="0" dirty="0"/>
          </a:p>
        </p:txBody>
      </p:sp>
    </p:spTree>
    <p:extLst>
      <p:ext uri="{BB962C8B-B14F-4D97-AF65-F5344CB8AC3E}">
        <p14:creationId xmlns:p14="http://schemas.microsoft.com/office/powerpoint/2010/main" val="2548898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Background</a:t>
            </a:r>
          </a:p>
          <a:p>
            <a:pPr defTabSz="931774">
              <a:defRPr/>
            </a:pPr>
            <a:r>
              <a:rPr lang="en-US" dirty="0" smtClean="0"/>
              <a:t>- VP of McKinley, served in Spanish American War;</a:t>
            </a:r>
            <a:r>
              <a:rPr lang="en-US" baseline="0" dirty="0" smtClean="0"/>
              <a:t> Rough Riders; differed from McKinley in a few major issues</a:t>
            </a:r>
            <a:endParaRPr lang="en-US" dirty="0" smtClean="0"/>
          </a:p>
          <a:p>
            <a:endParaRPr lang="en-US" dirty="0"/>
          </a:p>
        </p:txBody>
      </p:sp>
      <p:sp>
        <p:nvSpPr>
          <p:cNvPr id="4" name="Slide Number Placeholder 3"/>
          <p:cNvSpPr>
            <a:spLocks noGrp="1"/>
          </p:cNvSpPr>
          <p:nvPr>
            <p:ph type="sldNum" sz="quarter" idx="10"/>
          </p:nvPr>
        </p:nvSpPr>
        <p:spPr/>
        <p:txBody>
          <a:bodyPr/>
          <a:lstStyle/>
          <a:p>
            <a:fld id="{737F6DA5-BBE6-45A1-AC3B-D7ADEB4D8207}" type="slidenum">
              <a:rPr lang="en-US" smtClean="0"/>
              <a:t>5</a:t>
            </a:fld>
            <a:endParaRPr lang="en-US"/>
          </a:p>
        </p:txBody>
      </p:sp>
    </p:spTree>
    <p:extLst>
      <p:ext uri="{BB962C8B-B14F-4D97-AF65-F5344CB8AC3E}">
        <p14:creationId xmlns:p14="http://schemas.microsoft.com/office/powerpoint/2010/main" val="3127542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92A7D1-E2DF-4FFF-B9C0-34C67995035B}" type="slidenum">
              <a:rPr lang="en-US" altLang="en-US"/>
              <a:pPr/>
              <a:t>6</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marL="174708" indent="-174708">
              <a:buFont typeface="Arial" panose="020B0604020202020204" pitchFamily="34" charset="0"/>
              <a:buChar char="•"/>
            </a:pPr>
            <a:r>
              <a:rPr lang="en-US" altLang="en-US" dirty="0" smtClean="0"/>
              <a:t>Define Square</a:t>
            </a:r>
            <a:r>
              <a:rPr lang="en-US" altLang="en-US" baseline="0" dirty="0" smtClean="0"/>
              <a:t> Deal - plan targeted trust regulation, labor relations, and public health and conservation, the three most reform thirsty areas. His plan targeted the three C's, which were control of the corporations, consumer protection, and conservation of natural resources. </a:t>
            </a:r>
          </a:p>
          <a:p>
            <a:pPr marL="174708" indent="-174708">
              <a:buFont typeface="Arial" panose="020B0604020202020204" pitchFamily="34" charset="0"/>
              <a:buChar char="•"/>
            </a:pPr>
            <a:r>
              <a:rPr lang="en-US" altLang="en-US" baseline="0" dirty="0" smtClean="0"/>
              <a:t>Tell story of Coal Miners Strike</a:t>
            </a:r>
          </a:p>
          <a:p>
            <a:pPr marL="640594" lvl="1" indent="-174708">
              <a:buFont typeface="Arial" panose="020B0604020202020204" pitchFamily="34" charset="0"/>
              <a:buChar char="•"/>
            </a:pPr>
            <a:r>
              <a:rPr lang="en-US" altLang="en-US" baseline="0" dirty="0" smtClean="0"/>
              <a:t>The Anthracite Coal Strike in northeastern Pennsylvania had been going on for over four months with no signs of ending. President Theodore Roosevelt feared “untold misery…with the certainty of riots which might develop into social war.” He felt something must be done. But the federal government had no legal right to intervene in a dispute between capital and labor. With the price of coal skyrocketing to 20 dollars per ton— the equivalent of $12.93 per gallon of gas today—Roosevelt found himself in an impossible situation.</a:t>
            </a:r>
          </a:p>
          <a:p>
            <a:pPr marL="640594" lvl="1" indent="-174708">
              <a:buFont typeface="Arial" panose="020B0604020202020204" pitchFamily="34" charset="0"/>
              <a:buChar char="•"/>
            </a:pPr>
            <a:r>
              <a:rPr lang="en-US" altLang="en-US" baseline="0" dirty="0" smtClean="0"/>
              <a:t>Roosevelt sent telegrams to the laborers and the operators to hold a meeting with him on October 3 in Washington.</a:t>
            </a:r>
          </a:p>
          <a:p>
            <a:pPr marL="640594" lvl="1" indent="-174708">
              <a:buFont typeface="Arial" panose="020B0604020202020204" pitchFamily="34" charset="0"/>
              <a:buChar char="•"/>
            </a:pPr>
            <a:r>
              <a:rPr lang="en-US" altLang="en-US" baseline="0" dirty="0" smtClean="0"/>
              <a:t>“As long as there seemed to be a reasonable hope that these matters could be adjusted between the parties it did not seem proper to me to intervene in any way…but the urgency and the terrible nature of the catastrophe impending over a large portion of our people in the shape of a Winter fuel famine impel me…to believe that my duty requires me to use whatever influence I personally can to bring to an end [the] situation…I appeal to your patriotism, to the spirit that sinks personal considerations, and makes individual sacrifices for the greater good.”</a:t>
            </a:r>
          </a:p>
          <a:p>
            <a:pPr marL="640594" lvl="1" indent="-174708">
              <a:buFont typeface="Arial" panose="020B0604020202020204" pitchFamily="34" charset="0"/>
              <a:buChar char="•"/>
            </a:pPr>
            <a:r>
              <a:rPr lang="en-US" altLang="en-US" baseline="0" dirty="0" smtClean="0"/>
              <a:t>Arbitration Committee – JP Morgan</a:t>
            </a:r>
          </a:p>
          <a:p>
            <a:pPr marL="640594" lvl="1" indent="-174708">
              <a:buFont typeface="Arial" panose="020B0604020202020204" pitchFamily="34" charset="0"/>
              <a:buChar char="•"/>
            </a:pPr>
            <a:r>
              <a:rPr lang="en-US" altLang="en-US" baseline="0" dirty="0" smtClean="0"/>
              <a:t>Mine owners refused, TR threatened military seizure of mines; workers won nine-hour work days and 10% raise</a:t>
            </a:r>
          </a:p>
          <a:p>
            <a:pPr marL="174708" indent="-174708">
              <a:buFont typeface="Arial" panose="020B0604020202020204" pitchFamily="34" charset="0"/>
              <a:buChar char="•"/>
            </a:pPr>
            <a:r>
              <a:rPr lang="en-US" altLang="en-US" baseline="0" dirty="0" smtClean="0"/>
              <a:t>Republican Party sentiment</a:t>
            </a:r>
            <a:endParaRPr lang="en-US" altLang="en-US" dirty="0"/>
          </a:p>
        </p:txBody>
      </p:sp>
    </p:spTree>
    <p:extLst>
      <p:ext uri="{BB962C8B-B14F-4D97-AF65-F5344CB8AC3E}">
        <p14:creationId xmlns:p14="http://schemas.microsoft.com/office/powerpoint/2010/main" val="3985459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6B075-6463-42F5-9F8D-E2B998131293}" type="slidenum">
              <a:rPr lang="en-US" altLang="en-US"/>
              <a:pPr/>
              <a:t>7</a:t>
            </a:fld>
            <a:endParaRPr lang="en-US" alt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altLang="en-US" dirty="0" smtClean="0"/>
              <a:t>Good trusts vs. Bad trusts – myth is he busted all monopolies but only ones</a:t>
            </a:r>
            <a:r>
              <a:rPr lang="en-US" altLang="en-US" baseline="0" dirty="0" smtClean="0"/>
              <a:t> that were bad for consumers</a:t>
            </a:r>
          </a:p>
          <a:p>
            <a:endParaRPr lang="en-US" altLang="en-US" baseline="0" dirty="0" smtClean="0"/>
          </a:p>
          <a:p>
            <a:r>
              <a:rPr lang="en-US" altLang="en-US" baseline="0" dirty="0" smtClean="0"/>
              <a:t>NSC - Northern Securities Company railroad combination. Banker J. P. Morgan had created Northern Securities as a holding company; that is, it held the stock and the control over three large railroad lines in the West. The railroads of Northern Securities controlled most of the transportation lines between the Pacific Ocean and the Great Lakes, thus depriving western customers of the benefits of competition. The Supreme Court agreed with the government and ordered Northern Securities to be dissolved in 1904.</a:t>
            </a:r>
          </a:p>
          <a:p>
            <a:endParaRPr lang="en-US" altLang="en-US" baseline="0" dirty="0" smtClean="0"/>
          </a:p>
          <a:p>
            <a:r>
              <a:rPr lang="en-US" altLang="en-US" baseline="0" dirty="0" smtClean="0"/>
              <a:t>Hepburn Act -  gave the Interstate Commerce Commission (ICC) the added regulatory authority to examine the account books of the powerful railroad companies</a:t>
            </a:r>
            <a:endParaRPr lang="en-US" altLang="en-US" dirty="0"/>
          </a:p>
        </p:txBody>
      </p:sp>
    </p:spTree>
    <p:extLst>
      <p:ext uri="{BB962C8B-B14F-4D97-AF65-F5344CB8AC3E}">
        <p14:creationId xmlns:p14="http://schemas.microsoft.com/office/powerpoint/2010/main" val="406025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F6DA5-BBE6-45A1-AC3B-D7ADEB4D8207}" type="slidenum">
              <a:rPr lang="en-US" smtClean="0"/>
              <a:t>8</a:t>
            </a:fld>
            <a:endParaRPr lang="en-US"/>
          </a:p>
        </p:txBody>
      </p:sp>
    </p:spTree>
    <p:extLst>
      <p:ext uri="{BB962C8B-B14F-4D97-AF65-F5344CB8AC3E}">
        <p14:creationId xmlns:p14="http://schemas.microsoft.com/office/powerpoint/2010/main" val="412020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0CE72-BEF7-4A0A-B148-1D3D197F6ADE}" type="slidenum">
              <a:rPr lang="en-US" altLang="en-US">
                <a:solidFill>
                  <a:prstClr val="black"/>
                </a:solidFill>
              </a:rPr>
              <a:pPr/>
              <a:t>9</a:t>
            </a:fld>
            <a:endParaRPr lang="en-US" altLang="en-US">
              <a:solidFill>
                <a:prstClr val="black"/>
              </a:solidFill>
            </a:endParaRPr>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pPr marL="174708" indent="-174708">
              <a:buFont typeface="Arial" panose="020B0604020202020204" pitchFamily="34" charset="0"/>
              <a:buChar char="•"/>
            </a:pPr>
            <a:r>
              <a:rPr lang="en-US" altLang="en-US" b="0" dirty="0" smtClean="0"/>
              <a:t>Theodore </a:t>
            </a:r>
            <a:r>
              <a:rPr lang="en-US" altLang="en-US" b="0" dirty="0"/>
              <a:t>Roosevelt cartoon "A nauseating job, but it must be done“; </a:t>
            </a:r>
            <a:endParaRPr lang="en-US" altLang="en-US" b="0" dirty="0" smtClean="0"/>
          </a:p>
          <a:p>
            <a:pPr marL="174708" indent="-174708">
              <a:buFont typeface="Arial" panose="020B0604020202020204" pitchFamily="34" charset="0"/>
              <a:buChar char="•"/>
            </a:pPr>
            <a:r>
              <a:rPr lang="en-US" altLang="en-US" dirty="0" smtClean="0"/>
              <a:t>Upton </a:t>
            </a:r>
            <a:r>
              <a:rPr lang="en-US" altLang="en-US" dirty="0"/>
              <a:t>Sinclair's novel, The Jungle, published in 1906, prompted President Theodore Roosevelt to order an investigation of Sinclair's allegations about unsanitary practices. </a:t>
            </a:r>
            <a:endParaRPr lang="en-US" altLang="en-US" dirty="0" smtClean="0"/>
          </a:p>
          <a:p>
            <a:pPr marL="174708" indent="-174708">
              <a:buFont typeface="Arial" panose="020B0604020202020204" pitchFamily="34" charset="0"/>
              <a:buChar char="•"/>
            </a:pPr>
            <a:r>
              <a:rPr lang="en-US" altLang="en-US" dirty="0" smtClean="0"/>
              <a:t>Roosevelt </a:t>
            </a:r>
            <a:r>
              <a:rPr lang="en-US" altLang="en-US" dirty="0"/>
              <a:t>then used the results of that investigation to pressure Congress into approving new federal legislation to inspect meatpacking</a:t>
            </a:r>
            <a:r>
              <a:rPr lang="en-US" altLang="en-US" dirty="0" smtClean="0"/>
              <a:t>.</a:t>
            </a:r>
          </a:p>
          <a:p>
            <a:pPr marL="174708" indent="-174708">
              <a:buFont typeface="Arial" panose="020B0604020202020204" pitchFamily="34" charset="0"/>
              <a:buChar char="•"/>
            </a:pPr>
            <a:r>
              <a:rPr lang="en-US" altLang="en-US" dirty="0" smtClean="0"/>
              <a:t>Meat Inspection Act</a:t>
            </a:r>
          </a:p>
          <a:p>
            <a:pPr marL="174708" indent="-174708">
              <a:buFont typeface="Arial" panose="020B0604020202020204" pitchFamily="34" charset="0"/>
              <a:buChar char="•"/>
            </a:pPr>
            <a:r>
              <a:rPr lang="en-US" altLang="en-US" dirty="0" smtClean="0"/>
              <a:t>Pure Food and Drug Act – drugs</a:t>
            </a:r>
            <a:r>
              <a:rPr lang="en-US" altLang="en-US" baseline="0" dirty="0" smtClean="0"/>
              <a:t> and labels</a:t>
            </a:r>
            <a:endParaRPr lang="en-US" altLang="en-US" dirty="0" smtClean="0"/>
          </a:p>
          <a:p>
            <a:endParaRPr lang="en-US" altLang="en-US" dirty="0"/>
          </a:p>
        </p:txBody>
      </p:sp>
    </p:spTree>
    <p:extLst>
      <p:ext uri="{BB962C8B-B14F-4D97-AF65-F5344CB8AC3E}">
        <p14:creationId xmlns:p14="http://schemas.microsoft.com/office/powerpoint/2010/main" val="2210799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ctrTitle"/>
          </p:nvPr>
        </p:nvSpPr>
        <p:spPr>
          <a:xfrm>
            <a:off x="3657600" y="2514600"/>
            <a:ext cx="5410200" cy="1371600"/>
          </a:xfrm>
        </p:spPr>
        <p:txBody>
          <a:bodyPr/>
          <a:lstStyle>
            <a:lvl1pPr algn="r">
              <a:defRPr sz="4400" b="0" i="1">
                <a:latin typeface="Trebuchet MS" pitchFamily="34" charset="0"/>
              </a:defRPr>
            </a:lvl1pPr>
          </a:lstStyle>
          <a:p>
            <a:pPr lvl="0"/>
            <a:r>
              <a:rPr lang="en-US" altLang="en-US" noProof="0" smtClean="0"/>
              <a:t>Click to edit Master title style</a:t>
            </a:r>
          </a:p>
        </p:txBody>
      </p:sp>
      <p:sp>
        <p:nvSpPr>
          <p:cNvPr id="201731" name="Rectangle 3"/>
          <p:cNvSpPr>
            <a:spLocks noGrp="1" noChangeArrowheads="1"/>
          </p:cNvSpPr>
          <p:nvPr>
            <p:ph type="subTitle" idx="1"/>
          </p:nvPr>
        </p:nvSpPr>
        <p:spPr>
          <a:xfrm>
            <a:off x="2895600" y="4267200"/>
            <a:ext cx="6172200" cy="533400"/>
          </a:xfrm>
        </p:spPr>
        <p:txBody>
          <a:bodyPr/>
          <a:lstStyle>
            <a:lvl1pPr marL="0" indent="0" algn="r">
              <a:buFont typeface="Arial" charset="0"/>
              <a:buNone/>
              <a:defRPr sz="2800"/>
            </a:lvl1pPr>
          </a:lstStyle>
          <a:p>
            <a:pPr lvl="0"/>
            <a:r>
              <a:rPr lang="en-US" altLang="en-US" noProof="0" smtClean="0"/>
              <a:t>Click to edit Master subtitle style</a:t>
            </a:r>
          </a:p>
        </p:txBody>
      </p:sp>
      <p:sp>
        <p:nvSpPr>
          <p:cNvPr id="201732" name="Rectangle 4"/>
          <p:cNvSpPr>
            <a:spLocks noGrp="1" noChangeArrowheads="1"/>
          </p:cNvSpPr>
          <p:nvPr>
            <p:ph type="dt" sz="half" idx="2"/>
          </p:nvPr>
        </p:nvSpPr>
        <p:spPr/>
        <p:txBody>
          <a:bodyPr/>
          <a:lstStyle>
            <a:lvl1pPr>
              <a:defRPr/>
            </a:lvl1pPr>
          </a:lstStyle>
          <a:p>
            <a:endParaRPr lang="en-US" altLang="en-US">
              <a:solidFill>
                <a:srgbClr val="FCF48C"/>
              </a:solidFill>
            </a:endParaRPr>
          </a:p>
        </p:txBody>
      </p:sp>
      <p:sp>
        <p:nvSpPr>
          <p:cNvPr id="201733" name="Rectangle 5"/>
          <p:cNvSpPr>
            <a:spLocks noGrp="1" noChangeArrowheads="1"/>
          </p:cNvSpPr>
          <p:nvPr>
            <p:ph type="ftr" sz="quarter" idx="3"/>
          </p:nvPr>
        </p:nvSpPr>
        <p:spPr/>
        <p:txBody>
          <a:bodyPr/>
          <a:lstStyle>
            <a:lvl1pPr>
              <a:defRPr/>
            </a:lvl1pPr>
          </a:lstStyle>
          <a:p>
            <a:endParaRPr lang="en-US" altLang="en-US">
              <a:solidFill>
                <a:srgbClr val="FCF48C"/>
              </a:solidFill>
            </a:endParaRPr>
          </a:p>
        </p:txBody>
      </p:sp>
      <p:sp>
        <p:nvSpPr>
          <p:cNvPr id="201734" name="Rectangle 6"/>
          <p:cNvSpPr>
            <a:spLocks noGrp="1" noChangeArrowheads="1"/>
          </p:cNvSpPr>
          <p:nvPr>
            <p:ph type="sldNum" sz="quarter" idx="4"/>
          </p:nvPr>
        </p:nvSpPr>
        <p:spPr/>
        <p:txBody>
          <a:bodyPr/>
          <a:lstStyle>
            <a:lvl1pPr>
              <a:defRPr/>
            </a:lvl1pPr>
          </a:lstStyle>
          <a:p>
            <a:fld id="{7EF3E4CB-B721-433C-BDD5-6FFFAD443189}" type="slidenum">
              <a:rPr lang="en-US" altLang="en-US">
                <a:solidFill>
                  <a:srgbClr val="FCF48C"/>
                </a:solidFill>
              </a:rPr>
              <a:pPr/>
              <a:t>‹#›</a:t>
            </a:fld>
            <a:endParaRPr lang="en-US" altLang="en-US">
              <a:solidFill>
                <a:srgbClr val="FCF48C"/>
              </a:solidFill>
            </a:endParaRPr>
          </a:p>
        </p:txBody>
      </p:sp>
    </p:spTree>
    <p:extLst>
      <p:ext uri="{BB962C8B-B14F-4D97-AF65-F5344CB8AC3E}">
        <p14:creationId xmlns:p14="http://schemas.microsoft.com/office/powerpoint/2010/main" val="1480104848"/>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CF48C"/>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CF48C"/>
              </a:solidFill>
            </a:endParaRPr>
          </a:p>
        </p:txBody>
      </p:sp>
      <p:sp>
        <p:nvSpPr>
          <p:cNvPr id="6" name="Slide Number Placeholder 5"/>
          <p:cNvSpPr>
            <a:spLocks noGrp="1"/>
          </p:cNvSpPr>
          <p:nvPr>
            <p:ph type="sldNum" sz="quarter" idx="12"/>
          </p:nvPr>
        </p:nvSpPr>
        <p:spPr/>
        <p:txBody>
          <a:bodyPr/>
          <a:lstStyle>
            <a:lvl1pPr>
              <a:defRPr/>
            </a:lvl1pPr>
          </a:lstStyle>
          <a:p>
            <a:fld id="{D52D39FE-8A14-4E40-B744-710BF33B160E}" type="slidenum">
              <a:rPr lang="en-US" altLang="en-US">
                <a:solidFill>
                  <a:srgbClr val="FCF48C"/>
                </a:solidFill>
              </a:rPr>
              <a:pPr/>
              <a:t>‹#›</a:t>
            </a:fld>
            <a:endParaRPr lang="en-US" altLang="en-US">
              <a:solidFill>
                <a:srgbClr val="FCF48C"/>
              </a:solidFill>
            </a:endParaRPr>
          </a:p>
        </p:txBody>
      </p:sp>
    </p:spTree>
    <p:extLst>
      <p:ext uri="{BB962C8B-B14F-4D97-AF65-F5344CB8AC3E}">
        <p14:creationId xmlns:p14="http://schemas.microsoft.com/office/powerpoint/2010/main" val="2105868430"/>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0"/>
            <a:ext cx="19621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0"/>
            <a:ext cx="57340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CF48C"/>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CF48C"/>
              </a:solidFill>
            </a:endParaRPr>
          </a:p>
        </p:txBody>
      </p:sp>
      <p:sp>
        <p:nvSpPr>
          <p:cNvPr id="6" name="Slide Number Placeholder 5"/>
          <p:cNvSpPr>
            <a:spLocks noGrp="1"/>
          </p:cNvSpPr>
          <p:nvPr>
            <p:ph type="sldNum" sz="quarter" idx="12"/>
          </p:nvPr>
        </p:nvSpPr>
        <p:spPr/>
        <p:txBody>
          <a:bodyPr/>
          <a:lstStyle>
            <a:lvl1pPr>
              <a:defRPr/>
            </a:lvl1pPr>
          </a:lstStyle>
          <a:p>
            <a:fld id="{87F96C55-FE15-463D-A998-45B76D30D5F9}" type="slidenum">
              <a:rPr lang="en-US" altLang="en-US">
                <a:solidFill>
                  <a:srgbClr val="FCF48C"/>
                </a:solidFill>
              </a:rPr>
              <a:pPr/>
              <a:t>‹#›</a:t>
            </a:fld>
            <a:endParaRPr lang="en-US" altLang="en-US">
              <a:solidFill>
                <a:srgbClr val="FCF48C"/>
              </a:solidFill>
            </a:endParaRPr>
          </a:p>
        </p:txBody>
      </p:sp>
    </p:spTree>
    <p:extLst>
      <p:ext uri="{BB962C8B-B14F-4D97-AF65-F5344CB8AC3E}">
        <p14:creationId xmlns:p14="http://schemas.microsoft.com/office/powerpoint/2010/main" val="1269710571"/>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848600" cy="685800"/>
          </a:xfrm>
        </p:spPr>
        <p:txBody>
          <a:bodyPr/>
          <a:lstStyle/>
          <a:p>
            <a:r>
              <a:rPr lang="en-US"/>
              <a:t>Click to edit Master title style</a:t>
            </a:r>
          </a:p>
        </p:txBody>
      </p:sp>
      <p:sp>
        <p:nvSpPr>
          <p:cNvPr id="3" name="Text Placeholder 2"/>
          <p:cNvSpPr>
            <a:spLocks noGrp="1"/>
          </p:cNvSpPr>
          <p:nvPr>
            <p:ph type="body" sz="half" idx="1"/>
          </p:nvPr>
        </p:nvSpPr>
        <p:spPr>
          <a:xfrm>
            <a:off x="1295400" y="838200"/>
            <a:ext cx="38481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95900" y="838200"/>
            <a:ext cx="38481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0" y="6629400"/>
            <a:ext cx="1905000" cy="228600"/>
          </a:xfrm>
        </p:spPr>
        <p:txBody>
          <a:bodyPr/>
          <a:lstStyle>
            <a:lvl1pPr>
              <a:defRPr/>
            </a:lvl1pPr>
          </a:lstStyle>
          <a:p>
            <a:endParaRPr lang="en-US" altLang="en-US">
              <a:solidFill>
                <a:srgbClr val="FCF48C"/>
              </a:solidFill>
            </a:endParaRPr>
          </a:p>
        </p:txBody>
      </p:sp>
      <p:sp>
        <p:nvSpPr>
          <p:cNvPr id="6" name="Footer Placeholder 5"/>
          <p:cNvSpPr>
            <a:spLocks noGrp="1"/>
          </p:cNvSpPr>
          <p:nvPr>
            <p:ph type="ftr" sz="quarter" idx="11"/>
          </p:nvPr>
        </p:nvSpPr>
        <p:spPr>
          <a:xfrm>
            <a:off x="3124200" y="6629400"/>
            <a:ext cx="2895600" cy="228600"/>
          </a:xfrm>
        </p:spPr>
        <p:txBody>
          <a:bodyPr/>
          <a:lstStyle>
            <a:lvl1pPr>
              <a:defRPr/>
            </a:lvl1pPr>
          </a:lstStyle>
          <a:p>
            <a:endParaRPr lang="en-US" altLang="en-US">
              <a:solidFill>
                <a:srgbClr val="FCF48C"/>
              </a:solidFill>
            </a:endParaRPr>
          </a:p>
        </p:txBody>
      </p:sp>
      <p:sp>
        <p:nvSpPr>
          <p:cNvPr id="7" name="Slide Number Placeholder 6"/>
          <p:cNvSpPr>
            <a:spLocks noGrp="1"/>
          </p:cNvSpPr>
          <p:nvPr>
            <p:ph type="sldNum" sz="quarter" idx="12"/>
          </p:nvPr>
        </p:nvSpPr>
        <p:spPr>
          <a:xfrm>
            <a:off x="7239000" y="6629400"/>
            <a:ext cx="1905000" cy="228600"/>
          </a:xfrm>
        </p:spPr>
        <p:txBody>
          <a:bodyPr/>
          <a:lstStyle>
            <a:lvl1pPr>
              <a:defRPr/>
            </a:lvl1pPr>
          </a:lstStyle>
          <a:p>
            <a:fld id="{07159870-9F47-4B9D-BC51-366528A525A3}" type="slidenum">
              <a:rPr lang="en-US" altLang="en-US">
                <a:solidFill>
                  <a:srgbClr val="FCF48C"/>
                </a:solidFill>
              </a:rPr>
              <a:pPr/>
              <a:t>‹#›</a:t>
            </a:fld>
            <a:endParaRPr lang="en-US" altLang="en-US">
              <a:solidFill>
                <a:srgbClr val="FCF48C"/>
              </a:solidFill>
            </a:endParaRPr>
          </a:p>
        </p:txBody>
      </p:sp>
    </p:spTree>
    <p:extLst>
      <p:ext uri="{BB962C8B-B14F-4D97-AF65-F5344CB8AC3E}">
        <p14:creationId xmlns:p14="http://schemas.microsoft.com/office/powerpoint/2010/main" val="986106628"/>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CF48C"/>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CF48C"/>
              </a:solidFill>
            </a:endParaRPr>
          </a:p>
        </p:txBody>
      </p:sp>
      <p:sp>
        <p:nvSpPr>
          <p:cNvPr id="6" name="Slide Number Placeholder 5"/>
          <p:cNvSpPr>
            <a:spLocks noGrp="1"/>
          </p:cNvSpPr>
          <p:nvPr>
            <p:ph type="sldNum" sz="quarter" idx="12"/>
          </p:nvPr>
        </p:nvSpPr>
        <p:spPr/>
        <p:txBody>
          <a:bodyPr/>
          <a:lstStyle>
            <a:lvl1pPr>
              <a:defRPr/>
            </a:lvl1pPr>
          </a:lstStyle>
          <a:p>
            <a:fld id="{4D7B3CCB-C703-4E96-90C2-BDD682605CA3}" type="slidenum">
              <a:rPr lang="en-US" altLang="en-US">
                <a:solidFill>
                  <a:srgbClr val="FCF48C"/>
                </a:solidFill>
              </a:rPr>
              <a:pPr/>
              <a:t>‹#›</a:t>
            </a:fld>
            <a:endParaRPr lang="en-US" altLang="en-US">
              <a:solidFill>
                <a:srgbClr val="FCF48C"/>
              </a:solidFill>
            </a:endParaRPr>
          </a:p>
        </p:txBody>
      </p:sp>
    </p:spTree>
    <p:extLst>
      <p:ext uri="{BB962C8B-B14F-4D97-AF65-F5344CB8AC3E}">
        <p14:creationId xmlns:p14="http://schemas.microsoft.com/office/powerpoint/2010/main" val="1234057727"/>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CF48C"/>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CF48C"/>
              </a:solidFill>
            </a:endParaRPr>
          </a:p>
        </p:txBody>
      </p:sp>
      <p:sp>
        <p:nvSpPr>
          <p:cNvPr id="6" name="Slide Number Placeholder 5"/>
          <p:cNvSpPr>
            <a:spLocks noGrp="1"/>
          </p:cNvSpPr>
          <p:nvPr>
            <p:ph type="sldNum" sz="quarter" idx="12"/>
          </p:nvPr>
        </p:nvSpPr>
        <p:spPr/>
        <p:txBody>
          <a:bodyPr/>
          <a:lstStyle>
            <a:lvl1pPr>
              <a:defRPr/>
            </a:lvl1pPr>
          </a:lstStyle>
          <a:p>
            <a:fld id="{4CEE6FAC-5CEF-4365-90C8-DA8F53FF3F4E}" type="slidenum">
              <a:rPr lang="en-US" altLang="en-US">
                <a:solidFill>
                  <a:srgbClr val="FCF48C"/>
                </a:solidFill>
              </a:rPr>
              <a:pPr/>
              <a:t>‹#›</a:t>
            </a:fld>
            <a:endParaRPr lang="en-US" altLang="en-US">
              <a:solidFill>
                <a:srgbClr val="FCF48C"/>
              </a:solidFill>
            </a:endParaRPr>
          </a:p>
        </p:txBody>
      </p:sp>
    </p:spTree>
    <p:extLst>
      <p:ext uri="{BB962C8B-B14F-4D97-AF65-F5344CB8AC3E}">
        <p14:creationId xmlns:p14="http://schemas.microsoft.com/office/powerpoint/2010/main" val="2078398303"/>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838200"/>
            <a:ext cx="38481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95900" y="838200"/>
            <a:ext cx="38481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FCF48C"/>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CF48C"/>
              </a:solidFill>
            </a:endParaRPr>
          </a:p>
        </p:txBody>
      </p:sp>
      <p:sp>
        <p:nvSpPr>
          <p:cNvPr id="7" name="Slide Number Placeholder 6"/>
          <p:cNvSpPr>
            <a:spLocks noGrp="1"/>
          </p:cNvSpPr>
          <p:nvPr>
            <p:ph type="sldNum" sz="quarter" idx="12"/>
          </p:nvPr>
        </p:nvSpPr>
        <p:spPr/>
        <p:txBody>
          <a:bodyPr/>
          <a:lstStyle>
            <a:lvl1pPr>
              <a:defRPr/>
            </a:lvl1pPr>
          </a:lstStyle>
          <a:p>
            <a:fld id="{AC79C962-4F70-4545-968D-975E2B13682A}" type="slidenum">
              <a:rPr lang="en-US" altLang="en-US">
                <a:solidFill>
                  <a:srgbClr val="FCF48C"/>
                </a:solidFill>
              </a:rPr>
              <a:pPr/>
              <a:t>‹#›</a:t>
            </a:fld>
            <a:endParaRPr lang="en-US" altLang="en-US">
              <a:solidFill>
                <a:srgbClr val="FCF48C"/>
              </a:solidFill>
            </a:endParaRPr>
          </a:p>
        </p:txBody>
      </p:sp>
    </p:spTree>
    <p:extLst>
      <p:ext uri="{BB962C8B-B14F-4D97-AF65-F5344CB8AC3E}">
        <p14:creationId xmlns:p14="http://schemas.microsoft.com/office/powerpoint/2010/main" val="1496958037"/>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FCF48C"/>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CF48C"/>
              </a:solidFill>
            </a:endParaRPr>
          </a:p>
        </p:txBody>
      </p:sp>
      <p:sp>
        <p:nvSpPr>
          <p:cNvPr id="9" name="Slide Number Placeholder 8"/>
          <p:cNvSpPr>
            <a:spLocks noGrp="1"/>
          </p:cNvSpPr>
          <p:nvPr>
            <p:ph type="sldNum" sz="quarter" idx="12"/>
          </p:nvPr>
        </p:nvSpPr>
        <p:spPr/>
        <p:txBody>
          <a:bodyPr/>
          <a:lstStyle>
            <a:lvl1pPr>
              <a:defRPr/>
            </a:lvl1pPr>
          </a:lstStyle>
          <a:p>
            <a:fld id="{9F651A5A-4173-4533-8E7C-821A15BC416E}" type="slidenum">
              <a:rPr lang="en-US" altLang="en-US">
                <a:solidFill>
                  <a:srgbClr val="FCF48C"/>
                </a:solidFill>
              </a:rPr>
              <a:pPr/>
              <a:t>‹#›</a:t>
            </a:fld>
            <a:endParaRPr lang="en-US" altLang="en-US">
              <a:solidFill>
                <a:srgbClr val="FCF48C"/>
              </a:solidFill>
            </a:endParaRPr>
          </a:p>
        </p:txBody>
      </p:sp>
    </p:spTree>
    <p:extLst>
      <p:ext uri="{BB962C8B-B14F-4D97-AF65-F5344CB8AC3E}">
        <p14:creationId xmlns:p14="http://schemas.microsoft.com/office/powerpoint/2010/main" val="372566190"/>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FCF48C"/>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CF48C"/>
              </a:solidFill>
            </a:endParaRPr>
          </a:p>
        </p:txBody>
      </p:sp>
      <p:sp>
        <p:nvSpPr>
          <p:cNvPr id="5" name="Slide Number Placeholder 4"/>
          <p:cNvSpPr>
            <a:spLocks noGrp="1"/>
          </p:cNvSpPr>
          <p:nvPr>
            <p:ph type="sldNum" sz="quarter" idx="12"/>
          </p:nvPr>
        </p:nvSpPr>
        <p:spPr/>
        <p:txBody>
          <a:bodyPr/>
          <a:lstStyle>
            <a:lvl1pPr>
              <a:defRPr/>
            </a:lvl1pPr>
          </a:lstStyle>
          <a:p>
            <a:fld id="{09FFE47D-6727-4B98-84C1-4BDACBA3D755}" type="slidenum">
              <a:rPr lang="en-US" altLang="en-US">
                <a:solidFill>
                  <a:srgbClr val="FCF48C"/>
                </a:solidFill>
              </a:rPr>
              <a:pPr/>
              <a:t>‹#›</a:t>
            </a:fld>
            <a:endParaRPr lang="en-US" altLang="en-US">
              <a:solidFill>
                <a:srgbClr val="FCF48C"/>
              </a:solidFill>
            </a:endParaRPr>
          </a:p>
        </p:txBody>
      </p:sp>
    </p:spTree>
    <p:extLst>
      <p:ext uri="{BB962C8B-B14F-4D97-AF65-F5344CB8AC3E}">
        <p14:creationId xmlns:p14="http://schemas.microsoft.com/office/powerpoint/2010/main" val="299849620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CF48C"/>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CF48C"/>
              </a:solidFill>
            </a:endParaRPr>
          </a:p>
        </p:txBody>
      </p:sp>
      <p:sp>
        <p:nvSpPr>
          <p:cNvPr id="4" name="Slide Number Placeholder 3"/>
          <p:cNvSpPr>
            <a:spLocks noGrp="1"/>
          </p:cNvSpPr>
          <p:nvPr>
            <p:ph type="sldNum" sz="quarter" idx="12"/>
          </p:nvPr>
        </p:nvSpPr>
        <p:spPr/>
        <p:txBody>
          <a:bodyPr/>
          <a:lstStyle>
            <a:lvl1pPr>
              <a:defRPr/>
            </a:lvl1pPr>
          </a:lstStyle>
          <a:p>
            <a:fld id="{1F0FACD2-2A6F-41A7-969A-ADF4244B317F}" type="slidenum">
              <a:rPr lang="en-US" altLang="en-US">
                <a:solidFill>
                  <a:srgbClr val="FCF48C"/>
                </a:solidFill>
              </a:rPr>
              <a:pPr/>
              <a:t>‹#›</a:t>
            </a:fld>
            <a:endParaRPr lang="en-US" altLang="en-US">
              <a:solidFill>
                <a:srgbClr val="FCF48C"/>
              </a:solidFill>
            </a:endParaRPr>
          </a:p>
        </p:txBody>
      </p:sp>
    </p:spTree>
    <p:extLst>
      <p:ext uri="{BB962C8B-B14F-4D97-AF65-F5344CB8AC3E}">
        <p14:creationId xmlns:p14="http://schemas.microsoft.com/office/powerpoint/2010/main" val="957132884"/>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CF48C"/>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CF48C"/>
              </a:solidFill>
            </a:endParaRPr>
          </a:p>
        </p:txBody>
      </p:sp>
      <p:sp>
        <p:nvSpPr>
          <p:cNvPr id="7" name="Slide Number Placeholder 6"/>
          <p:cNvSpPr>
            <a:spLocks noGrp="1"/>
          </p:cNvSpPr>
          <p:nvPr>
            <p:ph type="sldNum" sz="quarter" idx="12"/>
          </p:nvPr>
        </p:nvSpPr>
        <p:spPr/>
        <p:txBody>
          <a:bodyPr/>
          <a:lstStyle>
            <a:lvl1pPr>
              <a:defRPr/>
            </a:lvl1pPr>
          </a:lstStyle>
          <a:p>
            <a:fld id="{6D187DC5-45CC-4DFB-A5BA-61695082F52E}" type="slidenum">
              <a:rPr lang="en-US" altLang="en-US">
                <a:solidFill>
                  <a:srgbClr val="FCF48C"/>
                </a:solidFill>
              </a:rPr>
              <a:pPr/>
              <a:t>‹#›</a:t>
            </a:fld>
            <a:endParaRPr lang="en-US" altLang="en-US">
              <a:solidFill>
                <a:srgbClr val="FCF48C"/>
              </a:solidFill>
            </a:endParaRPr>
          </a:p>
        </p:txBody>
      </p:sp>
    </p:spTree>
    <p:extLst>
      <p:ext uri="{BB962C8B-B14F-4D97-AF65-F5344CB8AC3E}">
        <p14:creationId xmlns:p14="http://schemas.microsoft.com/office/powerpoint/2010/main" val="258446100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CF48C"/>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CF48C"/>
              </a:solidFill>
            </a:endParaRPr>
          </a:p>
        </p:txBody>
      </p:sp>
      <p:sp>
        <p:nvSpPr>
          <p:cNvPr id="7" name="Slide Number Placeholder 6"/>
          <p:cNvSpPr>
            <a:spLocks noGrp="1"/>
          </p:cNvSpPr>
          <p:nvPr>
            <p:ph type="sldNum" sz="quarter" idx="12"/>
          </p:nvPr>
        </p:nvSpPr>
        <p:spPr/>
        <p:txBody>
          <a:bodyPr/>
          <a:lstStyle>
            <a:lvl1pPr>
              <a:defRPr/>
            </a:lvl1pPr>
          </a:lstStyle>
          <a:p>
            <a:fld id="{C54E4CAA-4279-4C04-9388-34B6DAD6F24E}" type="slidenum">
              <a:rPr lang="en-US" altLang="en-US">
                <a:solidFill>
                  <a:srgbClr val="FCF48C"/>
                </a:solidFill>
              </a:rPr>
              <a:pPr/>
              <a:t>‹#›</a:t>
            </a:fld>
            <a:endParaRPr lang="en-US" altLang="en-US">
              <a:solidFill>
                <a:srgbClr val="FCF48C"/>
              </a:solidFill>
            </a:endParaRPr>
          </a:p>
        </p:txBody>
      </p:sp>
    </p:spTree>
    <p:extLst>
      <p:ext uri="{BB962C8B-B14F-4D97-AF65-F5344CB8AC3E}">
        <p14:creationId xmlns:p14="http://schemas.microsoft.com/office/powerpoint/2010/main" val="187398542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bwMode="auto">
          <a:xfrm>
            <a:off x="1295400" y="0"/>
            <a:ext cx="784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0707" name="Rectangle 3"/>
          <p:cNvSpPr>
            <a:spLocks noGrp="1" noChangeArrowheads="1"/>
          </p:cNvSpPr>
          <p:nvPr>
            <p:ph type="body" idx="1"/>
          </p:nvPr>
        </p:nvSpPr>
        <p:spPr bwMode="auto">
          <a:xfrm>
            <a:off x="1295400" y="838200"/>
            <a:ext cx="78486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070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Impact" pitchFamily="34" charset="0"/>
              </a:defRPr>
            </a:lvl1pPr>
          </a:lstStyle>
          <a:p>
            <a:pPr fontAlgn="base">
              <a:spcBef>
                <a:spcPct val="0"/>
              </a:spcBef>
              <a:spcAft>
                <a:spcPct val="0"/>
              </a:spcAft>
            </a:pPr>
            <a:endParaRPr lang="en-US" altLang="en-US">
              <a:solidFill>
                <a:srgbClr val="FCF48C"/>
              </a:solidFill>
            </a:endParaRPr>
          </a:p>
        </p:txBody>
      </p:sp>
      <p:sp>
        <p:nvSpPr>
          <p:cNvPr id="20070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Impact" pitchFamily="34" charset="0"/>
              </a:defRPr>
            </a:lvl1pPr>
          </a:lstStyle>
          <a:p>
            <a:pPr fontAlgn="base">
              <a:spcBef>
                <a:spcPct val="0"/>
              </a:spcBef>
              <a:spcAft>
                <a:spcPct val="0"/>
              </a:spcAft>
            </a:pPr>
            <a:endParaRPr lang="en-US" altLang="en-US">
              <a:solidFill>
                <a:srgbClr val="FCF48C"/>
              </a:solidFill>
            </a:endParaRPr>
          </a:p>
        </p:txBody>
      </p:sp>
      <p:sp>
        <p:nvSpPr>
          <p:cNvPr id="20071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Impact" pitchFamily="34" charset="0"/>
              </a:defRPr>
            </a:lvl1pPr>
          </a:lstStyle>
          <a:p>
            <a:pPr fontAlgn="base">
              <a:spcBef>
                <a:spcPct val="0"/>
              </a:spcBef>
              <a:spcAft>
                <a:spcPct val="0"/>
              </a:spcAft>
            </a:pPr>
            <a:fld id="{506CAF99-67D5-4E31-8173-F2602CF8CF55}" type="slidenum">
              <a:rPr lang="en-US" altLang="en-US">
                <a:solidFill>
                  <a:srgbClr val="FCF48C"/>
                </a:solidFill>
              </a:rPr>
              <a:pPr fontAlgn="base">
                <a:spcBef>
                  <a:spcPct val="0"/>
                </a:spcBef>
                <a:spcAft>
                  <a:spcPct val="0"/>
                </a:spcAft>
              </a:pPr>
              <a:t>‹#›</a:t>
            </a:fld>
            <a:endParaRPr lang="en-US" altLang="en-US">
              <a:solidFill>
                <a:srgbClr val="FCF48C"/>
              </a:solidFill>
            </a:endParaRPr>
          </a:p>
        </p:txBody>
      </p:sp>
    </p:spTree>
    <p:extLst>
      <p:ext uri="{BB962C8B-B14F-4D97-AF65-F5344CB8AC3E}">
        <p14:creationId xmlns:p14="http://schemas.microsoft.com/office/powerpoint/2010/main" val="1949008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thruBlk="1"/>
  </p:transition>
  <p:txStyles>
    <p:titleStyle>
      <a:lvl1pPr algn="l" rtl="0" fontAlgn="base">
        <a:spcBef>
          <a:spcPct val="0"/>
        </a:spcBef>
        <a:spcAft>
          <a:spcPct val="0"/>
        </a:spcAft>
        <a:defRPr sz="3600" b="1">
          <a:solidFill>
            <a:srgbClr val="A8A400"/>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3600" b="1">
          <a:solidFill>
            <a:srgbClr val="A8A400"/>
          </a:solidFill>
          <a:effectLst>
            <a:outerShdw blurRad="38100" dist="38100" dir="2700000" algn="tl">
              <a:srgbClr val="000000"/>
            </a:outerShdw>
          </a:effectLst>
          <a:latin typeface="Verdana" pitchFamily="34" charset="0"/>
        </a:defRPr>
      </a:lvl2pPr>
      <a:lvl3pPr algn="l" rtl="0" fontAlgn="base">
        <a:spcBef>
          <a:spcPct val="0"/>
        </a:spcBef>
        <a:spcAft>
          <a:spcPct val="0"/>
        </a:spcAft>
        <a:defRPr sz="3600" b="1">
          <a:solidFill>
            <a:srgbClr val="A8A400"/>
          </a:solidFill>
          <a:effectLst>
            <a:outerShdw blurRad="38100" dist="38100" dir="2700000" algn="tl">
              <a:srgbClr val="000000"/>
            </a:outerShdw>
          </a:effectLst>
          <a:latin typeface="Verdana" pitchFamily="34" charset="0"/>
        </a:defRPr>
      </a:lvl3pPr>
      <a:lvl4pPr algn="l" rtl="0" fontAlgn="base">
        <a:spcBef>
          <a:spcPct val="0"/>
        </a:spcBef>
        <a:spcAft>
          <a:spcPct val="0"/>
        </a:spcAft>
        <a:defRPr sz="3600" b="1">
          <a:solidFill>
            <a:srgbClr val="A8A400"/>
          </a:solidFill>
          <a:effectLst>
            <a:outerShdw blurRad="38100" dist="38100" dir="2700000" algn="tl">
              <a:srgbClr val="000000"/>
            </a:outerShdw>
          </a:effectLst>
          <a:latin typeface="Verdana" pitchFamily="34" charset="0"/>
        </a:defRPr>
      </a:lvl4pPr>
      <a:lvl5pPr algn="l" rtl="0" fontAlgn="base">
        <a:spcBef>
          <a:spcPct val="0"/>
        </a:spcBef>
        <a:spcAft>
          <a:spcPct val="0"/>
        </a:spcAft>
        <a:defRPr sz="3600" b="1">
          <a:solidFill>
            <a:srgbClr val="A8A400"/>
          </a:solidFill>
          <a:effectLst>
            <a:outerShdw blurRad="38100" dist="38100" dir="2700000" algn="tl">
              <a:srgbClr val="000000"/>
            </a:outerShdw>
          </a:effectLst>
          <a:latin typeface="Verdana" pitchFamily="34" charset="0"/>
        </a:defRPr>
      </a:lvl5pPr>
      <a:lvl6pPr marL="457200" algn="l" rtl="0" fontAlgn="base">
        <a:spcBef>
          <a:spcPct val="0"/>
        </a:spcBef>
        <a:spcAft>
          <a:spcPct val="0"/>
        </a:spcAft>
        <a:defRPr sz="3600" b="1">
          <a:solidFill>
            <a:srgbClr val="A8A400"/>
          </a:solidFill>
          <a:effectLst>
            <a:outerShdw blurRad="38100" dist="38100" dir="2700000" algn="tl">
              <a:srgbClr val="000000"/>
            </a:outerShdw>
          </a:effectLst>
          <a:latin typeface="Verdana" pitchFamily="34" charset="0"/>
        </a:defRPr>
      </a:lvl6pPr>
      <a:lvl7pPr marL="914400" algn="l" rtl="0" fontAlgn="base">
        <a:spcBef>
          <a:spcPct val="0"/>
        </a:spcBef>
        <a:spcAft>
          <a:spcPct val="0"/>
        </a:spcAft>
        <a:defRPr sz="3600" b="1">
          <a:solidFill>
            <a:srgbClr val="A8A400"/>
          </a:solidFill>
          <a:effectLst>
            <a:outerShdw blurRad="38100" dist="38100" dir="2700000" algn="tl">
              <a:srgbClr val="000000"/>
            </a:outerShdw>
          </a:effectLst>
          <a:latin typeface="Verdana" pitchFamily="34" charset="0"/>
        </a:defRPr>
      </a:lvl7pPr>
      <a:lvl8pPr marL="1371600" algn="l" rtl="0" fontAlgn="base">
        <a:spcBef>
          <a:spcPct val="0"/>
        </a:spcBef>
        <a:spcAft>
          <a:spcPct val="0"/>
        </a:spcAft>
        <a:defRPr sz="3600" b="1">
          <a:solidFill>
            <a:srgbClr val="A8A400"/>
          </a:solidFill>
          <a:effectLst>
            <a:outerShdw blurRad="38100" dist="38100" dir="2700000" algn="tl">
              <a:srgbClr val="000000"/>
            </a:outerShdw>
          </a:effectLst>
          <a:latin typeface="Verdana" pitchFamily="34" charset="0"/>
        </a:defRPr>
      </a:lvl8pPr>
      <a:lvl9pPr marL="1828800" algn="l" rtl="0" fontAlgn="base">
        <a:spcBef>
          <a:spcPct val="0"/>
        </a:spcBef>
        <a:spcAft>
          <a:spcPct val="0"/>
        </a:spcAft>
        <a:defRPr sz="3600" b="1">
          <a:solidFill>
            <a:srgbClr val="A8A400"/>
          </a:solidFill>
          <a:effectLst>
            <a:outerShdw blurRad="38100" dist="38100" dir="2700000" algn="tl">
              <a:srgbClr val="000000"/>
            </a:outerShdw>
          </a:effectLst>
          <a:latin typeface="Verdana" pitchFamily="34" charset="0"/>
        </a:defRPr>
      </a:lvl9pPr>
    </p:titleStyle>
    <p:bodyStyle>
      <a:lvl1pPr marL="342900" indent="-342900" algn="l" rtl="0" fontAlgn="base">
        <a:spcBef>
          <a:spcPct val="20000"/>
        </a:spcBef>
        <a:spcAft>
          <a:spcPct val="0"/>
        </a:spcAft>
        <a:buClr>
          <a:srgbClr val="C59639"/>
        </a:buClr>
        <a:buSzPct val="80000"/>
        <a:buFont typeface="Arial" charset="0"/>
        <a:buChar char="►"/>
        <a:defRPr sz="3200" b="1">
          <a:solidFill>
            <a:schemeClr val="tx1"/>
          </a:solidFill>
          <a:latin typeface="+mn-lt"/>
          <a:ea typeface="+mn-ea"/>
          <a:cs typeface="+mn-cs"/>
        </a:defRPr>
      </a:lvl1pPr>
      <a:lvl2pPr marL="742950" indent="-285750" algn="l" rtl="0" fontAlgn="base">
        <a:spcBef>
          <a:spcPct val="20000"/>
        </a:spcBef>
        <a:spcAft>
          <a:spcPct val="0"/>
        </a:spcAft>
        <a:buClr>
          <a:schemeClr val="bg1"/>
        </a:buClr>
        <a:buSzPct val="80000"/>
        <a:buFont typeface="Wingdings" pitchFamily="2" charset="2"/>
        <a:buBlip>
          <a:blip r:embed="rId15"/>
        </a:buBlip>
        <a:defRPr sz="2800" b="1">
          <a:solidFill>
            <a:schemeClr val="tx1"/>
          </a:solidFill>
          <a:latin typeface="+mn-lt"/>
        </a:defRPr>
      </a:lvl2pPr>
      <a:lvl3pPr marL="1143000" indent="-228600" algn="l" rtl="0" fontAlgn="base">
        <a:spcBef>
          <a:spcPct val="20000"/>
        </a:spcBef>
        <a:spcAft>
          <a:spcPct val="0"/>
        </a:spcAft>
        <a:buClr>
          <a:srgbClr val="7FB12D"/>
        </a:buClr>
        <a:buSzPct val="80000"/>
        <a:buFont typeface="Wingdings" pitchFamily="2" charset="2"/>
        <a:buBlip>
          <a:blip r:embed="rId16"/>
        </a:buBlip>
        <a:defRPr sz="2400" b="1">
          <a:solidFill>
            <a:schemeClr val="tx1"/>
          </a:solidFill>
          <a:latin typeface="+mn-lt"/>
        </a:defRPr>
      </a:lvl3pPr>
      <a:lvl4pPr marL="1600200" indent="-228600" algn="l" rtl="0" fontAlgn="base">
        <a:spcBef>
          <a:spcPct val="20000"/>
        </a:spcBef>
        <a:spcAft>
          <a:spcPct val="0"/>
        </a:spcAft>
        <a:buSzPct val="80000"/>
        <a:buChar char="–"/>
        <a:defRPr sz="2000" b="1">
          <a:solidFill>
            <a:schemeClr val="tx1"/>
          </a:solidFill>
          <a:latin typeface="+mn-lt"/>
        </a:defRPr>
      </a:lvl4pPr>
      <a:lvl5pPr marL="2057400" indent="-228600" algn="l" rtl="0" fontAlgn="base">
        <a:spcBef>
          <a:spcPct val="20000"/>
        </a:spcBef>
        <a:spcAft>
          <a:spcPct val="0"/>
        </a:spcAft>
        <a:buSzPct val="80000"/>
        <a:buChar char="»"/>
        <a:defRPr sz="2000" b="1">
          <a:solidFill>
            <a:schemeClr val="tx1"/>
          </a:solidFill>
          <a:latin typeface="+mn-lt"/>
        </a:defRPr>
      </a:lvl5pPr>
      <a:lvl6pPr marL="2514600" indent="-228600" algn="l" rtl="0" fontAlgn="base">
        <a:spcBef>
          <a:spcPct val="20000"/>
        </a:spcBef>
        <a:spcAft>
          <a:spcPct val="0"/>
        </a:spcAft>
        <a:buSzPct val="80000"/>
        <a:buChar char="»"/>
        <a:defRPr sz="2000" b="1">
          <a:solidFill>
            <a:schemeClr val="tx1"/>
          </a:solidFill>
          <a:latin typeface="+mn-lt"/>
        </a:defRPr>
      </a:lvl6pPr>
      <a:lvl7pPr marL="2971800" indent="-228600" algn="l" rtl="0" fontAlgn="base">
        <a:spcBef>
          <a:spcPct val="20000"/>
        </a:spcBef>
        <a:spcAft>
          <a:spcPct val="0"/>
        </a:spcAft>
        <a:buSzPct val="80000"/>
        <a:buChar char="»"/>
        <a:defRPr sz="2000" b="1">
          <a:solidFill>
            <a:schemeClr val="tx1"/>
          </a:solidFill>
          <a:latin typeface="+mn-lt"/>
        </a:defRPr>
      </a:lvl7pPr>
      <a:lvl8pPr marL="3429000" indent="-228600" algn="l" rtl="0" fontAlgn="base">
        <a:spcBef>
          <a:spcPct val="20000"/>
        </a:spcBef>
        <a:spcAft>
          <a:spcPct val="0"/>
        </a:spcAft>
        <a:buSzPct val="80000"/>
        <a:buChar char="»"/>
        <a:defRPr sz="2000" b="1">
          <a:solidFill>
            <a:schemeClr val="tx1"/>
          </a:solidFill>
          <a:latin typeface="+mn-lt"/>
        </a:defRPr>
      </a:lvl8pPr>
      <a:lvl9pPr marL="3886200" indent="-228600" algn="l" rtl="0" fontAlgn="base">
        <a:spcBef>
          <a:spcPct val="20000"/>
        </a:spcBef>
        <a:spcAft>
          <a:spcPct val="0"/>
        </a:spcAft>
        <a:buSzPct val="8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teachpol.tcnj.edu/amer_pol_hist/fi/00000115.ht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www.history.com/shows/men-who-built-america/videos/theodore-roosevelt-vs-big-industry?m=5189719baf036&amp;s=All&amp;f=1&amp;free=fals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Progressivism By President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06236808"/>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1676400" y="228600"/>
            <a:ext cx="3886200" cy="1066800"/>
          </a:xfrm>
        </p:spPr>
        <p:txBody>
          <a:bodyPr/>
          <a:lstStyle/>
          <a:p>
            <a:r>
              <a:rPr lang="en-US" altLang="en-US" sz="3200"/>
              <a:t>Roosevelt &amp; Conservation</a:t>
            </a:r>
          </a:p>
        </p:txBody>
      </p:sp>
      <p:sp>
        <p:nvSpPr>
          <p:cNvPr id="265219" name="Rectangle 3"/>
          <p:cNvSpPr>
            <a:spLocks noGrp="1" noChangeArrowheads="1"/>
          </p:cNvSpPr>
          <p:nvPr>
            <p:ph type="body" idx="1"/>
          </p:nvPr>
        </p:nvSpPr>
        <p:spPr>
          <a:xfrm>
            <a:off x="990600" y="1447800"/>
            <a:ext cx="4724400" cy="4419600"/>
          </a:xfrm>
        </p:spPr>
        <p:txBody>
          <a:bodyPr/>
          <a:lstStyle/>
          <a:p>
            <a:pPr>
              <a:lnSpc>
                <a:spcPct val="90000"/>
              </a:lnSpc>
            </a:pPr>
            <a:r>
              <a:rPr lang="en-US" altLang="en-US" dirty="0">
                <a:solidFill>
                  <a:schemeClr val="bg1">
                    <a:lumMod val="95000"/>
                  </a:schemeClr>
                </a:solidFill>
              </a:rPr>
              <a:t>Used the Forest Reserve Act of 1891 </a:t>
            </a:r>
          </a:p>
          <a:p>
            <a:pPr>
              <a:lnSpc>
                <a:spcPct val="90000"/>
              </a:lnSpc>
            </a:pPr>
            <a:r>
              <a:rPr lang="en-US" altLang="en-US" dirty="0">
                <a:solidFill>
                  <a:schemeClr val="bg1">
                    <a:lumMod val="95000"/>
                  </a:schemeClr>
                </a:solidFill>
              </a:rPr>
              <a:t>U.S. Forest Service </a:t>
            </a:r>
            <a:r>
              <a:rPr lang="en-US" altLang="en-US" sz="2400" dirty="0">
                <a:solidFill>
                  <a:schemeClr val="bg1">
                    <a:lumMod val="95000"/>
                  </a:schemeClr>
                </a:solidFill>
              </a:rPr>
              <a:t>(1906)</a:t>
            </a:r>
          </a:p>
          <a:p>
            <a:pPr>
              <a:lnSpc>
                <a:spcPct val="90000"/>
              </a:lnSpc>
            </a:pPr>
            <a:r>
              <a:rPr lang="en-US" altLang="en-US" dirty="0">
                <a:solidFill>
                  <a:schemeClr val="bg1">
                    <a:lumMod val="95000"/>
                  </a:schemeClr>
                </a:solidFill>
              </a:rPr>
              <a:t>Gifford Pinchot</a:t>
            </a:r>
          </a:p>
          <a:p>
            <a:pPr>
              <a:lnSpc>
                <a:spcPct val="90000"/>
              </a:lnSpc>
            </a:pPr>
            <a:r>
              <a:rPr lang="en-US" altLang="en-US" dirty="0">
                <a:solidFill>
                  <a:schemeClr val="bg1">
                    <a:lumMod val="95000"/>
                  </a:schemeClr>
                </a:solidFill>
              </a:rPr>
              <a:t>White House conference on conservation -1908</a:t>
            </a:r>
          </a:p>
          <a:p>
            <a:pPr>
              <a:lnSpc>
                <a:spcPct val="90000"/>
              </a:lnSpc>
            </a:pPr>
            <a:r>
              <a:rPr lang="en-US" altLang="en-US" dirty="0">
                <a:solidFill>
                  <a:schemeClr val="bg1">
                    <a:lumMod val="95000"/>
                  </a:schemeClr>
                </a:solidFill>
              </a:rPr>
              <a:t>John Muir</a:t>
            </a:r>
          </a:p>
        </p:txBody>
      </p:sp>
      <p:pic>
        <p:nvPicPr>
          <p:cNvPr id="265220" name="Picture 4" descr="341897_p_09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150" y="152400"/>
            <a:ext cx="2276475" cy="2895600"/>
          </a:xfrm>
          <a:prstGeom prst="rect">
            <a:avLst/>
          </a:prstGeom>
          <a:noFill/>
          <a:ln w="28575">
            <a:solidFill>
              <a:srgbClr val="D0CB00"/>
            </a:solidFill>
            <a:miter lim="800000"/>
            <a:headEnd/>
            <a:tailEnd/>
          </a:ln>
          <a:extLst>
            <a:ext uri="{909E8E84-426E-40DD-AFC4-6F175D3DCCD1}">
              <a14:hiddenFill xmlns:a14="http://schemas.microsoft.com/office/drawing/2010/main">
                <a:solidFill>
                  <a:srgbClr val="FFFFFF"/>
                </a:solidFill>
              </a14:hiddenFill>
            </a:ext>
          </a:extLst>
        </p:spPr>
      </p:pic>
      <p:sp>
        <p:nvSpPr>
          <p:cNvPr id="265221" name="Text Box 5"/>
          <p:cNvSpPr txBox="1">
            <a:spLocks noChangeArrowheads="1"/>
          </p:cNvSpPr>
          <p:nvPr/>
        </p:nvSpPr>
        <p:spPr bwMode="auto">
          <a:xfrm>
            <a:off x="6172200" y="3048000"/>
            <a:ext cx="2209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1400" b="1">
                <a:solidFill>
                  <a:srgbClr val="9A9600"/>
                </a:solidFill>
              </a:rPr>
              <a:t>Theodore Roosevelt and Gifford Pinchot, 1907</a:t>
            </a:r>
          </a:p>
        </p:txBody>
      </p:sp>
      <p:pic>
        <p:nvPicPr>
          <p:cNvPr id="265222" name="Picture 6" descr="341897_p_09_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888" y="3657600"/>
            <a:ext cx="2522537" cy="3124200"/>
          </a:xfrm>
          <a:prstGeom prst="rect">
            <a:avLst/>
          </a:prstGeom>
          <a:noFill/>
          <a:ln w="28575">
            <a:solidFill>
              <a:srgbClr val="D0CB00"/>
            </a:solidFill>
            <a:miter lim="800000"/>
            <a:headEnd/>
            <a:tailEnd/>
          </a:ln>
          <a:extLst>
            <a:ext uri="{909E8E84-426E-40DD-AFC4-6F175D3DCCD1}">
              <a14:hiddenFill xmlns:a14="http://schemas.microsoft.com/office/drawing/2010/main">
                <a:solidFill>
                  <a:srgbClr val="FFFFFF"/>
                </a:solidFill>
              </a14:hiddenFill>
            </a:ext>
          </a:extLst>
        </p:spPr>
      </p:pic>
      <p:sp>
        <p:nvSpPr>
          <p:cNvPr id="265223" name="Text Box 7"/>
          <p:cNvSpPr txBox="1">
            <a:spLocks noChangeArrowheads="1"/>
          </p:cNvSpPr>
          <p:nvPr/>
        </p:nvSpPr>
        <p:spPr bwMode="auto">
          <a:xfrm>
            <a:off x="4572000" y="5410200"/>
            <a:ext cx="13716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50000"/>
              </a:spcBef>
              <a:spcAft>
                <a:spcPct val="0"/>
              </a:spcAft>
            </a:pPr>
            <a:r>
              <a:rPr lang="en-US" altLang="en-US" sz="1600" b="1">
                <a:solidFill>
                  <a:srgbClr val="A8A400"/>
                </a:solidFill>
                <a:effectLst>
                  <a:outerShdw blurRad="38100" dist="38100" dir="2700000" algn="tl">
                    <a:srgbClr val="000000"/>
                  </a:outerShdw>
                </a:effectLst>
              </a:rPr>
              <a:t>Theodore Roosevelt &amp; John Muir at Yosemite</a:t>
            </a:r>
            <a:br>
              <a:rPr lang="en-US" altLang="en-US" sz="1600" b="1">
                <a:solidFill>
                  <a:srgbClr val="A8A400"/>
                </a:solidFill>
                <a:effectLst>
                  <a:outerShdw blurRad="38100" dist="38100" dir="2700000" algn="tl">
                    <a:srgbClr val="000000"/>
                  </a:outerShdw>
                </a:effectLst>
              </a:rPr>
            </a:br>
            <a:r>
              <a:rPr lang="en-US" altLang="en-US" sz="1600" b="1">
                <a:solidFill>
                  <a:srgbClr val="A8A400"/>
                </a:solidFill>
                <a:effectLst>
                  <a:outerShdw blurRad="38100" dist="38100" dir="2700000" algn="tl">
                    <a:srgbClr val="000000"/>
                  </a:outerShdw>
                </a:effectLst>
              </a:rPr>
              <a:t>1906</a:t>
            </a:r>
          </a:p>
        </p:txBody>
      </p:sp>
    </p:spTree>
    <p:extLst>
      <p:ext uri="{BB962C8B-B14F-4D97-AF65-F5344CB8AC3E}">
        <p14:creationId xmlns:p14="http://schemas.microsoft.com/office/powerpoint/2010/main" val="1401506005"/>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3429000" y="381000"/>
            <a:ext cx="5562600" cy="1066800"/>
          </a:xfrm>
          <a:noFill/>
          <a:ln/>
        </p:spPr>
        <p:txBody>
          <a:bodyPr lIns="92075" tIns="46038" rIns="92075" bIns="46038"/>
          <a:lstStyle/>
          <a:p>
            <a:r>
              <a:rPr lang="en-US" altLang="en-US" sz="3200" dirty="0">
                <a:solidFill>
                  <a:srgbClr val="D0CB00"/>
                </a:solidFill>
                <a:latin typeface="Helvetica" charset="0"/>
              </a:rPr>
              <a:t>CONSERVATION</a:t>
            </a:r>
            <a:r>
              <a:rPr lang="en-US" altLang="en-US" sz="3200" dirty="0">
                <a:solidFill>
                  <a:schemeClr val="tx1"/>
                </a:solidFill>
                <a:latin typeface="Helvetica" charset="0"/>
              </a:rPr>
              <a:t>:</a:t>
            </a:r>
            <a:br>
              <a:rPr lang="en-US" altLang="en-US" sz="3200" dirty="0">
                <a:solidFill>
                  <a:schemeClr val="tx1"/>
                </a:solidFill>
                <a:latin typeface="Helvetica" charset="0"/>
              </a:rPr>
            </a:br>
            <a:r>
              <a:rPr lang="en-US" altLang="en-US" sz="3200" dirty="0">
                <a:solidFill>
                  <a:schemeClr val="bg1">
                    <a:lumMod val="95000"/>
                  </a:schemeClr>
                </a:solidFill>
                <a:latin typeface="Helvetica" charset="0"/>
              </a:rPr>
              <a:t>National Parks and Forests</a:t>
            </a:r>
          </a:p>
        </p:txBody>
      </p:sp>
      <p:pic>
        <p:nvPicPr>
          <p:cNvPr id="182275"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676400"/>
            <a:ext cx="8610600" cy="5029200"/>
          </a:xfrm>
          <a:prstGeom prst="rect">
            <a:avLst/>
          </a:prstGeom>
          <a:noFill/>
          <a:ln w="38100">
            <a:solidFill>
              <a:srgbClr val="9A9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276"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0"/>
            <a:ext cx="3048000" cy="1676400"/>
          </a:xfrm>
          <a:prstGeom prst="rect">
            <a:avLst/>
          </a:prstGeom>
          <a:noFill/>
          <a:ln w="38100">
            <a:solidFill>
              <a:srgbClr val="9A9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943244"/>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5562600"/>
            <a:ext cx="5486400" cy="566738"/>
          </a:xfrm>
        </p:spPr>
        <p:txBody>
          <a:bodyPr/>
          <a:lstStyle/>
          <a:p>
            <a:r>
              <a:rPr lang="en-US" dirty="0" smtClean="0"/>
              <a:t>Political Cartoon #2</a:t>
            </a:r>
            <a:endParaRPr lang="en-US"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804" y="304801"/>
            <a:ext cx="7244795"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794351"/>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Teddy Roosevelt</a:t>
            </a:r>
            <a:endParaRPr lang="en-US" dirty="0"/>
          </a:p>
        </p:txBody>
      </p:sp>
      <p:sp>
        <p:nvSpPr>
          <p:cNvPr id="3" name="Content Placeholder 2"/>
          <p:cNvSpPr>
            <a:spLocks noGrp="1"/>
          </p:cNvSpPr>
          <p:nvPr>
            <p:ph idx="1"/>
          </p:nvPr>
        </p:nvSpPr>
        <p:spPr>
          <a:xfrm>
            <a:off x="1066800" y="838200"/>
            <a:ext cx="7848600" cy="5638800"/>
          </a:xfrm>
        </p:spPr>
        <p:txBody>
          <a:bodyPr/>
          <a:lstStyle/>
          <a:p>
            <a:r>
              <a:rPr lang="en-US" dirty="0" smtClean="0">
                <a:solidFill>
                  <a:schemeClr val="bg1">
                    <a:lumMod val="95000"/>
                  </a:schemeClr>
                </a:solidFill>
              </a:rPr>
              <a:t>Summary of TR’s terms</a:t>
            </a:r>
          </a:p>
          <a:p>
            <a:pPr lvl="1"/>
            <a:r>
              <a:rPr lang="en-US" dirty="0" smtClean="0">
                <a:solidFill>
                  <a:schemeClr val="bg1">
                    <a:lumMod val="95000"/>
                  </a:schemeClr>
                </a:solidFill>
              </a:rPr>
              <a:t>Regulation of Stock Market; Income Tax; Worker’s Compensation</a:t>
            </a:r>
          </a:p>
          <a:p>
            <a:pPr lvl="1"/>
            <a:r>
              <a:rPr lang="en-US" dirty="0" smtClean="0">
                <a:solidFill>
                  <a:schemeClr val="bg1">
                    <a:lumMod val="95000"/>
                  </a:schemeClr>
                </a:solidFill>
              </a:rPr>
              <a:t>Financial crisis of 1907</a:t>
            </a:r>
          </a:p>
          <a:p>
            <a:pPr lvl="1"/>
            <a:r>
              <a:rPr lang="en-US" dirty="0" smtClean="0">
                <a:solidFill>
                  <a:schemeClr val="bg1">
                    <a:lumMod val="95000"/>
                  </a:schemeClr>
                </a:solidFill>
              </a:rPr>
              <a:t>Handpicking of Taft</a:t>
            </a:r>
            <a:endParaRPr lang="en-US" dirty="0">
              <a:solidFill>
                <a:schemeClr val="bg1">
                  <a:lumMod val="95000"/>
                </a:schemeClr>
              </a:solidFill>
            </a:endParaRPr>
          </a:p>
        </p:txBody>
      </p:sp>
    </p:spTree>
    <p:extLst>
      <p:ext uri="{BB962C8B-B14F-4D97-AF65-F5344CB8AC3E}">
        <p14:creationId xmlns:p14="http://schemas.microsoft.com/office/powerpoint/2010/main" val="1530625776"/>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143000"/>
            <a:ext cx="3581400" cy="2133600"/>
          </a:xfrm>
        </p:spPr>
        <p:txBody>
          <a:bodyPr>
            <a:normAutofit/>
          </a:bodyPr>
          <a:lstStyle/>
          <a:p>
            <a:pPr algn="r"/>
            <a:r>
              <a:rPr lang="en-US" altLang="en-US" dirty="0">
                <a:solidFill>
                  <a:schemeClr val="bg1">
                    <a:lumMod val="95000"/>
                  </a:schemeClr>
                </a:solidFill>
              </a:rPr>
              <a:t>William Howard Taft</a:t>
            </a:r>
            <a:br>
              <a:rPr lang="en-US" altLang="en-US" dirty="0">
                <a:solidFill>
                  <a:schemeClr val="bg1">
                    <a:lumMod val="95000"/>
                  </a:schemeClr>
                </a:solidFill>
              </a:rPr>
            </a:br>
            <a:r>
              <a:rPr lang="en-US" altLang="en-US" sz="2800" b="0" dirty="0">
                <a:solidFill>
                  <a:schemeClr val="bg1">
                    <a:lumMod val="95000"/>
                  </a:schemeClr>
                </a:solidFill>
              </a:rPr>
              <a:t>President 1909-13</a:t>
            </a:r>
            <a:br>
              <a:rPr lang="en-US" altLang="en-US" sz="2800" b="0" dirty="0">
                <a:solidFill>
                  <a:schemeClr val="bg1">
                    <a:lumMod val="95000"/>
                  </a:schemeClr>
                </a:solidFill>
              </a:rPr>
            </a:br>
            <a:r>
              <a:rPr lang="en-US" altLang="en-US" sz="2400" b="0" dirty="0">
                <a:solidFill>
                  <a:schemeClr val="bg1">
                    <a:lumMod val="95000"/>
                  </a:schemeClr>
                </a:solidFill>
              </a:rPr>
              <a:t>Republican</a:t>
            </a:r>
            <a:endParaRPr lang="en-US" altLang="en-US" sz="2400" dirty="0">
              <a:solidFill>
                <a:schemeClr val="bg1">
                  <a:lumMod val="95000"/>
                </a:schemeClr>
              </a:solidFill>
            </a:endParaRPr>
          </a:p>
        </p:txBody>
      </p:sp>
      <p:pic>
        <p:nvPicPr>
          <p:cNvPr id="245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
            <a:ext cx="4403725" cy="6553200"/>
          </a:xfrm>
          <a:prstGeom prst="rect">
            <a:avLst/>
          </a:prstGeom>
          <a:noFill/>
          <a:ln w="9525">
            <a:solidFill>
              <a:srgbClr val="9A9600"/>
            </a:solidFill>
            <a:miter lim="800000"/>
            <a:headEnd/>
            <a:tailEnd/>
          </a:ln>
          <a:extLst>
            <a:ext uri="{909E8E84-426E-40DD-AFC4-6F175D3DCCD1}">
              <a14:hiddenFill xmlns:a14="http://schemas.microsoft.com/office/drawing/2010/main">
                <a:solidFill>
                  <a:srgbClr val="FFFFFF"/>
                </a:solidFill>
              </a14:hiddenFill>
            </a:ext>
          </a:extLst>
        </p:spPr>
      </p:pic>
      <p:pic>
        <p:nvPicPr>
          <p:cNvPr id="24583" name="Picture 7" descr="341897_p_09_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657600"/>
            <a:ext cx="3962400" cy="2506663"/>
          </a:xfrm>
          <a:prstGeom prst="rect">
            <a:avLst/>
          </a:prstGeom>
          <a:noFill/>
          <a:ln w="15875">
            <a:solidFill>
              <a:srgbClr val="C27106"/>
            </a:solidFill>
            <a:miter lim="800000"/>
            <a:headEnd/>
            <a:tailEnd/>
          </a:ln>
          <a:extLst>
            <a:ext uri="{909E8E84-426E-40DD-AFC4-6F175D3DCCD1}">
              <a14:hiddenFill xmlns:a14="http://schemas.microsoft.com/office/drawing/2010/main">
                <a:solidFill>
                  <a:srgbClr val="FFFFFF"/>
                </a:solidFill>
              </a14:hiddenFill>
            </a:ext>
          </a:extLst>
        </p:spPr>
      </p:pic>
      <p:sp>
        <p:nvSpPr>
          <p:cNvPr id="24584" name="Text Box 8"/>
          <p:cNvSpPr txBox="1">
            <a:spLocks noChangeArrowheads="1"/>
          </p:cNvSpPr>
          <p:nvPr/>
        </p:nvSpPr>
        <p:spPr bwMode="auto">
          <a:xfrm>
            <a:off x="1905000" y="6248400"/>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r>
              <a:rPr lang="en-US" altLang="en-US" sz="1200" b="1" dirty="0">
                <a:solidFill>
                  <a:srgbClr val="000000"/>
                </a:solidFill>
              </a:rPr>
              <a:t>Postcard with Taft cartoon</a:t>
            </a:r>
            <a:endParaRPr lang="en-US" altLang="en-US" sz="1200" dirty="0">
              <a:solidFill>
                <a:srgbClr val="000000"/>
              </a:solidFill>
            </a:endParaRPr>
          </a:p>
        </p:txBody>
      </p:sp>
    </p:spTree>
    <p:extLst>
      <p:ext uri="{BB962C8B-B14F-4D97-AF65-F5344CB8AC3E}">
        <p14:creationId xmlns:p14="http://schemas.microsoft.com/office/powerpoint/2010/main" val="236529189"/>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1371600" y="304800"/>
            <a:ext cx="7772400" cy="533400"/>
          </a:xfrm>
        </p:spPr>
        <p:txBody>
          <a:bodyPr>
            <a:normAutofit fontScale="90000"/>
          </a:bodyPr>
          <a:lstStyle/>
          <a:p>
            <a:r>
              <a:rPr lang="en-US" altLang="en-US" sz="2800"/>
              <a:t>Taft’s Progressive Accomplishments</a:t>
            </a:r>
            <a:r>
              <a:rPr lang="en-US" altLang="en-US" sz="3200"/>
              <a:t> </a:t>
            </a:r>
          </a:p>
        </p:txBody>
      </p:sp>
      <p:sp>
        <p:nvSpPr>
          <p:cNvPr id="225283" name="Rectangle 3"/>
          <p:cNvSpPr>
            <a:spLocks noGrp="1" noChangeArrowheads="1"/>
          </p:cNvSpPr>
          <p:nvPr>
            <p:ph sz="half" idx="1"/>
          </p:nvPr>
        </p:nvSpPr>
        <p:spPr>
          <a:xfrm>
            <a:off x="1143000" y="1066800"/>
            <a:ext cx="2971800" cy="2362200"/>
          </a:xfrm>
        </p:spPr>
        <p:txBody>
          <a:bodyPr/>
          <a:lstStyle/>
          <a:p>
            <a:pPr>
              <a:lnSpc>
                <a:spcPct val="90000"/>
              </a:lnSpc>
              <a:spcBef>
                <a:spcPct val="40000"/>
              </a:spcBef>
            </a:pPr>
            <a:r>
              <a:rPr lang="en-US" altLang="en-US" dirty="0">
                <a:solidFill>
                  <a:schemeClr val="bg1">
                    <a:lumMod val="95000"/>
                  </a:schemeClr>
                </a:solidFill>
              </a:rPr>
              <a:t>trust-busting </a:t>
            </a:r>
          </a:p>
          <a:p>
            <a:pPr>
              <a:lnSpc>
                <a:spcPct val="90000"/>
              </a:lnSpc>
              <a:spcBef>
                <a:spcPct val="40000"/>
              </a:spcBef>
            </a:pPr>
            <a:r>
              <a:rPr lang="en-US" altLang="en-US" dirty="0">
                <a:solidFill>
                  <a:schemeClr val="bg1">
                    <a:lumMod val="95000"/>
                  </a:schemeClr>
                </a:solidFill>
              </a:rPr>
              <a:t>forest and oil reserves</a:t>
            </a:r>
          </a:p>
          <a:p>
            <a:pPr>
              <a:lnSpc>
                <a:spcPct val="90000"/>
              </a:lnSpc>
              <a:spcBef>
                <a:spcPct val="40000"/>
              </a:spcBef>
            </a:pPr>
            <a:r>
              <a:rPr lang="en-US" altLang="en-US" dirty="0">
                <a:solidFill>
                  <a:schemeClr val="bg1">
                    <a:lumMod val="95000"/>
                  </a:schemeClr>
                </a:solidFill>
              </a:rPr>
              <a:t>Sixteenth Amendment</a:t>
            </a:r>
            <a:endParaRPr lang="en-US" altLang="en-US" sz="1600" dirty="0">
              <a:solidFill>
                <a:schemeClr val="bg1">
                  <a:lumMod val="95000"/>
                </a:schemeClr>
              </a:solidFill>
            </a:endParaRPr>
          </a:p>
        </p:txBody>
      </p:sp>
      <p:sp>
        <p:nvSpPr>
          <p:cNvPr id="225284" name="Rectangle 4"/>
          <p:cNvSpPr>
            <a:spLocks noGrp="1" noChangeArrowheads="1"/>
          </p:cNvSpPr>
          <p:nvPr>
            <p:ph sz="half" idx="2"/>
          </p:nvPr>
        </p:nvSpPr>
        <p:spPr>
          <a:xfrm>
            <a:off x="4038600" y="1066800"/>
            <a:ext cx="5105400" cy="2362200"/>
          </a:xfrm>
        </p:spPr>
        <p:txBody>
          <a:bodyPr/>
          <a:lstStyle/>
          <a:p>
            <a:pPr>
              <a:lnSpc>
                <a:spcPct val="80000"/>
              </a:lnSpc>
              <a:spcBef>
                <a:spcPct val="40000"/>
              </a:spcBef>
            </a:pPr>
            <a:r>
              <a:rPr lang="en-US" altLang="en-US" dirty="0">
                <a:solidFill>
                  <a:srgbClr val="FFFF00"/>
                </a:solidFill>
              </a:rPr>
              <a:t>BUT: Caused split in Republican Party </a:t>
            </a:r>
          </a:p>
          <a:p>
            <a:pPr lvl="1">
              <a:lnSpc>
                <a:spcPct val="80000"/>
              </a:lnSpc>
              <a:spcBef>
                <a:spcPct val="40000"/>
              </a:spcBef>
            </a:pPr>
            <a:r>
              <a:rPr lang="en-US" altLang="en-US" sz="2800" dirty="0">
                <a:solidFill>
                  <a:srgbClr val="FFFF00"/>
                </a:solidFill>
              </a:rPr>
              <a:t>Payne-Aldrich Tariff </a:t>
            </a:r>
            <a:r>
              <a:rPr lang="en-US" altLang="en-US" sz="1800" dirty="0">
                <a:solidFill>
                  <a:srgbClr val="FFFF00"/>
                </a:solidFill>
              </a:rPr>
              <a:t>(1909)</a:t>
            </a:r>
            <a:r>
              <a:rPr lang="en-US" altLang="en-US" sz="2800" dirty="0">
                <a:solidFill>
                  <a:srgbClr val="FFFF00"/>
                </a:solidFill>
              </a:rPr>
              <a:t> </a:t>
            </a:r>
          </a:p>
          <a:p>
            <a:pPr lvl="1">
              <a:lnSpc>
                <a:spcPct val="80000"/>
              </a:lnSpc>
              <a:spcBef>
                <a:spcPct val="40000"/>
              </a:spcBef>
            </a:pPr>
            <a:r>
              <a:rPr lang="en-US" altLang="en-US" sz="2800" dirty="0">
                <a:solidFill>
                  <a:srgbClr val="FFFF00"/>
                </a:solidFill>
              </a:rPr>
              <a:t>Pinchot-Ballinger</a:t>
            </a:r>
            <a:r>
              <a:rPr lang="en-US" altLang="en-US" sz="2000" dirty="0">
                <a:solidFill>
                  <a:srgbClr val="FFFF00"/>
                </a:solidFill>
              </a:rPr>
              <a:t> </a:t>
            </a:r>
            <a:r>
              <a:rPr lang="en-US" altLang="en-US" sz="2800" dirty="0">
                <a:solidFill>
                  <a:srgbClr val="FFFF00"/>
                </a:solidFill>
              </a:rPr>
              <a:t>Controversy</a:t>
            </a:r>
            <a:r>
              <a:rPr lang="en-US" altLang="en-US" sz="1800" dirty="0">
                <a:solidFill>
                  <a:srgbClr val="FFFF00"/>
                </a:solidFill>
              </a:rPr>
              <a:t> </a:t>
            </a:r>
          </a:p>
        </p:txBody>
      </p:sp>
      <p:pic>
        <p:nvPicPr>
          <p:cNvPr id="2252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429000"/>
            <a:ext cx="4267200" cy="2855913"/>
          </a:xfrm>
          <a:prstGeom prst="rect">
            <a:avLst/>
          </a:prstGeom>
          <a:noFill/>
          <a:ln w="19050">
            <a:solidFill>
              <a:srgbClr val="DA8008"/>
            </a:solidFill>
            <a:miter lim="800000"/>
            <a:headEnd/>
            <a:tailEnd/>
          </a:ln>
          <a:extLst>
            <a:ext uri="{909E8E84-426E-40DD-AFC4-6F175D3DCCD1}">
              <a14:hiddenFill xmlns:a14="http://schemas.microsoft.com/office/drawing/2010/main">
                <a:solidFill>
                  <a:srgbClr val="FFFFFF"/>
                </a:solidFill>
              </a14:hiddenFill>
            </a:ext>
          </a:extLst>
        </p:spPr>
      </p:pic>
      <p:sp>
        <p:nvSpPr>
          <p:cNvPr id="225286" name="Text Box 6"/>
          <p:cNvSpPr txBox="1">
            <a:spLocks noChangeArrowheads="1"/>
          </p:cNvSpPr>
          <p:nvPr/>
        </p:nvSpPr>
        <p:spPr bwMode="auto">
          <a:xfrm>
            <a:off x="914400" y="4038600"/>
            <a:ext cx="3048000" cy="1576388"/>
          </a:xfrm>
          <a:prstGeom prst="rect">
            <a:avLst/>
          </a:prstGeom>
          <a:solidFill>
            <a:schemeClr val="accent2">
              <a:alpha val="69000"/>
            </a:schemeClr>
          </a:solidFill>
          <a:ln w="190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FFCC"/>
                </a:solidFill>
                <a:effectLst>
                  <a:outerShdw blurRad="38100" dist="38100" dir="2700000" algn="tl">
                    <a:srgbClr val="000000"/>
                  </a:outerShdw>
                </a:effectLst>
              </a:rPr>
              <a:t>(Taft has) “…completely twisted around the policies I advocated and acted upon.”</a:t>
            </a:r>
            <a:r>
              <a:rPr lang="en-US" altLang="en-US"/>
              <a:t>  </a:t>
            </a:r>
          </a:p>
          <a:p>
            <a:endParaRPr lang="en-US" altLang="en-US" sz="600" i="1"/>
          </a:p>
          <a:p>
            <a:r>
              <a:rPr lang="en-US" altLang="en-US" i="1"/>
              <a:t>         </a:t>
            </a:r>
            <a:r>
              <a:rPr lang="en-US" altLang="en-US" sz="1600" i="1"/>
              <a:t>-Theodore Roosevelt</a:t>
            </a:r>
            <a:endParaRPr lang="en-US" altLang="en-US" sz="1600"/>
          </a:p>
        </p:txBody>
      </p:sp>
    </p:spTree>
    <p:extLst>
      <p:ext uri="{BB962C8B-B14F-4D97-AF65-F5344CB8AC3E}">
        <p14:creationId xmlns:p14="http://schemas.microsoft.com/office/powerpoint/2010/main" val="2667965972"/>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altLang="en-US"/>
              <a:t>Election of 1912</a:t>
            </a:r>
          </a:p>
        </p:txBody>
      </p:sp>
      <p:sp>
        <p:nvSpPr>
          <p:cNvPr id="226307" name="Rectangle 3"/>
          <p:cNvSpPr>
            <a:spLocks noGrp="1" noChangeArrowheads="1"/>
          </p:cNvSpPr>
          <p:nvPr>
            <p:ph idx="1"/>
          </p:nvPr>
        </p:nvSpPr>
        <p:spPr>
          <a:xfrm>
            <a:off x="1143000" y="685800"/>
            <a:ext cx="4572000" cy="2667000"/>
          </a:xfrm>
        </p:spPr>
        <p:txBody>
          <a:bodyPr/>
          <a:lstStyle/>
          <a:p>
            <a:pPr>
              <a:lnSpc>
                <a:spcPct val="90000"/>
              </a:lnSpc>
            </a:pPr>
            <a:r>
              <a:rPr lang="en-US" altLang="en-US" dirty="0">
                <a:solidFill>
                  <a:schemeClr val="bg1"/>
                </a:solidFill>
              </a:rPr>
              <a:t>Woodrow Wilson</a:t>
            </a:r>
          </a:p>
          <a:p>
            <a:pPr>
              <a:lnSpc>
                <a:spcPct val="90000"/>
              </a:lnSpc>
            </a:pPr>
            <a:r>
              <a:rPr lang="en-US" altLang="en-US" dirty="0">
                <a:solidFill>
                  <a:schemeClr val="bg1"/>
                </a:solidFill>
              </a:rPr>
              <a:t>Progressive Party </a:t>
            </a:r>
            <a:r>
              <a:rPr lang="en-US" altLang="en-US" sz="2400" dirty="0">
                <a:solidFill>
                  <a:schemeClr val="bg1"/>
                </a:solidFill>
              </a:rPr>
              <a:t>(“Bull Moose party”)</a:t>
            </a:r>
          </a:p>
          <a:p>
            <a:pPr>
              <a:lnSpc>
                <a:spcPct val="90000"/>
              </a:lnSpc>
            </a:pPr>
            <a:r>
              <a:rPr lang="en-US" altLang="en-US" dirty="0">
                <a:solidFill>
                  <a:schemeClr val="bg1"/>
                </a:solidFill>
              </a:rPr>
              <a:t>“New Nationalism”</a:t>
            </a:r>
          </a:p>
          <a:p>
            <a:pPr>
              <a:lnSpc>
                <a:spcPct val="90000"/>
              </a:lnSpc>
            </a:pPr>
            <a:r>
              <a:rPr lang="en-US" altLang="en-US" sz="2800" dirty="0">
                <a:solidFill>
                  <a:schemeClr val="bg1"/>
                </a:solidFill>
              </a:rPr>
              <a:t>significance</a:t>
            </a:r>
            <a:r>
              <a:rPr lang="en-US" altLang="en-US" dirty="0">
                <a:solidFill>
                  <a:schemeClr val="bg1"/>
                </a:solidFill>
              </a:rPr>
              <a:t> </a:t>
            </a:r>
          </a:p>
        </p:txBody>
      </p:sp>
      <p:pic>
        <p:nvPicPr>
          <p:cNvPr id="2263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914400"/>
            <a:ext cx="2587625" cy="3886200"/>
          </a:xfrm>
          <a:prstGeom prst="rect">
            <a:avLst/>
          </a:prstGeom>
          <a:noFill/>
          <a:ln w="9525">
            <a:solidFill>
              <a:srgbClr val="DA8008"/>
            </a:solidFill>
            <a:miter lim="800000"/>
            <a:headEnd/>
            <a:tailEnd/>
          </a:ln>
          <a:extLst>
            <a:ext uri="{909E8E84-426E-40DD-AFC4-6F175D3DCCD1}">
              <a14:hiddenFill xmlns:a14="http://schemas.microsoft.com/office/drawing/2010/main">
                <a:solidFill>
                  <a:srgbClr val="FFFFFF"/>
                </a:solidFill>
              </a14:hiddenFill>
            </a:ext>
          </a:extLst>
        </p:spPr>
      </p:pic>
      <p:pic>
        <p:nvPicPr>
          <p:cNvPr id="226309" name="Picture 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t="1801" b="1801"/>
          <a:stretch>
            <a:fillRect/>
          </a:stretch>
        </p:blipFill>
        <p:spPr bwMode="auto">
          <a:xfrm>
            <a:off x="1905000" y="3200400"/>
            <a:ext cx="3608388" cy="3505200"/>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6310" name="Text Box 6"/>
          <p:cNvSpPr txBox="1">
            <a:spLocks noChangeArrowheads="1"/>
          </p:cNvSpPr>
          <p:nvPr/>
        </p:nvSpPr>
        <p:spPr bwMode="auto">
          <a:xfrm>
            <a:off x="6400800" y="48768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A8A400"/>
                </a:solidFill>
                <a:effectLst>
                  <a:outerShdw blurRad="38100" dist="38100" dir="2700000" algn="tl">
                    <a:srgbClr val="000000"/>
                  </a:outerShdw>
                </a:effectLst>
              </a:rPr>
              <a:t>Woodrow Wilson</a:t>
            </a:r>
          </a:p>
        </p:txBody>
      </p:sp>
    </p:spTree>
    <p:extLst>
      <p:ext uri="{BB962C8B-B14F-4D97-AF65-F5344CB8AC3E}">
        <p14:creationId xmlns:p14="http://schemas.microsoft.com/office/powerpoint/2010/main" val="3421266482"/>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a:xfrm>
            <a:off x="6629400" y="1066800"/>
            <a:ext cx="2514600" cy="2316163"/>
          </a:xfrm>
        </p:spPr>
        <p:txBody>
          <a:bodyPr/>
          <a:lstStyle/>
          <a:p>
            <a:r>
              <a:rPr lang="en-US" altLang="en-US" sz="2800">
                <a:latin typeface="Tahoma" pitchFamily="34" charset="0"/>
              </a:rPr>
              <a:t>1912 Presidential Election</a:t>
            </a:r>
            <a:r>
              <a:rPr lang="en-US" altLang="en-US"/>
              <a:t> </a:t>
            </a:r>
          </a:p>
        </p:txBody>
      </p:sp>
      <p:pic>
        <p:nvPicPr>
          <p:cNvPr id="34822" name="Picture 6"/>
          <p:cNvPicPr>
            <a:picLocks noChangeAspect="1" noChangeArrowheads="1"/>
          </p:cNvPicPr>
          <p:nvPr/>
        </p:nvPicPr>
        <p:blipFill>
          <a:blip r:embed="rId3">
            <a:extLst>
              <a:ext uri="{28A0092B-C50C-407E-A947-70E740481C1C}">
                <a14:useLocalDpi xmlns:a14="http://schemas.microsoft.com/office/drawing/2010/main" val="0"/>
              </a:ext>
            </a:extLst>
          </a:blip>
          <a:srcRect l="2927" t="2612" r="2927" b="11754"/>
          <a:stretch>
            <a:fillRect/>
          </a:stretch>
        </p:blipFill>
        <p:spPr bwMode="auto">
          <a:xfrm>
            <a:off x="223838" y="228600"/>
            <a:ext cx="6275387" cy="64008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686834"/>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0700" y="5562600"/>
            <a:ext cx="5486400" cy="566738"/>
          </a:xfrm>
        </p:spPr>
        <p:txBody>
          <a:bodyPr/>
          <a:lstStyle/>
          <a:p>
            <a:r>
              <a:rPr lang="en-US" dirty="0" smtClean="0"/>
              <a:t>Political Cartoon #3</a:t>
            </a:r>
            <a:endParaRPr lang="en-US"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0"/>
            <a:ext cx="52578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591476"/>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1447800" y="152400"/>
            <a:ext cx="1981200" cy="685800"/>
          </a:xfrm>
        </p:spPr>
        <p:txBody>
          <a:bodyPr>
            <a:normAutofit/>
          </a:bodyPr>
          <a:lstStyle/>
          <a:p>
            <a:r>
              <a:rPr lang="en-US" altLang="en-US"/>
              <a:t>Wilson</a:t>
            </a:r>
          </a:p>
        </p:txBody>
      </p:sp>
      <p:sp>
        <p:nvSpPr>
          <p:cNvPr id="227331" name="Rectangle 3"/>
          <p:cNvSpPr>
            <a:spLocks noGrp="1" noChangeArrowheads="1"/>
          </p:cNvSpPr>
          <p:nvPr>
            <p:ph idx="1"/>
          </p:nvPr>
        </p:nvSpPr>
        <p:spPr>
          <a:xfrm>
            <a:off x="990600" y="838200"/>
            <a:ext cx="4724400" cy="5791200"/>
          </a:xfrm>
        </p:spPr>
        <p:txBody>
          <a:bodyPr/>
          <a:lstStyle/>
          <a:p>
            <a:r>
              <a:rPr lang="en-US" altLang="en-US" sz="2800" dirty="0">
                <a:solidFill>
                  <a:schemeClr val="bg1"/>
                </a:solidFill>
              </a:rPr>
              <a:t>Woodrow Wilson</a:t>
            </a:r>
          </a:p>
          <a:p>
            <a:r>
              <a:rPr lang="en-US" altLang="en-US" sz="2800" dirty="0">
                <a:solidFill>
                  <a:schemeClr val="bg1"/>
                </a:solidFill>
              </a:rPr>
              <a:t>“New Freedom”</a:t>
            </a:r>
          </a:p>
          <a:p>
            <a:r>
              <a:rPr lang="en-US" altLang="en-US" sz="2800" dirty="0" smtClean="0">
                <a:solidFill>
                  <a:schemeClr val="bg1"/>
                </a:solidFill>
              </a:rPr>
              <a:t>Sixteenth </a:t>
            </a:r>
            <a:r>
              <a:rPr lang="en-US" altLang="en-US" sz="2800" dirty="0">
                <a:solidFill>
                  <a:schemeClr val="bg1"/>
                </a:solidFill>
              </a:rPr>
              <a:t>Amendment </a:t>
            </a:r>
            <a:r>
              <a:rPr lang="en-US" altLang="en-US" sz="2000" dirty="0">
                <a:solidFill>
                  <a:schemeClr val="bg1"/>
                </a:solidFill>
              </a:rPr>
              <a:t>(1913)</a:t>
            </a:r>
          </a:p>
          <a:p>
            <a:r>
              <a:rPr lang="en-US" altLang="en-US" sz="2800" dirty="0">
                <a:solidFill>
                  <a:schemeClr val="bg1"/>
                </a:solidFill>
              </a:rPr>
              <a:t>Federal Reserve Act </a:t>
            </a:r>
            <a:r>
              <a:rPr lang="en-US" altLang="en-US" sz="1800" dirty="0">
                <a:solidFill>
                  <a:schemeClr val="bg1"/>
                </a:solidFill>
              </a:rPr>
              <a:t>(1913)</a:t>
            </a:r>
          </a:p>
          <a:p>
            <a:r>
              <a:rPr lang="en-US" altLang="en-US" sz="2800" dirty="0">
                <a:solidFill>
                  <a:schemeClr val="bg1"/>
                </a:solidFill>
              </a:rPr>
              <a:t>Federal Trade Commission Act </a:t>
            </a:r>
            <a:r>
              <a:rPr lang="en-US" altLang="en-US" sz="2000" dirty="0">
                <a:solidFill>
                  <a:schemeClr val="bg1"/>
                </a:solidFill>
              </a:rPr>
              <a:t>(1914)</a:t>
            </a:r>
          </a:p>
          <a:p>
            <a:r>
              <a:rPr lang="en-US" altLang="en-US" sz="2800" dirty="0">
                <a:solidFill>
                  <a:schemeClr val="bg1"/>
                </a:solidFill>
              </a:rPr>
              <a:t>Clayton Anti-Trust Act </a:t>
            </a:r>
            <a:r>
              <a:rPr lang="en-US" altLang="en-US" sz="2000" dirty="0">
                <a:solidFill>
                  <a:schemeClr val="bg1"/>
                </a:solidFill>
              </a:rPr>
              <a:t>(1914</a:t>
            </a:r>
            <a:r>
              <a:rPr lang="en-US" altLang="en-US" sz="2000" dirty="0" smtClean="0">
                <a:solidFill>
                  <a:schemeClr val="bg1"/>
                </a:solidFill>
              </a:rPr>
              <a:t>)</a:t>
            </a:r>
          </a:p>
          <a:p>
            <a:r>
              <a:rPr lang="en-US" altLang="en-US" sz="2000" dirty="0" smtClean="0">
                <a:solidFill>
                  <a:schemeClr val="bg1"/>
                </a:solidFill>
              </a:rPr>
              <a:t>“Make the world safe for democracy.”</a:t>
            </a:r>
            <a:endParaRPr lang="en-US" altLang="en-US" sz="2000" dirty="0">
              <a:solidFill>
                <a:schemeClr val="bg1"/>
              </a:solidFill>
            </a:endParaRPr>
          </a:p>
        </p:txBody>
      </p:sp>
      <p:pic>
        <p:nvPicPr>
          <p:cNvPr id="227332" name="Picture 4"/>
          <p:cNvPicPr>
            <a:picLocks noChangeAspect="1" noChangeArrowheads="1"/>
          </p:cNvPicPr>
          <p:nvPr/>
        </p:nvPicPr>
        <p:blipFill>
          <a:blip r:embed="rId3">
            <a:extLst>
              <a:ext uri="{28A0092B-C50C-407E-A947-70E740481C1C}">
                <a14:useLocalDpi xmlns:a14="http://schemas.microsoft.com/office/drawing/2010/main" val="0"/>
              </a:ext>
            </a:extLst>
          </a:blip>
          <a:srcRect l="14088" r="12076"/>
          <a:stretch>
            <a:fillRect/>
          </a:stretch>
        </p:blipFill>
        <p:spPr bwMode="auto">
          <a:xfrm>
            <a:off x="5799138" y="914400"/>
            <a:ext cx="2936875" cy="5334000"/>
          </a:xfrm>
          <a:prstGeom prst="rect">
            <a:avLst/>
          </a:prstGeom>
          <a:noFill/>
          <a:ln w="15875">
            <a:solidFill>
              <a:srgbClr val="DA8008"/>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19057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 calcmode="lin" valueType="num">
                                      <p:cBhvr>
                                        <p:cTn id="7" dur="250" decel="50000" fill="hold">
                                          <p:stCondLst>
                                            <p:cond delay="0"/>
                                          </p:stCondLst>
                                        </p:cTn>
                                        <p:tgtEl>
                                          <p:spTgt spid="227331">
                                            <p:txEl>
                                              <p:pRg st="0" end="0"/>
                                            </p:txEl>
                                          </p:spTgt>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27331">
                                            <p:txEl>
                                              <p:pRg st="0" end="0"/>
                                            </p:txEl>
                                          </p:spTgt>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27331">
                                            <p:txEl>
                                              <p:pRg st="0" end="0"/>
                                            </p:txEl>
                                          </p:spTgt>
                                        </p:tgtEl>
                                        <p:attrNameLst>
                                          <p:attrName>ppt_w</p:attrName>
                                        </p:attrNameLst>
                                      </p:cBhvr>
                                      <p:tavLst>
                                        <p:tav tm="0">
                                          <p:val>
                                            <p:strVal val="#ppt_w*.05"/>
                                          </p:val>
                                        </p:tav>
                                        <p:tav tm="100000">
                                          <p:val>
                                            <p:strVal val="#ppt_w"/>
                                          </p:val>
                                        </p:tav>
                                      </p:tavLst>
                                    </p:anim>
                                    <p:anim calcmode="lin" valueType="num">
                                      <p:cBhvr>
                                        <p:cTn id="10" dur="500" fill="hold"/>
                                        <p:tgtEl>
                                          <p:spTgt spid="227331">
                                            <p:txEl>
                                              <p:pRg st="0" end="0"/>
                                            </p:txEl>
                                          </p:spTgt>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27331">
                                            <p:txEl>
                                              <p:pRg st="0" end="0"/>
                                            </p:txEl>
                                          </p:spTgt>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27331">
                                            <p:txEl>
                                              <p:pRg st="0" end="0"/>
                                            </p:txEl>
                                          </p:spTgt>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27331">
                                            <p:txEl>
                                              <p:pRg st="0" end="0"/>
                                            </p:txEl>
                                          </p:spTgt>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2733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27331">
                                            <p:txEl>
                                              <p:pRg st="1" end="1"/>
                                            </p:txEl>
                                          </p:spTgt>
                                        </p:tgtEl>
                                        <p:attrNameLst>
                                          <p:attrName>style.visibility</p:attrName>
                                        </p:attrNameLst>
                                      </p:cBhvr>
                                      <p:to>
                                        <p:strVal val="visible"/>
                                      </p:to>
                                    </p:set>
                                    <p:anim calcmode="lin" valueType="num">
                                      <p:cBhvr>
                                        <p:cTn id="19" dur="250" decel="50000" fill="hold">
                                          <p:stCondLst>
                                            <p:cond delay="0"/>
                                          </p:stCondLst>
                                        </p:cTn>
                                        <p:tgtEl>
                                          <p:spTgt spid="227331">
                                            <p:txEl>
                                              <p:pRg st="1" end="1"/>
                                            </p:txEl>
                                          </p:spTgt>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227331">
                                            <p:txEl>
                                              <p:pRg st="1" end="1"/>
                                            </p:txEl>
                                          </p:spTgt>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227331">
                                            <p:txEl>
                                              <p:pRg st="1" end="1"/>
                                            </p:txEl>
                                          </p:spTgt>
                                        </p:tgtEl>
                                        <p:attrNameLst>
                                          <p:attrName>ppt_w</p:attrName>
                                        </p:attrNameLst>
                                      </p:cBhvr>
                                      <p:tavLst>
                                        <p:tav tm="0">
                                          <p:val>
                                            <p:strVal val="#ppt_w*.05"/>
                                          </p:val>
                                        </p:tav>
                                        <p:tav tm="100000">
                                          <p:val>
                                            <p:strVal val="#ppt_w"/>
                                          </p:val>
                                        </p:tav>
                                      </p:tavLst>
                                    </p:anim>
                                    <p:anim calcmode="lin" valueType="num">
                                      <p:cBhvr>
                                        <p:cTn id="22" dur="500" fill="hold"/>
                                        <p:tgtEl>
                                          <p:spTgt spid="227331">
                                            <p:txEl>
                                              <p:pRg st="1" end="1"/>
                                            </p:txEl>
                                          </p:spTgt>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227331">
                                            <p:txEl>
                                              <p:pRg st="1" end="1"/>
                                            </p:txEl>
                                          </p:spTgt>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227331">
                                            <p:txEl>
                                              <p:pRg st="1" end="1"/>
                                            </p:txEl>
                                          </p:spTgt>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227331">
                                            <p:txEl>
                                              <p:pRg st="1" end="1"/>
                                            </p:txEl>
                                          </p:spTgt>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227331">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227331">
                                            <p:txEl>
                                              <p:pRg st="2" end="2"/>
                                            </p:txEl>
                                          </p:spTgt>
                                        </p:tgtEl>
                                        <p:attrNameLst>
                                          <p:attrName>style.visibility</p:attrName>
                                        </p:attrNameLst>
                                      </p:cBhvr>
                                      <p:to>
                                        <p:strVal val="visible"/>
                                      </p:to>
                                    </p:set>
                                    <p:anim calcmode="lin" valueType="num">
                                      <p:cBhvr>
                                        <p:cTn id="31" dur="250" decel="50000" fill="hold">
                                          <p:stCondLst>
                                            <p:cond delay="0"/>
                                          </p:stCondLst>
                                        </p:cTn>
                                        <p:tgtEl>
                                          <p:spTgt spid="227331">
                                            <p:txEl>
                                              <p:pRg st="2" end="2"/>
                                            </p:txEl>
                                          </p:spTgt>
                                        </p:tgtEl>
                                        <p:attrNameLst>
                                          <p:attrName>style.rotation</p:attrName>
                                        </p:attrNameLst>
                                      </p:cBhvr>
                                      <p:tavLst>
                                        <p:tav tm="0">
                                          <p:val>
                                            <p:fltVal val="-90"/>
                                          </p:val>
                                        </p:tav>
                                        <p:tav tm="100000">
                                          <p:val>
                                            <p:fltVal val="0"/>
                                          </p:val>
                                        </p:tav>
                                      </p:tavLst>
                                    </p:anim>
                                    <p:anim calcmode="lin" valueType="num">
                                      <p:cBhvr>
                                        <p:cTn id="32" dur="250" decel="50000" fill="hold">
                                          <p:stCondLst>
                                            <p:cond delay="0"/>
                                          </p:stCondLst>
                                        </p:cTn>
                                        <p:tgtEl>
                                          <p:spTgt spid="227331">
                                            <p:txEl>
                                              <p:pRg st="2" end="2"/>
                                            </p:txEl>
                                          </p:spTgt>
                                        </p:tgtEl>
                                        <p:attrNameLst>
                                          <p:attrName>ppt_w</p:attrName>
                                        </p:attrNameLst>
                                      </p:cBhvr>
                                      <p:tavLst>
                                        <p:tav tm="0">
                                          <p:val>
                                            <p:strVal val="#ppt_w"/>
                                          </p:val>
                                        </p:tav>
                                        <p:tav tm="100000">
                                          <p:val>
                                            <p:strVal val="#ppt_w*.05"/>
                                          </p:val>
                                        </p:tav>
                                      </p:tavLst>
                                    </p:anim>
                                    <p:anim calcmode="lin" valueType="num">
                                      <p:cBhvr>
                                        <p:cTn id="33" dur="250" accel="50000" fill="hold">
                                          <p:stCondLst>
                                            <p:cond delay="250"/>
                                          </p:stCondLst>
                                        </p:cTn>
                                        <p:tgtEl>
                                          <p:spTgt spid="227331">
                                            <p:txEl>
                                              <p:pRg st="2" end="2"/>
                                            </p:txEl>
                                          </p:spTgt>
                                        </p:tgtEl>
                                        <p:attrNameLst>
                                          <p:attrName>ppt_w</p:attrName>
                                        </p:attrNameLst>
                                      </p:cBhvr>
                                      <p:tavLst>
                                        <p:tav tm="0">
                                          <p:val>
                                            <p:strVal val="#ppt_w*.05"/>
                                          </p:val>
                                        </p:tav>
                                        <p:tav tm="100000">
                                          <p:val>
                                            <p:strVal val="#ppt_w"/>
                                          </p:val>
                                        </p:tav>
                                      </p:tavLst>
                                    </p:anim>
                                    <p:anim calcmode="lin" valueType="num">
                                      <p:cBhvr>
                                        <p:cTn id="34" dur="500" fill="hold"/>
                                        <p:tgtEl>
                                          <p:spTgt spid="227331">
                                            <p:txEl>
                                              <p:pRg st="2" end="2"/>
                                            </p:txEl>
                                          </p:spTgt>
                                        </p:tgtEl>
                                        <p:attrNameLst>
                                          <p:attrName>ppt_h</p:attrName>
                                        </p:attrNameLst>
                                      </p:cBhvr>
                                      <p:tavLst>
                                        <p:tav tm="0">
                                          <p:val>
                                            <p:strVal val="#ppt_h"/>
                                          </p:val>
                                        </p:tav>
                                        <p:tav tm="100000">
                                          <p:val>
                                            <p:strVal val="#ppt_h"/>
                                          </p:val>
                                        </p:tav>
                                      </p:tavLst>
                                    </p:anim>
                                    <p:anim calcmode="lin" valueType="num">
                                      <p:cBhvr>
                                        <p:cTn id="35" dur="250" decel="50000" fill="hold">
                                          <p:stCondLst>
                                            <p:cond delay="0"/>
                                          </p:stCondLst>
                                        </p:cTn>
                                        <p:tgtEl>
                                          <p:spTgt spid="227331">
                                            <p:txEl>
                                              <p:pRg st="2" end="2"/>
                                            </p:txEl>
                                          </p:spTgt>
                                        </p:tgtEl>
                                        <p:attrNameLst>
                                          <p:attrName>ppt_x</p:attrName>
                                        </p:attrNameLst>
                                      </p:cBhvr>
                                      <p:tavLst>
                                        <p:tav tm="0">
                                          <p:val>
                                            <p:strVal val="#ppt_x+.4"/>
                                          </p:val>
                                        </p:tav>
                                        <p:tav tm="100000">
                                          <p:val>
                                            <p:strVal val="#ppt_x"/>
                                          </p:val>
                                        </p:tav>
                                      </p:tavLst>
                                    </p:anim>
                                    <p:anim calcmode="lin" valueType="num">
                                      <p:cBhvr>
                                        <p:cTn id="36" dur="250" decel="50000" fill="hold">
                                          <p:stCondLst>
                                            <p:cond delay="0"/>
                                          </p:stCondLst>
                                        </p:cTn>
                                        <p:tgtEl>
                                          <p:spTgt spid="227331">
                                            <p:txEl>
                                              <p:pRg st="2" end="2"/>
                                            </p:txEl>
                                          </p:spTgt>
                                        </p:tgtEl>
                                        <p:attrNameLst>
                                          <p:attrName>ppt_y</p:attrName>
                                        </p:attrNameLst>
                                      </p:cBhvr>
                                      <p:tavLst>
                                        <p:tav tm="0">
                                          <p:val>
                                            <p:strVal val="#ppt_y-.2"/>
                                          </p:val>
                                        </p:tav>
                                        <p:tav tm="100000">
                                          <p:val>
                                            <p:strVal val="#ppt_y+.1"/>
                                          </p:val>
                                        </p:tav>
                                      </p:tavLst>
                                    </p:anim>
                                    <p:anim calcmode="lin" valueType="num">
                                      <p:cBhvr>
                                        <p:cTn id="37" dur="250" accel="50000" fill="hold">
                                          <p:stCondLst>
                                            <p:cond delay="250"/>
                                          </p:stCondLst>
                                        </p:cTn>
                                        <p:tgtEl>
                                          <p:spTgt spid="227331">
                                            <p:txEl>
                                              <p:pRg st="2" end="2"/>
                                            </p:txEl>
                                          </p:spTgt>
                                        </p:tgtEl>
                                        <p:attrNameLst>
                                          <p:attrName>ppt_y</p:attrName>
                                        </p:attrNameLst>
                                      </p:cBhvr>
                                      <p:tavLst>
                                        <p:tav tm="0">
                                          <p:val>
                                            <p:strVal val="#ppt_y+.1"/>
                                          </p:val>
                                        </p:tav>
                                        <p:tav tm="100000">
                                          <p:val>
                                            <p:strVal val="#ppt_y"/>
                                          </p:val>
                                        </p:tav>
                                      </p:tavLst>
                                    </p:anim>
                                    <p:animEffect transition="in" filter="fade">
                                      <p:cBhvr>
                                        <p:cTn id="38" dur="500" decel="50000">
                                          <p:stCondLst>
                                            <p:cond delay="0"/>
                                          </p:stCondLst>
                                        </p:cTn>
                                        <p:tgtEl>
                                          <p:spTgt spid="227331">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227331">
                                            <p:txEl>
                                              <p:pRg st="3" end="3"/>
                                            </p:txEl>
                                          </p:spTgt>
                                        </p:tgtEl>
                                        <p:attrNameLst>
                                          <p:attrName>style.visibility</p:attrName>
                                        </p:attrNameLst>
                                      </p:cBhvr>
                                      <p:to>
                                        <p:strVal val="visible"/>
                                      </p:to>
                                    </p:set>
                                    <p:anim calcmode="lin" valueType="num">
                                      <p:cBhvr>
                                        <p:cTn id="43" dur="250" decel="50000" fill="hold">
                                          <p:stCondLst>
                                            <p:cond delay="0"/>
                                          </p:stCondLst>
                                        </p:cTn>
                                        <p:tgtEl>
                                          <p:spTgt spid="227331">
                                            <p:txEl>
                                              <p:pRg st="3" end="3"/>
                                            </p:txEl>
                                          </p:spTgt>
                                        </p:tgtEl>
                                        <p:attrNameLst>
                                          <p:attrName>style.rotation</p:attrName>
                                        </p:attrNameLst>
                                      </p:cBhvr>
                                      <p:tavLst>
                                        <p:tav tm="0">
                                          <p:val>
                                            <p:fltVal val="-90"/>
                                          </p:val>
                                        </p:tav>
                                        <p:tav tm="100000">
                                          <p:val>
                                            <p:fltVal val="0"/>
                                          </p:val>
                                        </p:tav>
                                      </p:tavLst>
                                    </p:anim>
                                    <p:anim calcmode="lin" valueType="num">
                                      <p:cBhvr>
                                        <p:cTn id="44" dur="250" decel="50000" fill="hold">
                                          <p:stCondLst>
                                            <p:cond delay="0"/>
                                          </p:stCondLst>
                                        </p:cTn>
                                        <p:tgtEl>
                                          <p:spTgt spid="227331">
                                            <p:txEl>
                                              <p:pRg st="3" end="3"/>
                                            </p:txEl>
                                          </p:spTgt>
                                        </p:tgtEl>
                                        <p:attrNameLst>
                                          <p:attrName>ppt_w</p:attrName>
                                        </p:attrNameLst>
                                      </p:cBhvr>
                                      <p:tavLst>
                                        <p:tav tm="0">
                                          <p:val>
                                            <p:strVal val="#ppt_w"/>
                                          </p:val>
                                        </p:tav>
                                        <p:tav tm="100000">
                                          <p:val>
                                            <p:strVal val="#ppt_w*.05"/>
                                          </p:val>
                                        </p:tav>
                                      </p:tavLst>
                                    </p:anim>
                                    <p:anim calcmode="lin" valueType="num">
                                      <p:cBhvr>
                                        <p:cTn id="45" dur="250" accel="50000" fill="hold">
                                          <p:stCondLst>
                                            <p:cond delay="250"/>
                                          </p:stCondLst>
                                        </p:cTn>
                                        <p:tgtEl>
                                          <p:spTgt spid="227331">
                                            <p:txEl>
                                              <p:pRg st="3" end="3"/>
                                            </p:txEl>
                                          </p:spTgt>
                                        </p:tgtEl>
                                        <p:attrNameLst>
                                          <p:attrName>ppt_w</p:attrName>
                                        </p:attrNameLst>
                                      </p:cBhvr>
                                      <p:tavLst>
                                        <p:tav tm="0">
                                          <p:val>
                                            <p:strVal val="#ppt_w*.05"/>
                                          </p:val>
                                        </p:tav>
                                        <p:tav tm="100000">
                                          <p:val>
                                            <p:strVal val="#ppt_w"/>
                                          </p:val>
                                        </p:tav>
                                      </p:tavLst>
                                    </p:anim>
                                    <p:anim calcmode="lin" valueType="num">
                                      <p:cBhvr>
                                        <p:cTn id="46" dur="500" fill="hold"/>
                                        <p:tgtEl>
                                          <p:spTgt spid="227331">
                                            <p:txEl>
                                              <p:pRg st="3" end="3"/>
                                            </p:txEl>
                                          </p:spTgt>
                                        </p:tgtEl>
                                        <p:attrNameLst>
                                          <p:attrName>ppt_h</p:attrName>
                                        </p:attrNameLst>
                                      </p:cBhvr>
                                      <p:tavLst>
                                        <p:tav tm="0">
                                          <p:val>
                                            <p:strVal val="#ppt_h"/>
                                          </p:val>
                                        </p:tav>
                                        <p:tav tm="100000">
                                          <p:val>
                                            <p:strVal val="#ppt_h"/>
                                          </p:val>
                                        </p:tav>
                                      </p:tavLst>
                                    </p:anim>
                                    <p:anim calcmode="lin" valueType="num">
                                      <p:cBhvr>
                                        <p:cTn id="47" dur="250" decel="50000" fill="hold">
                                          <p:stCondLst>
                                            <p:cond delay="0"/>
                                          </p:stCondLst>
                                        </p:cTn>
                                        <p:tgtEl>
                                          <p:spTgt spid="227331">
                                            <p:txEl>
                                              <p:pRg st="3" end="3"/>
                                            </p:txEl>
                                          </p:spTgt>
                                        </p:tgtEl>
                                        <p:attrNameLst>
                                          <p:attrName>ppt_x</p:attrName>
                                        </p:attrNameLst>
                                      </p:cBhvr>
                                      <p:tavLst>
                                        <p:tav tm="0">
                                          <p:val>
                                            <p:strVal val="#ppt_x+.4"/>
                                          </p:val>
                                        </p:tav>
                                        <p:tav tm="100000">
                                          <p:val>
                                            <p:strVal val="#ppt_x"/>
                                          </p:val>
                                        </p:tav>
                                      </p:tavLst>
                                    </p:anim>
                                    <p:anim calcmode="lin" valueType="num">
                                      <p:cBhvr>
                                        <p:cTn id="48" dur="250" decel="50000" fill="hold">
                                          <p:stCondLst>
                                            <p:cond delay="0"/>
                                          </p:stCondLst>
                                        </p:cTn>
                                        <p:tgtEl>
                                          <p:spTgt spid="227331">
                                            <p:txEl>
                                              <p:pRg st="3" end="3"/>
                                            </p:txEl>
                                          </p:spTgt>
                                        </p:tgtEl>
                                        <p:attrNameLst>
                                          <p:attrName>ppt_y</p:attrName>
                                        </p:attrNameLst>
                                      </p:cBhvr>
                                      <p:tavLst>
                                        <p:tav tm="0">
                                          <p:val>
                                            <p:strVal val="#ppt_y-.2"/>
                                          </p:val>
                                        </p:tav>
                                        <p:tav tm="100000">
                                          <p:val>
                                            <p:strVal val="#ppt_y+.1"/>
                                          </p:val>
                                        </p:tav>
                                      </p:tavLst>
                                    </p:anim>
                                    <p:anim calcmode="lin" valueType="num">
                                      <p:cBhvr>
                                        <p:cTn id="49" dur="250" accel="50000" fill="hold">
                                          <p:stCondLst>
                                            <p:cond delay="250"/>
                                          </p:stCondLst>
                                        </p:cTn>
                                        <p:tgtEl>
                                          <p:spTgt spid="227331">
                                            <p:txEl>
                                              <p:pRg st="3" end="3"/>
                                            </p:txEl>
                                          </p:spTgt>
                                        </p:tgtEl>
                                        <p:attrNameLst>
                                          <p:attrName>ppt_y</p:attrName>
                                        </p:attrNameLst>
                                      </p:cBhvr>
                                      <p:tavLst>
                                        <p:tav tm="0">
                                          <p:val>
                                            <p:strVal val="#ppt_y+.1"/>
                                          </p:val>
                                        </p:tav>
                                        <p:tav tm="100000">
                                          <p:val>
                                            <p:strVal val="#ppt_y"/>
                                          </p:val>
                                        </p:tav>
                                      </p:tavLst>
                                    </p:anim>
                                    <p:animEffect transition="in" filter="fade">
                                      <p:cBhvr>
                                        <p:cTn id="50" dur="500" decel="50000">
                                          <p:stCondLst>
                                            <p:cond delay="0"/>
                                          </p:stCondLst>
                                        </p:cTn>
                                        <p:tgtEl>
                                          <p:spTgt spid="227331">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227331">
                                            <p:txEl>
                                              <p:pRg st="4" end="4"/>
                                            </p:txEl>
                                          </p:spTgt>
                                        </p:tgtEl>
                                        <p:attrNameLst>
                                          <p:attrName>style.visibility</p:attrName>
                                        </p:attrNameLst>
                                      </p:cBhvr>
                                      <p:to>
                                        <p:strVal val="visible"/>
                                      </p:to>
                                    </p:set>
                                    <p:anim calcmode="lin" valueType="num">
                                      <p:cBhvr>
                                        <p:cTn id="55" dur="250" decel="50000" fill="hold">
                                          <p:stCondLst>
                                            <p:cond delay="0"/>
                                          </p:stCondLst>
                                        </p:cTn>
                                        <p:tgtEl>
                                          <p:spTgt spid="227331">
                                            <p:txEl>
                                              <p:pRg st="4" end="4"/>
                                            </p:txEl>
                                          </p:spTgt>
                                        </p:tgtEl>
                                        <p:attrNameLst>
                                          <p:attrName>style.rotation</p:attrName>
                                        </p:attrNameLst>
                                      </p:cBhvr>
                                      <p:tavLst>
                                        <p:tav tm="0">
                                          <p:val>
                                            <p:fltVal val="-90"/>
                                          </p:val>
                                        </p:tav>
                                        <p:tav tm="100000">
                                          <p:val>
                                            <p:fltVal val="0"/>
                                          </p:val>
                                        </p:tav>
                                      </p:tavLst>
                                    </p:anim>
                                    <p:anim calcmode="lin" valueType="num">
                                      <p:cBhvr>
                                        <p:cTn id="56" dur="250" decel="50000" fill="hold">
                                          <p:stCondLst>
                                            <p:cond delay="0"/>
                                          </p:stCondLst>
                                        </p:cTn>
                                        <p:tgtEl>
                                          <p:spTgt spid="227331">
                                            <p:txEl>
                                              <p:pRg st="4" end="4"/>
                                            </p:txEl>
                                          </p:spTgt>
                                        </p:tgtEl>
                                        <p:attrNameLst>
                                          <p:attrName>ppt_w</p:attrName>
                                        </p:attrNameLst>
                                      </p:cBhvr>
                                      <p:tavLst>
                                        <p:tav tm="0">
                                          <p:val>
                                            <p:strVal val="#ppt_w"/>
                                          </p:val>
                                        </p:tav>
                                        <p:tav tm="100000">
                                          <p:val>
                                            <p:strVal val="#ppt_w*.05"/>
                                          </p:val>
                                        </p:tav>
                                      </p:tavLst>
                                    </p:anim>
                                    <p:anim calcmode="lin" valueType="num">
                                      <p:cBhvr>
                                        <p:cTn id="57" dur="250" accel="50000" fill="hold">
                                          <p:stCondLst>
                                            <p:cond delay="250"/>
                                          </p:stCondLst>
                                        </p:cTn>
                                        <p:tgtEl>
                                          <p:spTgt spid="227331">
                                            <p:txEl>
                                              <p:pRg st="4" end="4"/>
                                            </p:txEl>
                                          </p:spTgt>
                                        </p:tgtEl>
                                        <p:attrNameLst>
                                          <p:attrName>ppt_w</p:attrName>
                                        </p:attrNameLst>
                                      </p:cBhvr>
                                      <p:tavLst>
                                        <p:tav tm="0">
                                          <p:val>
                                            <p:strVal val="#ppt_w*.05"/>
                                          </p:val>
                                        </p:tav>
                                        <p:tav tm="100000">
                                          <p:val>
                                            <p:strVal val="#ppt_w"/>
                                          </p:val>
                                        </p:tav>
                                      </p:tavLst>
                                    </p:anim>
                                    <p:anim calcmode="lin" valueType="num">
                                      <p:cBhvr>
                                        <p:cTn id="58" dur="500" fill="hold"/>
                                        <p:tgtEl>
                                          <p:spTgt spid="227331">
                                            <p:txEl>
                                              <p:pRg st="4" end="4"/>
                                            </p:txEl>
                                          </p:spTgt>
                                        </p:tgtEl>
                                        <p:attrNameLst>
                                          <p:attrName>ppt_h</p:attrName>
                                        </p:attrNameLst>
                                      </p:cBhvr>
                                      <p:tavLst>
                                        <p:tav tm="0">
                                          <p:val>
                                            <p:strVal val="#ppt_h"/>
                                          </p:val>
                                        </p:tav>
                                        <p:tav tm="100000">
                                          <p:val>
                                            <p:strVal val="#ppt_h"/>
                                          </p:val>
                                        </p:tav>
                                      </p:tavLst>
                                    </p:anim>
                                    <p:anim calcmode="lin" valueType="num">
                                      <p:cBhvr>
                                        <p:cTn id="59" dur="250" decel="50000" fill="hold">
                                          <p:stCondLst>
                                            <p:cond delay="0"/>
                                          </p:stCondLst>
                                        </p:cTn>
                                        <p:tgtEl>
                                          <p:spTgt spid="227331">
                                            <p:txEl>
                                              <p:pRg st="4" end="4"/>
                                            </p:txEl>
                                          </p:spTgt>
                                        </p:tgtEl>
                                        <p:attrNameLst>
                                          <p:attrName>ppt_x</p:attrName>
                                        </p:attrNameLst>
                                      </p:cBhvr>
                                      <p:tavLst>
                                        <p:tav tm="0">
                                          <p:val>
                                            <p:strVal val="#ppt_x+.4"/>
                                          </p:val>
                                        </p:tav>
                                        <p:tav tm="100000">
                                          <p:val>
                                            <p:strVal val="#ppt_x"/>
                                          </p:val>
                                        </p:tav>
                                      </p:tavLst>
                                    </p:anim>
                                    <p:anim calcmode="lin" valueType="num">
                                      <p:cBhvr>
                                        <p:cTn id="60" dur="250" decel="50000" fill="hold">
                                          <p:stCondLst>
                                            <p:cond delay="0"/>
                                          </p:stCondLst>
                                        </p:cTn>
                                        <p:tgtEl>
                                          <p:spTgt spid="227331">
                                            <p:txEl>
                                              <p:pRg st="4" end="4"/>
                                            </p:txEl>
                                          </p:spTgt>
                                        </p:tgtEl>
                                        <p:attrNameLst>
                                          <p:attrName>ppt_y</p:attrName>
                                        </p:attrNameLst>
                                      </p:cBhvr>
                                      <p:tavLst>
                                        <p:tav tm="0">
                                          <p:val>
                                            <p:strVal val="#ppt_y-.2"/>
                                          </p:val>
                                        </p:tav>
                                        <p:tav tm="100000">
                                          <p:val>
                                            <p:strVal val="#ppt_y+.1"/>
                                          </p:val>
                                        </p:tav>
                                      </p:tavLst>
                                    </p:anim>
                                    <p:anim calcmode="lin" valueType="num">
                                      <p:cBhvr>
                                        <p:cTn id="61" dur="250" accel="50000" fill="hold">
                                          <p:stCondLst>
                                            <p:cond delay="250"/>
                                          </p:stCondLst>
                                        </p:cTn>
                                        <p:tgtEl>
                                          <p:spTgt spid="227331">
                                            <p:txEl>
                                              <p:pRg st="4" end="4"/>
                                            </p:txEl>
                                          </p:spTgt>
                                        </p:tgtEl>
                                        <p:attrNameLst>
                                          <p:attrName>ppt_y</p:attrName>
                                        </p:attrNameLst>
                                      </p:cBhvr>
                                      <p:tavLst>
                                        <p:tav tm="0">
                                          <p:val>
                                            <p:strVal val="#ppt_y+.1"/>
                                          </p:val>
                                        </p:tav>
                                        <p:tav tm="100000">
                                          <p:val>
                                            <p:strVal val="#ppt_y"/>
                                          </p:val>
                                        </p:tav>
                                      </p:tavLst>
                                    </p:anim>
                                    <p:animEffect transition="in" filter="fade">
                                      <p:cBhvr>
                                        <p:cTn id="62" dur="500" decel="50000">
                                          <p:stCondLst>
                                            <p:cond delay="0"/>
                                          </p:stCondLst>
                                        </p:cTn>
                                        <p:tgtEl>
                                          <p:spTgt spid="227331">
                                            <p:txEl>
                                              <p:pRg st="4" end="4"/>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227331">
                                            <p:txEl>
                                              <p:pRg st="5" end="5"/>
                                            </p:txEl>
                                          </p:spTgt>
                                        </p:tgtEl>
                                        <p:attrNameLst>
                                          <p:attrName>style.visibility</p:attrName>
                                        </p:attrNameLst>
                                      </p:cBhvr>
                                      <p:to>
                                        <p:strVal val="visible"/>
                                      </p:to>
                                    </p:set>
                                    <p:anim calcmode="lin" valueType="num">
                                      <p:cBhvr>
                                        <p:cTn id="67" dur="250" decel="50000" fill="hold">
                                          <p:stCondLst>
                                            <p:cond delay="0"/>
                                          </p:stCondLst>
                                        </p:cTn>
                                        <p:tgtEl>
                                          <p:spTgt spid="227331">
                                            <p:txEl>
                                              <p:pRg st="5" end="5"/>
                                            </p:txEl>
                                          </p:spTgt>
                                        </p:tgtEl>
                                        <p:attrNameLst>
                                          <p:attrName>style.rotation</p:attrName>
                                        </p:attrNameLst>
                                      </p:cBhvr>
                                      <p:tavLst>
                                        <p:tav tm="0">
                                          <p:val>
                                            <p:fltVal val="-90"/>
                                          </p:val>
                                        </p:tav>
                                        <p:tav tm="100000">
                                          <p:val>
                                            <p:fltVal val="0"/>
                                          </p:val>
                                        </p:tav>
                                      </p:tavLst>
                                    </p:anim>
                                    <p:anim calcmode="lin" valueType="num">
                                      <p:cBhvr>
                                        <p:cTn id="68" dur="250" decel="50000" fill="hold">
                                          <p:stCondLst>
                                            <p:cond delay="0"/>
                                          </p:stCondLst>
                                        </p:cTn>
                                        <p:tgtEl>
                                          <p:spTgt spid="227331">
                                            <p:txEl>
                                              <p:pRg st="5" end="5"/>
                                            </p:txEl>
                                          </p:spTgt>
                                        </p:tgtEl>
                                        <p:attrNameLst>
                                          <p:attrName>ppt_w</p:attrName>
                                        </p:attrNameLst>
                                      </p:cBhvr>
                                      <p:tavLst>
                                        <p:tav tm="0">
                                          <p:val>
                                            <p:strVal val="#ppt_w"/>
                                          </p:val>
                                        </p:tav>
                                        <p:tav tm="100000">
                                          <p:val>
                                            <p:strVal val="#ppt_w*.05"/>
                                          </p:val>
                                        </p:tav>
                                      </p:tavLst>
                                    </p:anim>
                                    <p:anim calcmode="lin" valueType="num">
                                      <p:cBhvr>
                                        <p:cTn id="69" dur="250" accel="50000" fill="hold">
                                          <p:stCondLst>
                                            <p:cond delay="250"/>
                                          </p:stCondLst>
                                        </p:cTn>
                                        <p:tgtEl>
                                          <p:spTgt spid="227331">
                                            <p:txEl>
                                              <p:pRg st="5" end="5"/>
                                            </p:txEl>
                                          </p:spTgt>
                                        </p:tgtEl>
                                        <p:attrNameLst>
                                          <p:attrName>ppt_w</p:attrName>
                                        </p:attrNameLst>
                                      </p:cBhvr>
                                      <p:tavLst>
                                        <p:tav tm="0">
                                          <p:val>
                                            <p:strVal val="#ppt_w*.05"/>
                                          </p:val>
                                        </p:tav>
                                        <p:tav tm="100000">
                                          <p:val>
                                            <p:strVal val="#ppt_w"/>
                                          </p:val>
                                        </p:tav>
                                      </p:tavLst>
                                    </p:anim>
                                    <p:anim calcmode="lin" valueType="num">
                                      <p:cBhvr>
                                        <p:cTn id="70" dur="500" fill="hold"/>
                                        <p:tgtEl>
                                          <p:spTgt spid="227331">
                                            <p:txEl>
                                              <p:pRg st="5" end="5"/>
                                            </p:txEl>
                                          </p:spTgt>
                                        </p:tgtEl>
                                        <p:attrNameLst>
                                          <p:attrName>ppt_h</p:attrName>
                                        </p:attrNameLst>
                                      </p:cBhvr>
                                      <p:tavLst>
                                        <p:tav tm="0">
                                          <p:val>
                                            <p:strVal val="#ppt_h"/>
                                          </p:val>
                                        </p:tav>
                                        <p:tav tm="100000">
                                          <p:val>
                                            <p:strVal val="#ppt_h"/>
                                          </p:val>
                                        </p:tav>
                                      </p:tavLst>
                                    </p:anim>
                                    <p:anim calcmode="lin" valueType="num">
                                      <p:cBhvr>
                                        <p:cTn id="71" dur="250" decel="50000" fill="hold">
                                          <p:stCondLst>
                                            <p:cond delay="0"/>
                                          </p:stCondLst>
                                        </p:cTn>
                                        <p:tgtEl>
                                          <p:spTgt spid="227331">
                                            <p:txEl>
                                              <p:pRg st="5" end="5"/>
                                            </p:txEl>
                                          </p:spTgt>
                                        </p:tgtEl>
                                        <p:attrNameLst>
                                          <p:attrName>ppt_x</p:attrName>
                                        </p:attrNameLst>
                                      </p:cBhvr>
                                      <p:tavLst>
                                        <p:tav tm="0">
                                          <p:val>
                                            <p:strVal val="#ppt_x+.4"/>
                                          </p:val>
                                        </p:tav>
                                        <p:tav tm="100000">
                                          <p:val>
                                            <p:strVal val="#ppt_x"/>
                                          </p:val>
                                        </p:tav>
                                      </p:tavLst>
                                    </p:anim>
                                    <p:anim calcmode="lin" valueType="num">
                                      <p:cBhvr>
                                        <p:cTn id="72" dur="250" decel="50000" fill="hold">
                                          <p:stCondLst>
                                            <p:cond delay="0"/>
                                          </p:stCondLst>
                                        </p:cTn>
                                        <p:tgtEl>
                                          <p:spTgt spid="227331">
                                            <p:txEl>
                                              <p:pRg st="5" end="5"/>
                                            </p:txEl>
                                          </p:spTgt>
                                        </p:tgtEl>
                                        <p:attrNameLst>
                                          <p:attrName>ppt_y</p:attrName>
                                        </p:attrNameLst>
                                      </p:cBhvr>
                                      <p:tavLst>
                                        <p:tav tm="0">
                                          <p:val>
                                            <p:strVal val="#ppt_y-.2"/>
                                          </p:val>
                                        </p:tav>
                                        <p:tav tm="100000">
                                          <p:val>
                                            <p:strVal val="#ppt_y+.1"/>
                                          </p:val>
                                        </p:tav>
                                      </p:tavLst>
                                    </p:anim>
                                    <p:anim calcmode="lin" valueType="num">
                                      <p:cBhvr>
                                        <p:cTn id="73" dur="250" accel="50000" fill="hold">
                                          <p:stCondLst>
                                            <p:cond delay="250"/>
                                          </p:stCondLst>
                                        </p:cTn>
                                        <p:tgtEl>
                                          <p:spTgt spid="227331">
                                            <p:txEl>
                                              <p:pRg st="5" end="5"/>
                                            </p:txEl>
                                          </p:spTgt>
                                        </p:tgtEl>
                                        <p:attrNameLst>
                                          <p:attrName>ppt_y</p:attrName>
                                        </p:attrNameLst>
                                      </p:cBhvr>
                                      <p:tavLst>
                                        <p:tav tm="0">
                                          <p:val>
                                            <p:strVal val="#ppt_y+.1"/>
                                          </p:val>
                                        </p:tav>
                                        <p:tav tm="100000">
                                          <p:val>
                                            <p:strVal val="#ppt_y"/>
                                          </p:val>
                                        </p:tav>
                                      </p:tavLst>
                                    </p:anim>
                                    <p:animEffect transition="in" filter="fade">
                                      <p:cBhvr>
                                        <p:cTn id="74" dur="500" decel="50000">
                                          <p:stCondLst>
                                            <p:cond delay="0"/>
                                          </p:stCondLst>
                                        </p:cTn>
                                        <p:tgtEl>
                                          <p:spTgt spid="227331">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227331">
                                            <p:txEl>
                                              <p:pRg st="6" end="6"/>
                                            </p:txEl>
                                          </p:spTgt>
                                        </p:tgtEl>
                                        <p:attrNameLst>
                                          <p:attrName>style.visibility</p:attrName>
                                        </p:attrNameLst>
                                      </p:cBhvr>
                                      <p:to>
                                        <p:strVal val="visible"/>
                                      </p:to>
                                    </p:set>
                                    <p:anim calcmode="lin" valueType="num">
                                      <p:cBhvr>
                                        <p:cTn id="79" dur="250" decel="50000" fill="hold">
                                          <p:stCondLst>
                                            <p:cond delay="0"/>
                                          </p:stCondLst>
                                        </p:cTn>
                                        <p:tgtEl>
                                          <p:spTgt spid="227331">
                                            <p:txEl>
                                              <p:pRg st="6" end="6"/>
                                            </p:txEl>
                                          </p:spTgt>
                                        </p:tgtEl>
                                        <p:attrNameLst>
                                          <p:attrName>style.rotation</p:attrName>
                                        </p:attrNameLst>
                                      </p:cBhvr>
                                      <p:tavLst>
                                        <p:tav tm="0">
                                          <p:val>
                                            <p:fltVal val="-90"/>
                                          </p:val>
                                        </p:tav>
                                        <p:tav tm="100000">
                                          <p:val>
                                            <p:fltVal val="0"/>
                                          </p:val>
                                        </p:tav>
                                      </p:tavLst>
                                    </p:anim>
                                    <p:anim calcmode="lin" valueType="num">
                                      <p:cBhvr>
                                        <p:cTn id="80" dur="250" decel="50000" fill="hold">
                                          <p:stCondLst>
                                            <p:cond delay="0"/>
                                          </p:stCondLst>
                                        </p:cTn>
                                        <p:tgtEl>
                                          <p:spTgt spid="227331">
                                            <p:txEl>
                                              <p:pRg st="6" end="6"/>
                                            </p:txEl>
                                          </p:spTgt>
                                        </p:tgtEl>
                                        <p:attrNameLst>
                                          <p:attrName>ppt_w</p:attrName>
                                        </p:attrNameLst>
                                      </p:cBhvr>
                                      <p:tavLst>
                                        <p:tav tm="0">
                                          <p:val>
                                            <p:strVal val="#ppt_w"/>
                                          </p:val>
                                        </p:tav>
                                        <p:tav tm="100000">
                                          <p:val>
                                            <p:strVal val="#ppt_w*.05"/>
                                          </p:val>
                                        </p:tav>
                                      </p:tavLst>
                                    </p:anim>
                                    <p:anim calcmode="lin" valueType="num">
                                      <p:cBhvr>
                                        <p:cTn id="81" dur="250" accel="50000" fill="hold">
                                          <p:stCondLst>
                                            <p:cond delay="250"/>
                                          </p:stCondLst>
                                        </p:cTn>
                                        <p:tgtEl>
                                          <p:spTgt spid="227331">
                                            <p:txEl>
                                              <p:pRg st="6" end="6"/>
                                            </p:txEl>
                                          </p:spTgt>
                                        </p:tgtEl>
                                        <p:attrNameLst>
                                          <p:attrName>ppt_w</p:attrName>
                                        </p:attrNameLst>
                                      </p:cBhvr>
                                      <p:tavLst>
                                        <p:tav tm="0">
                                          <p:val>
                                            <p:strVal val="#ppt_w*.05"/>
                                          </p:val>
                                        </p:tav>
                                        <p:tav tm="100000">
                                          <p:val>
                                            <p:strVal val="#ppt_w"/>
                                          </p:val>
                                        </p:tav>
                                      </p:tavLst>
                                    </p:anim>
                                    <p:anim calcmode="lin" valueType="num">
                                      <p:cBhvr>
                                        <p:cTn id="82" dur="500" fill="hold"/>
                                        <p:tgtEl>
                                          <p:spTgt spid="227331">
                                            <p:txEl>
                                              <p:pRg st="6" end="6"/>
                                            </p:txEl>
                                          </p:spTgt>
                                        </p:tgtEl>
                                        <p:attrNameLst>
                                          <p:attrName>ppt_h</p:attrName>
                                        </p:attrNameLst>
                                      </p:cBhvr>
                                      <p:tavLst>
                                        <p:tav tm="0">
                                          <p:val>
                                            <p:strVal val="#ppt_h"/>
                                          </p:val>
                                        </p:tav>
                                        <p:tav tm="100000">
                                          <p:val>
                                            <p:strVal val="#ppt_h"/>
                                          </p:val>
                                        </p:tav>
                                      </p:tavLst>
                                    </p:anim>
                                    <p:anim calcmode="lin" valueType="num">
                                      <p:cBhvr>
                                        <p:cTn id="83" dur="250" decel="50000" fill="hold">
                                          <p:stCondLst>
                                            <p:cond delay="0"/>
                                          </p:stCondLst>
                                        </p:cTn>
                                        <p:tgtEl>
                                          <p:spTgt spid="227331">
                                            <p:txEl>
                                              <p:pRg st="6" end="6"/>
                                            </p:txEl>
                                          </p:spTgt>
                                        </p:tgtEl>
                                        <p:attrNameLst>
                                          <p:attrName>ppt_x</p:attrName>
                                        </p:attrNameLst>
                                      </p:cBhvr>
                                      <p:tavLst>
                                        <p:tav tm="0">
                                          <p:val>
                                            <p:strVal val="#ppt_x+.4"/>
                                          </p:val>
                                        </p:tav>
                                        <p:tav tm="100000">
                                          <p:val>
                                            <p:strVal val="#ppt_x"/>
                                          </p:val>
                                        </p:tav>
                                      </p:tavLst>
                                    </p:anim>
                                    <p:anim calcmode="lin" valueType="num">
                                      <p:cBhvr>
                                        <p:cTn id="84" dur="250" decel="50000" fill="hold">
                                          <p:stCondLst>
                                            <p:cond delay="0"/>
                                          </p:stCondLst>
                                        </p:cTn>
                                        <p:tgtEl>
                                          <p:spTgt spid="227331">
                                            <p:txEl>
                                              <p:pRg st="6" end="6"/>
                                            </p:txEl>
                                          </p:spTgt>
                                        </p:tgtEl>
                                        <p:attrNameLst>
                                          <p:attrName>ppt_y</p:attrName>
                                        </p:attrNameLst>
                                      </p:cBhvr>
                                      <p:tavLst>
                                        <p:tav tm="0">
                                          <p:val>
                                            <p:strVal val="#ppt_y-.2"/>
                                          </p:val>
                                        </p:tav>
                                        <p:tav tm="100000">
                                          <p:val>
                                            <p:strVal val="#ppt_y+.1"/>
                                          </p:val>
                                        </p:tav>
                                      </p:tavLst>
                                    </p:anim>
                                    <p:anim calcmode="lin" valueType="num">
                                      <p:cBhvr>
                                        <p:cTn id="85" dur="250" accel="50000" fill="hold">
                                          <p:stCondLst>
                                            <p:cond delay="250"/>
                                          </p:stCondLst>
                                        </p:cTn>
                                        <p:tgtEl>
                                          <p:spTgt spid="227331">
                                            <p:txEl>
                                              <p:pRg st="6" end="6"/>
                                            </p:txEl>
                                          </p:spTgt>
                                        </p:tgtEl>
                                        <p:attrNameLst>
                                          <p:attrName>ppt_y</p:attrName>
                                        </p:attrNameLst>
                                      </p:cBhvr>
                                      <p:tavLst>
                                        <p:tav tm="0">
                                          <p:val>
                                            <p:strVal val="#ppt_y+.1"/>
                                          </p:val>
                                        </p:tav>
                                        <p:tav tm="100000">
                                          <p:val>
                                            <p:strVal val="#ppt_y"/>
                                          </p:val>
                                        </p:tav>
                                      </p:tavLst>
                                    </p:anim>
                                    <p:animEffect transition="in" filter="fade">
                                      <p:cBhvr>
                                        <p:cTn id="86" dur="500" decel="50000">
                                          <p:stCondLst>
                                            <p:cond delay="0"/>
                                          </p:stCondLst>
                                        </p:cTn>
                                        <p:tgtEl>
                                          <p:spTgt spid="2273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Question</a:t>
            </a:r>
            <a:endParaRPr lang="en-US" dirty="0"/>
          </a:p>
        </p:txBody>
      </p:sp>
      <p:sp>
        <p:nvSpPr>
          <p:cNvPr id="3" name="Content Placeholder 2"/>
          <p:cNvSpPr>
            <a:spLocks noGrp="1"/>
          </p:cNvSpPr>
          <p:nvPr>
            <p:ph idx="1"/>
          </p:nvPr>
        </p:nvSpPr>
        <p:spPr>
          <a:xfrm>
            <a:off x="1295400" y="1676400"/>
            <a:ext cx="7848600" cy="4800600"/>
          </a:xfrm>
        </p:spPr>
        <p:txBody>
          <a:bodyPr/>
          <a:lstStyle/>
          <a:p>
            <a:r>
              <a:rPr lang="en-US" sz="5400" dirty="0" smtClean="0">
                <a:solidFill>
                  <a:srgbClr val="FFFF00"/>
                </a:solidFill>
              </a:rPr>
              <a:t>What did each President do to further the Progressive movement?</a:t>
            </a:r>
            <a:endParaRPr lang="en-US" sz="5400" dirty="0">
              <a:solidFill>
                <a:srgbClr val="FFFF00"/>
              </a:solidFill>
            </a:endParaRPr>
          </a:p>
        </p:txBody>
      </p:sp>
    </p:spTree>
    <p:extLst>
      <p:ext uri="{BB962C8B-B14F-4D97-AF65-F5344CB8AC3E}">
        <p14:creationId xmlns:p14="http://schemas.microsoft.com/office/powerpoint/2010/main" val="229947759"/>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Wilson</a:t>
            </a:r>
            <a:endParaRPr lang="en-US" dirty="0"/>
          </a:p>
        </p:txBody>
      </p:sp>
      <p:sp>
        <p:nvSpPr>
          <p:cNvPr id="3" name="Content Placeholder 2"/>
          <p:cNvSpPr>
            <a:spLocks noGrp="1"/>
          </p:cNvSpPr>
          <p:nvPr>
            <p:ph idx="1"/>
          </p:nvPr>
        </p:nvSpPr>
        <p:spPr/>
        <p:txBody>
          <a:bodyPr/>
          <a:lstStyle/>
          <a:p>
            <a:r>
              <a:rPr lang="en-US" dirty="0" smtClean="0">
                <a:solidFill>
                  <a:schemeClr val="bg1"/>
                </a:solidFill>
              </a:rPr>
              <a:t>Was he really a progressive?</a:t>
            </a:r>
          </a:p>
          <a:p>
            <a:r>
              <a:rPr lang="en-US" dirty="0" smtClean="0">
                <a:solidFill>
                  <a:schemeClr val="bg1"/>
                </a:solidFill>
              </a:rPr>
              <a:t>Segregate</a:t>
            </a:r>
          </a:p>
          <a:p>
            <a:r>
              <a:rPr lang="en-US" dirty="0" smtClean="0">
                <a:solidFill>
                  <a:schemeClr val="bg1"/>
                </a:solidFill>
              </a:rPr>
              <a:t>No Women’s Vote</a:t>
            </a:r>
          </a:p>
          <a:p>
            <a:r>
              <a:rPr lang="en-US" dirty="0" smtClean="0">
                <a:solidFill>
                  <a:schemeClr val="bg1"/>
                </a:solidFill>
              </a:rPr>
              <a:t>Raised in VA as southerner</a:t>
            </a:r>
            <a:endParaRPr lang="en-US" dirty="0">
              <a:solidFill>
                <a:schemeClr val="bg1"/>
              </a:solidFill>
            </a:endParaRPr>
          </a:p>
        </p:txBody>
      </p:sp>
    </p:spTree>
    <p:extLst>
      <p:ext uri="{BB962C8B-B14F-4D97-AF65-F5344CB8AC3E}">
        <p14:creationId xmlns:p14="http://schemas.microsoft.com/office/powerpoint/2010/main" val="2664467803"/>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Question</a:t>
            </a:r>
            <a:endParaRPr lang="en-US" dirty="0"/>
          </a:p>
        </p:txBody>
      </p:sp>
      <p:sp>
        <p:nvSpPr>
          <p:cNvPr id="3" name="Content Placeholder 2"/>
          <p:cNvSpPr>
            <a:spLocks noGrp="1"/>
          </p:cNvSpPr>
          <p:nvPr>
            <p:ph idx="1"/>
          </p:nvPr>
        </p:nvSpPr>
        <p:spPr>
          <a:xfrm>
            <a:off x="1295400" y="1676400"/>
            <a:ext cx="7848600" cy="4800600"/>
          </a:xfrm>
        </p:spPr>
        <p:txBody>
          <a:bodyPr/>
          <a:lstStyle/>
          <a:p>
            <a:r>
              <a:rPr lang="en-US" sz="5400" dirty="0" smtClean="0">
                <a:solidFill>
                  <a:srgbClr val="FFFF00"/>
                </a:solidFill>
              </a:rPr>
              <a:t>What did each President do to further the Progressive movement?</a:t>
            </a:r>
            <a:endParaRPr lang="en-US" sz="5400" dirty="0">
              <a:solidFill>
                <a:srgbClr val="FFFF00"/>
              </a:solidFill>
            </a:endParaRPr>
          </a:p>
        </p:txBody>
      </p:sp>
    </p:spTree>
    <p:extLst>
      <p:ext uri="{BB962C8B-B14F-4D97-AF65-F5344CB8AC3E}">
        <p14:creationId xmlns:p14="http://schemas.microsoft.com/office/powerpoint/2010/main" val="2989855985"/>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McKinley</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www.knowledgerush.com/wiki_image/3/3f/McKinleyAssassin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22" y="762000"/>
            <a:ext cx="8746378"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132998"/>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267200" y="152400"/>
            <a:ext cx="4572000" cy="1219200"/>
          </a:xfrm>
        </p:spPr>
        <p:txBody>
          <a:bodyPr/>
          <a:lstStyle/>
          <a:p>
            <a:r>
              <a:rPr lang="en-US" altLang="en-US" sz="2800"/>
              <a:t>Theodore Roosevelt</a:t>
            </a:r>
            <a:r>
              <a:rPr lang="en-US" altLang="en-US" sz="2000"/>
              <a:t>:</a:t>
            </a:r>
            <a:r>
              <a:rPr lang="en-US" altLang="en-US" sz="3200"/>
              <a:t> </a:t>
            </a:r>
            <a:r>
              <a:rPr lang="en-US" altLang="en-US" sz="2000">
                <a:solidFill>
                  <a:srgbClr val="D0CB00"/>
                </a:solidFill>
              </a:rPr>
              <a:t>the “accidental President”</a:t>
            </a:r>
            <a:br>
              <a:rPr lang="en-US" altLang="en-US" sz="2000">
                <a:solidFill>
                  <a:srgbClr val="D0CB00"/>
                </a:solidFill>
              </a:rPr>
            </a:br>
            <a:r>
              <a:rPr lang="en-US" altLang="en-US" sz="2000">
                <a:solidFill>
                  <a:schemeClr val="folHlink"/>
                </a:solidFill>
              </a:rPr>
              <a:t>Republican (1901-1909)</a:t>
            </a:r>
          </a:p>
        </p:txBody>
      </p:sp>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971800"/>
            <a:ext cx="2547938" cy="3810000"/>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8678" name="Picture 6" descr="President Theodore Rooseve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600200"/>
            <a:ext cx="3935413" cy="4953000"/>
          </a:xfrm>
          <a:prstGeom prst="rect">
            <a:avLst/>
          </a:prstGeom>
          <a:noFill/>
          <a:ln w="19050">
            <a:solidFill>
              <a:srgbClr val="C27106"/>
            </a:solidFill>
            <a:miter lim="800000"/>
            <a:headEnd/>
            <a:tailEnd/>
          </a:ln>
          <a:extLst>
            <a:ext uri="{909E8E84-426E-40DD-AFC4-6F175D3DCCD1}">
              <a14:hiddenFill xmlns:a14="http://schemas.microsoft.com/office/drawing/2010/main">
                <a:solidFill>
                  <a:srgbClr val="FFFFFF"/>
                </a:solidFill>
              </a14:hiddenFill>
            </a:ext>
          </a:extLst>
        </p:spPr>
      </p:pic>
      <p:pic>
        <p:nvPicPr>
          <p:cNvPr id="286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76200"/>
            <a:ext cx="2560638" cy="2743200"/>
          </a:xfrm>
          <a:prstGeom prst="rect">
            <a:avLst/>
          </a:prstGeom>
          <a:noFill/>
          <a:ln w="19050">
            <a:solidFill>
              <a:srgbClr val="E25B00"/>
            </a:solidFill>
            <a:miter lim="800000"/>
            <a:headEnd/>
            <a:tailEnd/>
          </a:ln>
          <a:extLst>
            <a:ext uri="{909E8E84-426E-40DD-AFC4-6F175D3DCCD1}">
              <a14:hiddenFill xmlns:a14="http://schemas.microsoft.com/office/drawing/2010/main">
                <a:solidFill>
                  <a:srgbClr val="FFFFFF"/>
                </a:solidFill>
              </a14:hiddenFill>
            </a:ext>
          </a:extLst>
        </p:spPr>
      </p:pic>
      <p:sp>
        <p:nvSpPr>
          <p:cNvPr id="28680" name="Text Box 8"/>
          <p:cNvSpPr txBox="1">
            <a:spLocks noChangeArrowheads="1"/>
          </p:cNvSpPr>
          <p:nvPr/>
        </p:nvSpPr>
        <p:spPr bwMode="auto">
          <a:xfrm>
            <a:off x="5334000" y="661352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folHlink"/>
                </a:solidFill>
              </a:rPr>
              <a:t>(The New-York Historical Society)</a:t>
            </a:r>
          </a:p>
        </p:txBody>
      </p:sp>
    </p:spTree>
    <p:extLst>
      <p:ext uri="{BB962C8B-B14F-4D97-AF65-F5344CB8AC3E}">
        <p14:creationId xmlns:p14="http://schemas.microsoft.com/office/powerpoint/2010/main" val="2940764515"/>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Teddy Roosevelt</a:t>
            </a:r>
            <a:endParaRPr lang="en-US" dirty="0"/>
          </a:p>
        </p:txBody>
      </p:sp>
      <p:sp>
        <p:nvSpPr>
          <p:cNvPr id="3" name="Content Placeholder 2"/>
          <p:cNvSpPr>
            <a:spLocks noGrp="1"/>
          </p:cNvSpPr>
          <p:nvPr>
            <p:ph sz="half" idx="1"/>
          </p:nvPr>
        </p:nvSpPr>
        <p:spPr>
          <a:xfrm>
            <a:off x="838200" y="838200"/>
            <a:ext cx="3848100" cy="5638800"/>
          </a:xfrm>
        </p:spPr>
        <p:txBody>
          <a:bodyPr/>
          <a:lstStyle/>
          <a:p>
            <a:r>
              <a:rPr lang="en-US" dirty="0" smtClean="0">
                <a:hlinkClick r:id="rId3"/>
              </a:rPr>
              <a:t>http://www.history.com/shows/men-who-built-america/videos/theodore-roosevelt-vs-big-industry?m=5189719baf036&amp;s=All&amp;f=1&amp;free=false</a:t>
            </a:r>
            <a:endParaRPr lang="en-US" dirty="0" smtClean="0"/>
          </a:p>
        </p:txBody>
      </p:sp>
      <p:sp>
        <p:nvSpPr>
          <p:cNvPr id="4" name="Content Placeholder 3"/>
          <p:cNvSpPr>
            <a:spLocks noGrp="1"/>
          </p:cNvSpPr>
          <p:nvPr>
            <p:ph sz="half" idx="2"/>
          </p:nvPr>
        </p:nvSpPr>
        <p:spPr/>
        <p:txBody>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608" y="892629"/>
            <a:ext cx="4125732" cy="5431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4325639"/>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a:xfrm>
            <a:off x="152400" y="152400"/>
            <a:ext cx="5715000" cy="914400"/>
          </a:xfrm>
        </p:spPr>
        <p:txBody>
          <a:bodyPr>
            <a:normAutofit fontScale="90000"/>
          </a:bodyPr>
          <a:lstStyle/>
          <a:p>
            <a:r>
              <a:rPr lang="en-US" altLang="en-US" sz="3600" dirty="0"/>
              <a:t>Roosevelt’s “Square Deal”</a:t>
            </a:r>
          </a:p>
        </p:txBody>
      </p:sp>
      <p:sp>
        <p:nvSpPr>
          <p:cNvPr id="70663" name="Rectangle 7"/>
          <p:cNvSpPr>
            <a:spLocks noGrp="1" noChangeArrowheads="1"/>
          </p:cNvSpPr>
          <p:nvPr>
            <p:ph idx="1"/>
          </p:nvPr>
        </p:nvSpPr>
        <p:spPr>
          <a:xfrm>
            <a:off x="1066800" y="1143000"/>
            <a:ext cx="4876800" cy="1600200"/>
          </a:xfrm>
        </p:spPr>
        <p:txBody>
          <a:bodyPr>
            <a:normAutofit/>
          </a:bodyPr>
          <a:lstStyle/>
          <a:p>
            <a:r>
              <a:rPr lang="en-US" altLang="en-US" sz="2800" dirty="0">
                <a:solidFill>
                  <a:srgbClr val="FFFF00"/>
                </a:solidFill>
              </a:rPr>
              <a:t>1902 Anthracite Coal Miners </a:t>
            </a:r>
            <a:r>
              <a:rPr lang="en-US" altLang="en-US" sz="2800" dirty="0" smtClean="0">
                <a:solidFill>
                  <a:srgbClr val="FFFF00"/>
                </a:solidFill>
              </a:rPr>
              <a:t>Strike</a:t>
            </a:r>
          </a:p>
          <a:p>
            <a:r>
              <a:rPr lang="en-US" altLang="en-US" sz="2800" dirty="0" smtClean="0">
                <a:solidFill>
                  <a:srgbClr val="FFFF00"/>
                </a:solidFill>
              </a:rPr>
              <a:t>“</a:t>
            </a:r>
            <a:r>
              <a:rPr lang="en-US" altLang="en-US" sz="2800" dirty="0">
                <a:solidFill>
                  <a:srgbClr val="FFFF00"/>
                </a:solidFill>
              </a:rPr>
              <a:t>Square Deal”</a:t>
            </a:r>
          </a:p>
        </p:txBody>
      </p:sp>
      <p:pic>
        <p:nvPicPr>
          <p:cNvPr id="706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19400"/>
            <a:ext cx="7315200" cy="3633788"/>
          </a:xfrm>
          <a:prstGeom prst="rect">
            <a:avLst/>
          </a:prstGeom>
          <a:noFill/>
          <a:ln w="19050">
            <a:solidFill>
              <a:srgbClr val="C27106"/>
            </a:solidFill>
            <a:miter lim="800000"/>
            <a:headEnd/>
            <a:tailEnd/>
          </a:ln>
          <a:extLst>
            <a:ext uri="{909E8E84-426E-40DD-AFC4-6F175D3DCCD1}">
              <a14:hiddenFill xmlns:a14="http://schemas.microsoft.com/office/drawing/2010/main">
                <a:solidFill>
                  <a:srgbClr val="FFFFFF"/>
                </a:solidFill>
              </a14:hiddenFill>
            </a:ext>
          </a:extLst>
        </p:spPr>
      </p:pic>
      <p:sp>
        <p:nvSpPr>
          <p:cNvPr id="70664" name="Text Box 8"/>
          <p:cNvSpPr txBox="1">
            <a:spLocks noChangeArrowheads="1"/>
          </p:cNvSpPr>
          <p:nvPr/>
        </p:nvSpPr>
        <p:spPr bwMode="auto">
          <a:xfrm>
            <a:off x="2209800" y="6477000"/>
            <a:ext cx="449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a:t>Anthracite miners at Scranton, Pennsylvania, 1900</a:t>
            </a:r>
          </a:p>
        </p:txBody>
      </p:sp>
      <p:pic>
        <p:nvPicPr>
          <p:cNvPr id="7066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28600"/>
            <a:ext cx="2501107" cy="3505200"/>
          </a:xfrm>
          <a:prstGeom prst="rect">
            <a:avLst/>
          </a:prstGeom>
          <a:noFill/>
          <a:ln w="19050">
            <a:solidFill>
              <a:srgbClr val="E25B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832354"/>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Rectangle 5"/>
          <p:cNvSpPr>
            <a:spLocks noGrp="1" noChangeArrowheads="1"/>
          </p:cNvSpPr>
          <p:nvPr>
            <p:ph type="title"/>
          </p:nvPr>
        </p:nvSpPr>
        <p:spPr>
          <a:xfrm>
            <a:off x="762000" y="152400"/>
            <a:ext cx="7543800" cy="685800"/>
          </a:xfrm>
        </p:spPr>
        <p:txBody>
          <a:bodyPr>
            <a:normAutofit fontScale="90000"/>
          </a:bodyPr>
          <a:lstStyle/>
          <a:p>
            <a:r>
              <a:rPr lang="en-US" altLang="en-US" sz="3600" dirty="0"/>
              <a:t>Roosevelt the </a:t>
            </a:r>
            <a:r>
              <a:rPr lang="en-US" altLang="en-US" sz="3600" dirty="0" smtClean="0"/>
              <a:t>“Trust-Buster</a:t>
            </a:r>
            <a:r>
              <a:rPr lang="en-US" altLang="en-US" sz="3600" dirty="0"/>
              <a:t>”</a:t>
            </a:r>
          </a:p>
        </p:txBody>
      </p:sp>
      <p:pic>
        <p:nvPicPr>
          <p:cNvPr id="11264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2590800"/>
            <a:ext cx="7848600" cy="3836988"/>
          </a:xfrm>
          <a:noFill/>
          <a:ln w="19050">
            <a:solidFill>
              <a:srgbClr val="D0CB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47" name="Rectangle 7"/>
          <p:cNvSpPr>
            <a:spLocks noGrp="1" noChangeArrowheads="1"/>
          </p:cNvSpPr>
          <p:nvPr>
            <p:ph type="body" idx="4294967295"/>
          </p:nvPr>
        </p:nvSpPr>
        <p:spPr>
          <a:xfrm>
            <a:off x="1295400" y="838200"/>
            <a:ext cx="7848600" cy="1828800"/>
          </a:xfrm>
        </p:spPr>
        <p:txBody>
          <a:bodyPr/>
          <a:lstStyle/>
          <a:p>
            <a:r>
              <a:rPr lang="en-US" altLang="en-US" sz="2800" dirty="0">
                <a:solidFill>
                  <a:srgbClr val="FFFF00"/>
                </a:solidFill>
              </a:rPr>
              <a:t>Northern Securities Company </a:t>
            </a:r>
            <a:r>
              <a:rPr lang="en-US" altLang="en-US" sz="2400" dirty="0">
                <a:solidFill>
                  <a:srgbClr val="FFFF00"/>
                </a:solidFill>
              </a:rPr>
              <a:t>(1904)</a:t>
            </a:r>
            <a:r>
              <a:rPr lang="en-US" altLang="en-US" sz="2800" dirty="0">
                <a:solidFill>
                  <a:srgbClr val="FFFF00"/>
                </a:solidFill>
              </a:rPr>
              <a:t> </a:t>
            </a:r>
          </a:p>
          <a:p>
            <a:r>
              <a:rPr lang="en-US" altLang="en-US" sz="2800" dirty="0">
                <a:solidFill>
                  <a:srgbClr val="FFFF00"/>
                </a:solidFill>
              </a:rPr>
              <a:t>“good trusts” and “bad trusts” </a:t>
            </a:r>
          </a:p>
          <a:p>
            <a:r>
              <a:rPr lang="en-US" altLang="en-US" sz="2800" dirty="0">
                <a:solidFill>
                  <a:srgbClr val="FFFF00"/>
                </a:solidFill>
              </a:rPr>
              <a:t>Hepburn Railroad Regulation Act </a:t>
            </a:r>
            <a:r>
              <a:rPr lang="en-US" altLang="en-US" sz="2400" dirty="0">
                <a:solidFill>
                  <a:srgbClr val="FFFF00"/>
                </a:solidFill>
              </a:rPr>
              <a:t>(1906)</a:t>
            </a:r>
          </a:p>
        </p:txBody>
      </p:sp>
      <p:sp>
        <p:nvSpPr>
          <p:cNvPr id="112648" name="Text Box 8"/>
          <p:cNvSpPr txBox="1">
            <a:spLocks noChangeArrowheads="1"/>
          </p:cNvSpPr>
          <p:nvPr/>
        </p:nvSpPr>
        <p:spPr bwMode="auto">
          <a:xfrm>
            <a:off x="2362200" y="6531429"/>
            <a:ext cx="533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a:t>“</a:t>
            </a:r>
            <a:r>
              <a:rPr lang="en-US" altLang="en-US" sz="1200" b="1" dirty="0"/>
              <a:t>ONE SEES HIS FINISH UNLESS GOOD GOVERNMENT RETAKES THE SHIP”</a:t>
            </a:r>
          </a:p>
        </p:txBody>
      </p:sp>
    </p:spTree>
    <p:extLst>
      <p:ext uri="{BB962C8B-B14F-4D97-AF65-F5344CB8AC3E}">
        <p14:creationId xmlns:p14="http://schemas.microsoft.com/office/powerpoint/2010/main" val="4030976647"/>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5562600"/>
            <a:ext cx="5486400" cy="566738"/>
          </a:xfrm>
        </p:spPr>
        <p:txBody>
          <a:bodyPr/>
          <a:lstStyle/>
          <a:p>
            <a:r>
              <a:rPr lang="en-US" dirty="0" smtClean="0"/>
              <a:t>Political Cartoon #1</a:t>
            </a:r>
            <a:endParaRPr lang="en-US" dirty="0"/>
          </a:p>
        </p:txBody>
      </p:sp>
      <p:sp>
        <p:nvSpPr>
          <p:cNvPr id="5" name="Picture Placeholder 4"/>
          <p:cNvSpPr>
            <a:spLocks noGrp="1"/>
          </p:cNvSpPr>
          <p:nvPr>
            <p:ph type="pic" idx="1"/>
          </p:nvPr>
        </p:nvSpPr>
        <p:spPr/>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
            <a:ext cx="7619234"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167267"/>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3124200" y="304800"/>
            <a:ext cx="5334000" cy="685800"/>
          </a:xfrm>
        </p:spPr>
        <p:txBody>
          <a:bodyPr/>
          <a:lstStyle/>
          <a:p>
            <a:r>
              <a:rPr lang="en-US" altLang="en-US" sz="3200"/>
              <a:t>Consumer Protection</a:t>
            </a:r>
          </a:p>
        </p:txBody>
      </p:sp>
      <p:sp>
        <p:nvSpPr>
          <p:cNvPr id="224259" name="Rectangle 3"/>
          <p:cNvSpPr>
            <a:spLocks noGrp="1" noChangeArrowheads="1"/>
          </p:cNvSpPr>
          <p:nvPr>
            <p:ph type="body" idx="1"/>
          </p:nvPr>
        </p:nvSpPr>
        <p:spPr>
          <a:xfrm>
            <a:off x="3124200" y="1219200"/>
            <a:ext cx="6019800" cy="1676400"/>
          </a:xfrm>
        </p:spPr>
        <p:txBody>
          <a:bodyPr/>
          <a:lstStyle/>
          <a:p>
            <a:r>
              <a:rPr lang="en-US" altLang="en-US" sz="2800" dirty="0" smtClean="0">
                <a:solidFill>
                  <a:schemeClr val="bg1">
                    <a:lumMod val="95000"/>
                  </a:schemeClr>
                </a:solidFill>
              </a:rPr>
              <a:t>Remember </a:t>
            </a:r>
            <a:r>
              <a:rPr lang="en-US" altLang="en-US" sz="2800" i="1" dirty="0" smtClean="0">
                <a:solidFill>
                  <a:schemeClr val="bg1">
                    <a:lumMod val="95000"/>
                  </a:schemeClr>
                </a:solidFill>
              </a:rPr>
              <a:t>The </a:t>
            </a:r>
            <a:r>
              <a:rPr lang="en-US" altLang="en-US" sz="2800" i="1" dirty="0">
                <a:solidFill>
                  <a:schemeClr val="bg1">
                    <a:lumMod val="95000"/>
                  </a:schemeClr>
                </a:solidFill>
              </a:rPr>
              <a:t>Jungle</a:t>
            </a:r>
            <a:r>
              <a:rPr lang="en-US" altLang="en-US" sz="2800" dirty="0">
                <a:solidFill>
                  <a:schemeClr val="bg1">
                    <a:lumMod val="95000"/>
                  </a:schemeClr>
                </a:solidFill>
              </a:rPr>
              <a:t> </a:t>
            </a:r>
            <a:r>
              <a:rPr lang="en-US" altLang="en-US" sz="2800" dirty="0" smtClean="0">
                <a:solidFill>
                  <a:schemeClr val="bg1">
                    <a:lumMod val="95000"/>
                  </a:schemeClr>
                </a:solidFill>
              </a:rPr>
              <a:t>???</a:t>
            </a:r>
            <a:endParaRPr lang="en-US" altLang="en-US" sz="2800" dirty="0">
              <a:solidFill>
                <a:schemeClr val="bg1">
                  <a:lumMod val="95000"/>
                </a:schemeClr>
              </a:solidFill>
            </a:endParaRPr>
          </a:p>
          <a:p>
            <a:r>
              <a:rPr lang="en-US" altLang="en-US" sz="2800" dirty="0">
                <a:solidFill>
                  <a:schemeClr val="bg1">
                    <a:lumMod val="95000"/>
                  </a:schemeClr>
                </a:solidFill>
              </a:rPr>
              <a:t>Pure Food and Drug Act </a:t>
            </a:r>
            <a:r>
              <a:rPr lang="en-US" altLang="en-US" sz="1800" dirty="0">
                <a:solidFill>
                  <a:schemeClr val="bg1">
                    <a:lumMod val="95000"/>
                  </a:schemeClr>
                </a:solidFill>
              </a:rPr>
              <a:t>(1906)</a:t>
            </a:r>
            <a:r>
              <a:rPr lang="en-US" altLang="en-US" sz="2800" dirty="0">
                <a:solidFill>
                  <a:schemeClr val="bg1">
                    <a:lumMod val="95000"/>
                  </a:schemeClr>
                </a:solidFill>
              </a:rPr>
              <a:t> </a:t>
            </a:r>
          </a:p>
          <a:p>
            <a:r>
              <a:rPr lang="en-US" altLang="en-US" sz="2800" dirty="0">
                <a:solidFill>
                  <a:schemeClr val="bg1">
                    <a:lumMod val="95000"/>
                  </a:schemeClr>
                </a:solidFill>
              </a:rPr>
              <a:t>Meat Inspection Act </a:t>
            </a:r>
            <a:r>
              <a:rPr lang="en-US" altLang="en-US" sz="1800" dirty="0">
                <a:solidFill>
                  <a:srgbClr val="FFFFCC"/>
                </a:solidFill>
              </a:rPr>
              <a:t>(1906)</a:t>
            </a:r>
            <a:endParaRPr lang="en-US" altLang="en-US" sz="2000" dirty="0">
              <a:solidFill>
                <a:srgbClr val="FFFFCC"/>
              </a:solidFill>
            </a:endParaRPr>
          </a:p>
        </p:txBody>
      </p:sp>
      <p:pic>
        <p:nvPicPr>
          <p:cNvPr id="2242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481388"/>
            <a:ext cx="4191000" cy="2784475"/>
          </a:xfrm>
          <a:prstGeom prst="rect">
            <a:avLst/>
          </a:prstGeom>
          <a:noFill/>
          <a:ln w="28575">
            <a:solidFill>
              <a:srgbClr val="C27106"/>
            </a:solidFill>
            <a:miter lim="800000"/>
            <a:headEnd/>
            <a:tailEnd/>
          </a:ln>
          <a:extLst>
            <a:ext uri="{909E8E84-426E-40DD-AFC4-6F175D3DCCD1}">
              <a14:hiddenFill xmlns:a14="http://schemas.microsoft.com/office/drawing/2010/main">
                <a:solidFill>
                  <a:srgbClr val="FFFFFF"/>
                </a:solidFill>
              </a14:hiddenFill>
            </a:ext>
          </a:extLst>
        </p:spPr>
      </p:pic>
      <p:sp>
        <p:nvSpPr>
          <p:cNvPr id="224263" name="Text Box 7"/>
          <p:cNvSpPr txBox="1">
            <a:spLocks noChangeArrowheads="1"/>
          </p:cNvSpPr>
          <p:nvPr/>
        </p:nvSpPr>
        <p:spPr bwMode="auto">
          <a:xfrm>
            <a:off x="1447800" y="6248400"/>
            <a:ext cx="297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200" b="1" dirty="0">
                <a:solidFill>
                  <a:srgbClr val="000000"/>
                </a:solidFill>
              </a:rPr>
              <a:t>Chicago Meatpacking Workers, 1905</a:t>
            </a:r>
          </a:p>
        </p:txBody>
      </p:sp>
      <p:pic>
        <p:nvPicPr>
          <p:cNvPr id="224264" name="Picture 8" descr="bri24362_2203"/>
          <p:cNvPicPr>
            <a:picLocks noChangeAspect="1" noChangeArrowheads="1"/>
          </p:cNvPicPr>
          <p:nvPr/>
        </p:nvPicPr>
        <p:blipFill>
          <a:blip r:embed="rId4" cstate="print">
            <a:extLst>
              <a:ext uri="{28A0092B-C50C-407E-A947-70E740481C1C}">
                <a14:useLocalDpi xmlns:a14="http://schemas.microsoft.com/office/drawing/2010/main" val="0"/>
              </a:ext>
            </a:extLst>
          </a:blip>
          <a:srcRect l="29694" t="9599" r="29694" b="9599"/>
          <a:stretch>
            <a:fillRect/>
          </a:stretch>
        </p:blipFill>
        <p:spPr bwMode="auto">
          <a:xfrm>
            <a:off x="787400" y="228600"/>
            <a:ext cx="1990725" cy="297180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24265" name="Picture 9" descr="341897_p_09_18"/>
          <p:cNvPicPr>
            <a:picLocks noChangeAspect="1" noChangeArrowheads="1"/>
          </p:cNvPicPr>
          <p:nvPr/>
        </p:nvPicPr>
        <p:blipFill>
          <a:blip r:embed="rId5">
            <a:extLst>
              <a:ext uri="{28A0092B-C50C-407E-A947-70E740481C1C}">
                <a14:useLocalDpi xmlns:a14="http://schemas.microsoft.com/office/drawing/2010/main" val="0"/>
              </a:ext>
            </a:extLst>
          </a:blip>
          <a:srcRect l="3162" t="4147" r="2107" b="4147"/>
          <a:stretch>
            <a:fillRect/>
          </a:stretch>
        </p:blipFill>
        <p:spPr bwMode="auto">
          <a:xfrm>
            <a:off x="5181600" y="3467100"/>
            <a:ext cx="3810000" cy="2828925"/>
          </a:xfrm>
          <a:prstGeom prst="rect">
            <a:avLst/>
          </a:prstGeom>
          <a:noFill/>
          <a:ln w="25400">
            <a:solidFill>
              <a:srgbClr val="DA8008"/>
            </a:solidFill>
            <a:miter lim="800000"/>
            <a:headEnd/>
            <a:tailEnd/>
          </a:ln>
          <a:extLst>
            <a:ext uri="{909E8E84-426E-40DD-AFC4-6F175D3DCCD1}">
              <a14:hiddenFill xmlns:a14="http://schemas.microsoft.com/office/drawing/2010/main">
                <a:solidFill>
                  <a:srgbClr val="FFFFFF"/>
                </a:solidFill>
              </a14:hiddenFill>
            </a:ext>
          </a:extLst>
        </p:spPr>
      </p:pic>
      <p:sp>
        <p:nvSpPr>
          <p:cNvPr id="224266" name="Text Box 10"/>
          <p:cNvSpPr txBox="1">
            <a:spLocks noChangeArrowheads="1"/>
          </p:cNvSpPr>
          <p:nvPr/>
        </p:nvSpPr>
        <p:spPr bwMode="auto">
          <a:xfrm>
            <a:off x="5562600" y="6248400"/>
            <a:ext cx="3124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1200" b="1" dirty="0">
                <a:solidFill>
                  <a:srgbClr val="000000"/>
                </a:solidFill>
              </a:rPr>
              <a:t>"A nauseating job, but it must be done"</a:t>
            </a:r>
          </a:p>
        </p:txBody>
      </p:sp>
    </p:spTree>
    <p:extLst>
      <p:ext uri="{BB962C8B-B14F-4D97-AF65-F5344CB8AC3E}">
        <p14:creationId xmlns:p14="http://schemas.microsoft.com/office/powerpoint/2010/main" val="4223002811"/>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Whirligig design 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hirligig design template">
      <a:majorFont>
        <a:latin typeface="Verdan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Whirligig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rligig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rligig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rligig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rligig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rligig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rligig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rligig design template 8">
        <a:dk1>
          <a:srgbClr val="666633"/>
        </a:dk1>
        <a:lt1>
          <a:srgbClr val="FCF48C"/>
        </a:lt1>
        <a:dk2>
          <a:srgbClr val="FF9933"/>
        </a:dk2>
        <a:lt2>
          <a:srgbClr val="8A8700"/>
        </a:lt2>
        <a:accent1>
          <a:srgbClr val="339933"/>
        </a:accent1>
        <a:accent2>
          <a:srgbClr val="800000"/>
        </a:accent2>
        <a:accent3>
          <a:srgbClr val="FFCAAD"/>
        </a:accent3>
        <a:accent4>
          <a:srgbClr val="D7D077"/>
        </a:accent4>
        <a:accent5>
          <a:srgbClr val="ADCAAD"/>
        </a:accent5>
        <a:accent6>
          <a:srgbClr val="730000"/>
        </a:accent6>
        <a:hlink>
          <a:srgbClr val="0033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3194</TotalTime>
  <Words>1526</Words>
  <Application>Microsoft Office PowerPoint</Application>
  <PresentationFormat>On-screen Show (4:3)</PresentationFormat>
  <Paragraphs>152</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Helvetica</vt:lpstr>
      <vt:lpstr>Impact</vt:lpstr>
      <vt:lpstr>Tahoma</vt:lpstr>
      <vt:lpstr>Trebuchet MS</vt:lpstr>
      <vt:lpstr>Verdana</vt:lpstr>
      <vt:lpstr>Wingdings</vt:lpstr>
      <vt:lpstr>Whirligig design template</vt:lpstr>
      <vt:lpstr>Progressivism By President</vt:lpstr>
      <vt:lpstr>Big Question</vt:lpstr>
      <vt:lpstr>McKinley</vt:lpstr>
      <vt:lpstr>Theodore Roosevelt: the “accidental President” Republican (1901-1909)</vt:lpstr>
      <vt:lpstr>Enter Teddy Roosevelt</vt:lpstr>
      <vt:lpstr>Roosevelt’s “Square Deal”</vt:lpstr>
      <vt:lpstr>Roosevelt the “Trust-Buster”</vt:lpstr>
      <vt:lpstr>Political Cartoon #1</vt:lpstr>
      <vt:lpstr>Consumer Protection</vt:lpstr>
      <vt:lpstr>Roosevelt &amp; Conservation</vt:lpstr>
      <vt:lpstr>CONSERVATION: National Parks and Forests</vt:lpstr>
      <vt:lpstr>Political Cartoon #2</vt:lpstr>
      <vt:lpstr>Enter Teddy Roosevelt</vt:lpstr>
      <vt:lpstr>William Howard Taft President 1909-13 Republican</vt:lpstr>
      <vt:lpstr>Taft’s Progressive Accomplishments </vt:lpstr>
      <vt:lpstr>Election of 1912</vt:lpstr>
      <vt:lpstr>1912 Presidential Election </vt:lpstr>
      <vt:lpstr>Political Cartoon #3</vt:lpstr>
      <vt:lpstr>Wilson</vt:lpstr>
      <vt:lpstr>Wilson</vt:lpstr>
      <vt:lpstr>Big Question</vt:lpstr>
    </vt:vector>
  </TitlesOfParts>
  <Company>JCPS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Progressivism By President</dc:title>
  <dc:creator>Joshua Abell</dc:creator>
  <cp:lastModifiedBy>Abell, Joshua L</cp:lastModifiedBy>
  <cp:revision>13</cp:revision>
  <cp:lastPrinted>2015-01-13T13:51:29Z</cp:lastPrinted>
  <dcterms:created xsi:type="dcterms:W3CDTF">2014-01-19T19:36:08Z</dcterms:created>
  <dcterms:modified xsi:type="dcterms:W3CDTF">2015-01-13T17:54:38Z</dcterms:modified>
</cp:coreProperties>
</file>