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2" r:id="rId2"/>
    <p:sldId id="256" r:id="rId3"/>
    <p:sldId id="264" r:id="rId4"/>
    <p:sldId id="257" r:id="rId5"/>
    <p:sldId id="267" r:id="rId6"/>
    <p:sldId id="259" r:id="rId7"/>
    <p:sldId id="263" r:id="rId8"/>
    <p:sldId id="260" r:id="rId9"/>
    <p:sldId id="271" r:id="rId10"/>
    <p:sldId id="272" r:id="rId11"/>
    <p:sldId id="266" r:id="rId12"/>
    <p:sldId id="268" r:id="rId13"/>
    <p:sldId id="261" r:id="rId14"/>
    <p:sldId id="270" r:id="rId15"/>
    <p:sldId id="291" r:id="rId16"/>
    <p:sldId id="265" r:id="rId17"/>
    <p:sldId id="29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69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814D9-698A-4ADC-A613-909618A82695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F3C25-54FE-4A5F-924F-BB91B3305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60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41080-CAB6-4425-8BAA-8402CE1BF987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3AC6-9404-4EEB-BDF6-2C9EB6FA8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E8A25-8497-4A92-BE98-379075FC56FF}" type="slidenum">
              <a:rPr lang="en-US"/>
              <a:pPr/>
              <a:t>5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57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4E647-F338-425D-8061-BF0C16DC8A45}" type="slidenum">
              <a:rPr lang="en-US"/>
              <a:pPr/>
              <a:t>21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82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B3337-11FA-4E70-A8F9-D7FB3BB75B71}" type="slidenum">
              <a:rPr lang="en-US"/>
              <a:pPr/>
              <a:t>22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92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C91B3-0447-48FA-8CAE-DE66A6D127BE}" type="slidenum">
              <a:rPr lang="en-US"/>
              <a:pPr/>
              <a:t>23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66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5A622-2974-4E4B-B236-054B597FEB95}" type="slidenum">
              <a:rPr lang="en-US"/>
              <a:pPr/>
              <a:t>24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7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A2DD6-2D34-4B96-8AB5-B2395566F547}" type="slidenum">
              <a:rPr lang="en-US"/>
              <a:pPr/>
              <a:t>25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23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EB360-CF9B-40D3-8E00-EA6035867C39}" type="slidenum">
              <a:rPr lang="en-US"/>
              <a:pPr/>
              <a:t>26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10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9F4CB-7D42-4142-A85D-2BA40DCE4BD1}" type="slidenum">
              <a:rPr lang="en-US"/>
              <a:pPr/>
              <a:t>27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18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C3036-9665-43AF-867E-3C929ECD7208}" type="slidenum">
              <a:rPr lang="en-US"/>
              <a:pPr/>
              <a:t>28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8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BD2D9-C950-4BBE-B468-6FD221C3763A}" type="slidenum">
              <a:rPr lang="en-US"/>
              <a:pPr/>
              <a:t>29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51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8D3AB-9626-4ABB-95CE-19CEEA5C672D}" type="slidenum">
              <a:rPr lang="en-US"/>
              <a:pPr/>
              <a:t>30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2FD9C-E7C1-4E08-86C7-25BEF010CC96}" type="slidenum">
              <a:rPr lang="en-US"/>
              <a:pPr/>
              <a:t>9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61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2B5BF-7270-4E74-8278-85C9C401AD98}" type="slidenum">
              <a:rPr lang="en-US"/>
              <a:pPr/>
              <a:t>31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5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B7305-FEF2-4635-9DC8-22A5D7F3CC58}" type="slidenum">
              <a:rPr lang="en-US"/>
              <a:pPr/>
              <a:t>32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56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6C38E-308E-4493-B6AA-5973F87F75AA}" type="slidenum">
              <a:rPr lang="en-US"/>
              <a:pPr/>
              <a:t>33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85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E43D3-7B6F-4A8B-943E-0E67B9A75FA2}" type="slidenum">
              <a:rPr lang="en-US"/>
              <a:pPr/>
              <a:t>34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49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9E6DF-092D-4D6D-A08C-1B2CB563E5F0}" type="slidenum">
              <a:rPr lang="en-US"/>
              <a:pPr/>
              <a:t>35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3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5CD76-5DDC-4FF8-918C-8F2B88D98B18}" type="slidenum">
              <a:rPr lang="en-US"/>
              <a:pPr/>
              <a:t>10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9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20B96-F599-4231-9C67-49D3B7C17F6D}" type="slidenum">
              <a:rPr lang="en-US"/>
              <a:pPr/>
              <a:t>11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DB53F-6EF0-4285-A285-1617A2867CCA}" type="slidenum">
              <a:rPr lang="en-US"/>
              <a:pPr/>
              <a:t>12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2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F401BE-CBF7-405F-B0DD-90FFDF3FB689}" type="slidenum">
              <a:rPr lang="en-US"/>
              <a:pPr/>
              <a:t>14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6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EB53B-CD31-4840-85B1-C1E786B81EF6}" type="slidenum">
              <a:rPr lang="en-US"/>
              <a:pPr/>
              <a:t>18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9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7546B-198B-4AFC-8C6C-178025D00B6D}" type="slidenum">
              <a:rPr lang="en-US"/>
              <a:pPr/>
              <a:t>19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42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15BF7-2CA1-4293-A8C8-B29BC9FDFCAF}" type="slidenum">
              <a:rPr lang="en-US"/>
              <a:pPr/>
              <a:t>20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1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DFFA-C469-4436-B6C7-D63A1EBE08EA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15-328D-448B-AE92-C942C5F19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DFFA-C469-4436-B6C7-D63A1EBE08EA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15-328D-448B-AE92-C942C5F19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DFFA-C469-4436-B6C7-D63A1EBE08EA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15-328D-448B-AE92-C942C5F19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DFFA-C469-4436-B6C7-D63A1EBE08EA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15-328D-448B-AE92-C942C5F19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DFFA-C469-4436-B6C7-D63A1EBE08EA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15-328D-448B-AE92-C942C5F19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DFFA-C469-4436-B6C7-D63A1EBE08EA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15-328D-448B-AE92-C942C5F19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DFFA-C469-4436-B6C7-D63A1EBE08EA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15-328D-448B-AE92-C942C5F19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DFFA-C469-4436-B6C7-D63A1EBE08EA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15-328D-448B-AE92-C942C5F19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DFFA-C469-4436-B6C7-D63A1EBE08EA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15-328D-448B-AE92-C942C5F19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DFFA-C469-4436-B6C7-D63A1EBE08EA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15-328D-448B-AE92-C942C5F19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DFFA-C469-4436-B6C7-D63A1EBE08EA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15-328D-448B-AE92-C942C5F19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DFFA-C469-4436-B6C7-D63A1EBE08EA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6DB15-328D-448B-AE92-C942C5F19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TgTGiWeRCWc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gTGiWeRCW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o-JejTp7O4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aia/part4/4h2962b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a_slavery_maryland_03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133600"/>
            <a:ext cx="5638800" cy="434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4400" y="4572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Briefly describe what you see in this photo. Then, discuss any emotions, thoughts or reactions you have upon seeing this image.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066800" y="441325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Slave-Owning Families (1850)</a:t>
            </a:r>
          </a:p>
        </p:txBody>
      </p:sp>
      <p:pic>
        <p:nvPicPr>
          <p:cNvPr id="80899" name="Picture 3" descr="16_0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9763"/>
            <a:ext cx="7772400" cy="35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914400" y="365125"/>
            <a:ext cx="79248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Value of Cotton Exports </a:t>
            </a:r>
            <a:b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As % of All US Exports</a:t>
            </a:r>
          </a:p>
        </p:txBody>
      </p:sp>
      <p:pic>
        <p:nvPicPr>
          <p:cNvPr id="59397" name="Picture 5" descr="Value of Cotton Exports as a percentage of all U.S.Exports.jpg (25274 bytes)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3"/>
          <a:stretch>
            <a:fillRect/>
          </a:stretch>
        </p:blipFill>
        <p:spPr bwMode="auto">
          <a:xfrm>
            <a:off x="1143000" y="2306638"/>
            <a:ext cx="7620000" cy="2774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2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5334000" y="1676400"/>
            <a:ext cx="2144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mic Sans MS" pitchFamily="66" charset="0"/>
              </a:rPr>
              <a:t>Slave Master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Brands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838200" y="228600"/>
            <a:ext cx="80010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Slave Accoutrements</a:t>
            </a:r>
            <a:endParaRPr lang="en-US" sz="4400" b="1"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085850" y="5181600"/>
            <a:ext cx="249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Comic Sans MS" pitchFamily="66" charset="0"/>
              </a:rPr>
              <a:t>Slave muzzle</a:t>
            </a:r>
          </a:p>
        </p:txBody>
      </p:sp>
      <p:pic>
        <p:nvPicPr>
          <p:cNvPr id="95237" name="Picture 5" descr="SlaveWithIronMu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4082" r="18565" b="4082"/>
          <a:stretch>
            <a:fillRect/>
          </a:stretch>
        </p:blipFill>
        <p:spPr bwMode="auto">
          <a:xfrm>
            <a:off x="1066800" y="1524000"/>
            <a:ext cx="2546350" cy="3581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8" name="Picture 6" descr="Branding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94013"/>
            <a:ext cx="4876800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9" name="Picture 5" descr="slav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tagserva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1295400"/>
            <a:ext cx="2159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5992813" y="3511550"/>
            <a:ext cx="2236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Slave tag, SC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924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Slave Accoutrements</a:t>
            </a:r>
            <a:endParaRPr lang="en-US" sz="4400" b="1"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96261" name="Picture 5" descr="shack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295400"/>
            <a:ext cx="2938462" cy="20812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1725613" y="3505200"/>
            <a:ext cx="249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Slave leg irons</a:t>
            </a:r>
          </a:p>
        </p:txBody>
      </p:sp>
      <p:pic>
        <p:nvPicPr>
          <p:cNvPr id="96263" name="Picture 7" descr="shoe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4495800"/>
            <a:ext cx="2914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2446338" y="4930775"/>
            <a:ext cx="190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Slave shoes</a:t>
            </a:r>
          </a:p>
        </p:txBody>
      </p:sp>
    </p:spTree>
    <p:extLst>
      <p:ext uri="{BB962C8B-B14F-4D97-AF65-F5344CB8AC3E}">
        <p14:creationId xmlns:p14="http://schemas.microsoft.com/office/powerpoint/2010/main" val="16164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gTGiWeRCW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274638"/>
            <a:ext cx="8221132" cy="63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an African who has been captured and sold into slavery.  You are to write a letter home to your family which gives details of your:</a:t>
            </a:r>
          </a:p>
          <a:p>
            <a:pPr lvl="1"/>
            <a:r>
              <a:rPr lang="en-US" dirty="0" smtClean="0"/>
              <a:t>Capture</a:t>
            </a:r>
          </a:p>
          <a:p>
            <a:pPr lvl="1"/>
            <a:r>
              <a:rPr lang="en-US" dirty="0" smtClean="0"/>
              <a:t>Voyage (middle passage)</a:t>
            </a:r>
          </a:p>
          <a:p>
            <a:pPr lvl="1"/>
            <a:r>
              <a:rPr lang="en-US" dirty="0" smtClean="0"/>
              <a:t>New “home” in America</a:t>
            </a:r>
          </a:p>
          <a:p>
            <a:r>
              <a:rPr lang="en-US" dirty="0" smtClean="0"/>
              <a:t>5 paragraph minimum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en-US" dirty="0" smtClean="0"/>
              <a:t>Why was it so hard for America to do away with slavery?</a:t>
            </a:r>
            <a:endParaRPr lang="en-US" dirty="0"/>
          </a:p>
        </p:txBody>
      </p:sp>
      <p:pic>
        <p:nvPicPr>
          <p:cNvPr id="1026" name="Picture 2" descr="http://blog.ps119amersfort.com/wp-content/uploads/2008/09/Am-I-Not-A-Man-and-A-Brother-Abolitionist-Slog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050919" cy="40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690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524000" y="381000"/>
            <a:ext cx="6096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D4D4D"/>
                    </a:gs>
                    <a:gs pos="100000">
                      <a:srgbClr val="EAEAEA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2390775" y="914400"/>
            <a:ext cx="4924425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3378596" algn="ctr" rotWithShape="0">
                    <a:srgbClr val="5F5F5F"/>
                  </a:outerShdw>
                </a:effectLst>
                <a:latin typeface="BlackChancery"/>
              </a:rPr>
              <a:t>Slave</a:t>
            </a:r>
          </a:p>
          <a:p>
            <a:pPr algn="ctr"/>
            <a:r>
              <a:rPr lang="en-U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3378596" algn="ctr" rotWithShape="0">
                    <a:srgbClr val="5F5F5F"/>
                  </a:outerShdw>
                </a:effectLst>
                <a:latin typeface="BlackChancery"/>
              </a:rPr>
              <a:t>Resistance</a:t>
            </a:r>
          </a:p>
          <a:p>
            <a:pPr algn="ctr"/>
            <a:r>
              <a:rPr lang="en-U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3378596" algn="ctr" rotWithShape="0">
                    <a:srgbClr val="5F5F5F"/>
                  </a:outerShdw>
                </a:effectLst>
                <a:latin typeface="BlackChancery"/>
              </a:rPr>
              <a:t>&amp;</a:t>
            </a:r>
          </a:p>
          <a:p>
            <a:pPr algn="ctr"/>
            <a:r>
              <a:rPr lang="en-U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3378596" algn="ctr" rotWithShape="0">
                    <a:srgbClr val="5F5F5F"/>
                  </a:outerShdw>
                </a:effectLst>
                <a:latin typeface="BlackChancery"/>
              </a:rPr>
              <a:t>Uprisings</a:t>
            </a:r>
          </a:p>
        </p:txBody>
      </p:sp>
    </p:spTree>
    <p:extLst>
      <p:ext uri="{BB962C8B-B14F-4D97-AF65-F5344CB8AC3E}">
        <p14:creationId xmlns:p14="http://schemas.microsoft.com/office/powerpoint/2010/main" val="29923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79248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Slave Resistance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066800" y="1295400"/>
            <a:ext cx="7848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rabicPeriod"/>
            </a:pPr>
            <a:r>
              <a:rPr lang="en-US" sz="2800" b="1">
                <a:solidFill>
                  <a:srgbClr val="0066FF"/>
                </a:solidFill>
                <a:latin typeface="Comic Sans MS" pitchFamily="66" charset="0"/>
              </a:rPr>
              <a:t>“SAMBO”</a:t>
            </a:r>
            <a:r>
              <a:rPr lang="en-US" sz="2800" b="1">
                <a:latin typeface="Comic Sans MS" pitchFamily="66" charset="0"/>
              </a:rPr>
              <a:t> pattern of behavior used as a 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charade in front of whites [the innocent, laughing black man caricature – bulging eyes, thick lips, big smile, etc.].</a:t>
            </a:r>
          </a:p>
        </p:txBody>
      </p:sp>
      <p:pic>
        <p:nvPicPr>
          <p:cNvPr id="44039" name="Picture 7" descr="Sambo-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30299" r="13434" b="8981"/>
          <a:stretch>
            <a:fillRect/>
          </a:stretch>
        </p:blipFill>
        <p:spPr bwMode="auto">
          <a:xfrm>
            <a:off x="1992313" y="3276600"/>
            <a:ext cx="3036887" cy="32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9" descr="Sambo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3200400"/>
            <a:ext cx="1812925" cy="3238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Slavery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01000" cy="1752600"/>
          </a:xfrm>
        </p:spPr>
        <p:txBody>
          <a:bodyPr/>
          <a:lstStyle/>
          <a:p>
            <a:r>
              <a:rPr lang="en-US" dirty="0" smtClean="0"/>
              <a:t>The mistake we just kept making worse!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9248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Slave Resistance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295400" y="1371600"/>
            <a:ext cx="74676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rabicPeriod" startAt="2"/>
            </a:pPr>
            <a:r>
              <a:rPr lang="en-US" sz="2800" b="1">
                <a:latin typeface="Comic Sans MS" pitchFamily="66" charset="0"/>
              </a:rPr>
              <a:t>Refusal to work hard.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rabicPeriod" startAt="2"/>
            </a:pPr>
            <a:r>
              <a:rPr lang="en-US" sz="2800" b="1">
                <a:latin typeface="Comic Sans MS" pitchFamily="66" charset="0"/>
              </a:rPr>
              <a:t>Isolated acts of sabotage.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rabicPeriod" startAt="2"/>
            </a:pPr>
            <a:r>
              <a:rPr lang="en-US" sz="2800" b="1">
                <a:latin typeface="Comic Sans MS" pitchFamily="66" charset="0"/>
              </a:rPr>
              <a:t>Escape via the </a:t>
            </a:r>
            <a:r>
              <a:rPr lang="en-US" sz="2800" b="1">
                <a:solidFill>
                  <a:srgbClr val="0066FF"/>
                </a:solidFill>
                <a:latin typeface="Comic Sans MS" pitchFamily="66" charset="0"/>
              </a:rPr>
              <a:t>Underground Railroad</a:t>
            </a:r>
            <a:r>
              <a:rPr lang="en-US" sz="2800" b="1">
                <a:latin typeface="Comic Sans MS" pitchFamily="66" charset="0"/>
              </a:rPr>
              <a:t>.</a:t>
            </a:r>
          </a:p>
        </p:txBody>
      </p:sp>
      <p:pic>
        <p:nvPicPr>
          <p:cNvPr id="105476" name="Picture 4" descr="map-Underground RR-2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13125"/>
            <a:ext cx="3505200" cy="321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9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81534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Runaway Slave Ads</a:t>
            </a:r>
          </a:p>
        </p:txBody>
      </p:sp>
      <p:pic>
        <p:nvPicPr>
          <p:cNvPr id="90116" name="Picture 4" descr="Runaway Slave Ad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362200"/>
            <a:ext cx="3767137" cy="382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runaway slave ad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191000" cy="2871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42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924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Quilt Patterns as Secret Messages</a:t>
            </a:r>
          </a:p>
        </p:txBody>
      </p:sp>
      <p:pic>
        <p:nvPicPr>
          <p:cNvPr id="45063" name="Picture 7" descr="quilts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2225"/>
            <a:ext cx="4724400" cy="251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143000" y="4113213"/>
            <a:ext cx="7620000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The </a:t>
            </a:r>
            <a:r>
              <a:rPr lang="en-US" sz="2800" b="1">
                <a:solidFill>
                  <a:srgbClr val="0066FF"/>
                </a:solidFill>
                <a:latin typeface="Comic Sans MS" pitchFamily="66" charset="0"/>
              </a:rPr>
              <a:t>Monkey Wrench</a:t>
            </a:r>
            <a:r>
              <a:rPr lang="en-US" sz="2800" b="1">
                <a:latin typeface="Comic Sans MS" pitchFamily="66" charset="0"/>
              </a:rPr>
              <a:t> pattern, on the left, alerted escapees to gather up tools and prepare to flee; the </a:t>
            </a:r>
            <a:r>
              <a:rPr lang="en-US" sz="2800" b="1">
                <a:solidFill>
                  <a:srgbClr val="0066FF"/>
                </a:solidFill>
                <a:latin typeface="Comic Sans MS" pitchFamily="66" charset="0"/>
              </a:rPr>
              <a:t>Drunkard Path</a:t>
            </a:r>
            <a:r>
              <a:rPr lang="en-US" sz="2800" b="1">
                <a:latin typeface="Comic Sans MS" pitchFamily="66" charset="0"/>
              </a:rPr>
              <a:t> design, on the right, warned escapees not to follow a straight route</a:t>
            </a:r>
            <a:r>
              <a:rPr lang="en-US" sz="320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48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8153400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7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Slave Rebellions Throughout the Americas</a:t>
            </a:r>
          </a:p>
        </p:txBody>
      </p:sp>
      <p:pic>
        <p:nvPicPr>
          <p:cNvPr id="83971" name="Picture 3" descr="ch11_06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/>
          <a:stretch>
            <a:fillRect/>
          </a:stretch>
        </p:blipFill>
        <p:spPr bwMode="auto">
          <a:xfrm>
            <a:off x="2157413" y="1143000"/>
            <a:ext cx="538638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580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81534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Slave Rebellions in the Antebellum South:</a:t>
            </a:r>
            <a:b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                       Nat Turner, 1831</a:t>
            </a:r>
          </a:p>
        </p:txBody>
      </p:sp>
      <p:pic>
        <p:nvPicPr>
          <p:cNvPr id="103431" name="Picture 7" descr="Nat Turner-1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60960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2" name="Picture 8" descr="Nat Turner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2011363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0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924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Culture of Slavery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66800" y="1066800"/>
            <a:ext cx="7772400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rabicPeriod"/>
            </a:pPr>
            <a:r>
              <a:rPr lang="en-US" sz="2600" b="1">
                <a:latin typeface="Comic Sans MS" pitchFamily="66" charset="0"/>
              </a:rPr>
              <a:t>Black Christianity [Baptists or Methodists]:</a:t>
            </a:r>
            <a:br>
              <a:rPr lang="en-US" sz="2600" b="1">
                <a:latin typeface="Comic Sans MS" pitchFamily="66" charset="0"/>
              </a:rPr>
            </a:br>
            <a:r>
              <a:rPr lang="en-US" sz="2600" b="1">
                <a:latin typeface="Comic Sans MS" pitchFamily="66" charset="0"/>
              </a:rPr>
              <a:t>    * more emotional worship services.</a:t>
            </a:r>
            <a:br>
              <a:rPr lang="en-US" sz="2600" b="1">
                <a:latin typeface="Comic Sans MS" pitchFamily="66" charset="0"/>
              </a:rPr>
            </a:br>
            <a:r>
              <a:rPr lang="en-US" sz="2600" b="1">
                <a:latin typeface="Comic Sans MS" pitchFamily="66" charset="0"/>
              </a:rPr>
              <a:t>    * negro spirituals.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rabicPeriod"/>
            </a:pPr>
            <a:r>
              <a:rPr lang="en-US" sz="2600" b="1">
                <a:solidFill>
                  <a:srgbClr val="0066FF"/>
                </a:solidFill>
                <a:latin typeface="Comic Sans MS" pitchFamily="66" charset="0"/>
              </a:rPr>
              <a:t>“Pidgin”</a:t>
            </a:r>
            <a:r>
              <a:rPr lang="en-US" sz="2600" b="1">
                <a:latin typeface="Comic Sans MS" pitchFamily="66" charset="0"/>
              </a:rPr>
              <a:t> or </a:t>
            </a:r>
            <a:r>
              <a:rPr lang="en-US" sz="2600" b="1">
                <a:solidFill>
                  <a:srgbClr val="0066FF"/>
                </a:solidFill>
                <a:latin typeface="Comic Sans MS" pitchFamily="66" charset="0"/>
              </a:rPr>
              <a:t>Gullah</a:t>
            </a:r>
            <a:r>
              <a:rPr lang="en-US" sz="2600" b="1">
                <a:latin typeface="Comic Sans MS" pitchFamily="66" charset="0"/>
              </a:rPr>
              <a:t> languages.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rabicPeriod"/>
            </a:pPr>
            <a:r>
              <a:rPr lang="en-US" sz="2600" b="1">
                <a:latin typeface="Comic Sans MS" pitchFamily="66" charset="0"/>
              </a:rPr>
              <a:t>Nuclear family with extended kin links,</a:t>
            </a:r>
            <a:br>
              <a:rPr lang="en-US" sz="2600" b="1">
                <a:latin typeface="Comic Sans MS" pitchFamily="66" charset="0"/>
              </a:rPr>
            </a:br>
            <a:r>
              <a:rPr lang="en-US" sz="2600" b="1">
                <a:latin typeface="Comic Sans MS" pitchFamily="66" charset="0"/>
              </a:rPr>
              <a:t>where possible.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rabicPeriod"/>
            </a:pPr>
            <a:r>
              <a:rPr lang="en-US" sz="2600" b="1">
                <a:latin typeface="Comic Sans MS" pitchFamily="66" charset="0"/>
              </a:rPr>
              <a:t>Importance of music in their lives. [esp. spirituals].</a:t>
            </a:r>
          </a:p>
        </p:txBody>
      </p:sp>
      <p:pic>
        <p:nvPicPr>
          <p:cNvPr id="46084" name="Picture 4" descr="PTG-black musicians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8200"/>
            <a:ext cx="2895600" cy="1889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2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924800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Southern Pro-Slavery</a:t>
            </a:r>
            <a:b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Propaganda</a:t>
            </a:r>
          </a:p>
        </p:txBody>
      </p:sp>
      <p:pic>
        <p:nvPicPr>
          <p:cNvPr id="47107" name="Picture 3" descr="PIC-Negro in his own country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09713"/>
            <a:ext cx="3429000" cy="31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PIC-Negro in America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35275"/>
            <a:ext cx="3505200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8153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Anti-Slave Pamphlet</a:t>
            </a:r>
          </a:p>
        </p:txBody>
      </p:sp>
      <p:pic>
        <p:nvPicPr>
          <p:cNvPr id="97283" name="Picture 3" descr="Anti-slavery ad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t="1778" r="11111"/>
          <a:stretch>
            <a:fillRect/>
          </a:stretch>
        </p:blipFill>
        <p:spPr bwMode="auto">
          <a:xfrm>
            <a:off x="2286000" y="1447800"/>
            <a:ext cx="5334000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37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7772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BlackChancery" pitchFamily="2" charset="0"/>
              </a:rPr>
              <a:t>9.</a:t>
            </a:r>
            <a:r>
              <a:rPr lang="en-US" sz="4800">
                <a:solidFill>
                  <a:schemeClr val="bg1"/>
                </a:solidFill>
                <a:latin typeface="BlackChancery" pitchFamily="2" charset="0"/>
              </a:rPr>
              <a:t>  </a:t>
            </a:r>
            <a:r>
              <a:rPr lang="en-US" sz="4800">
                <a:solidFill>
                  <a:srgbClr val="CCECFF"/>
                </a:solidFill>
                <a:latin typeface="BlackChancery" pitchFamily="2" charset="0"/>
              </a:rPr>
              <a:t>Abolitionist Movement</a:t>
            </a: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1143000" y="1217613"/>
            <a:ext cx="6858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sz="3200" b="1" dirty="0">
                <a:latin typeface="BlackChancery" pitchFamily="2" charset="0"/>
              </a:rPr>
              <a:t> </a:t>
            </a:r>
            <a:r>
              <a:rPr lang="en-US" sz="2600" b="1" dirty="0">
                <a:latin typeface="Comic Sans MS" pitchFamily="66" charset="0"/>
              </a:rPr>
              <a:t>1816 </a:t>
            </a:r>
            <a:r>
              <a:rPr lang="en-US" sz="2600" b="1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600" b="1" dirty="0">
                <a:latin typeface="Comic Sans MS" pitchFamily="66" charset="0"/>
              </a:rPr>
              <a:t> American Colonization Society</a:t>
            </a:r>
            <a:br>
              <a:rPr lang="en-US" sz="2600" b="1" dirty="0">
                <a:latin typeface="Comic Sans MS" pitchFamily="66" charset="0"/>
              </a:rPr>
            </a:br>
            <a:r>
              <a:rPr lang="en-US" sz="2600" b="1" dirty="0">
                <a:latin typeface="Comic Sans MS" pitchFamily="66" charset="0"/>
              </a:rPr>
              <a:t>            created (gradual, voluntary</a:t>
            </a:r>
            <a:br>
              <a:rPr lang="en-US" sz="2600" b="1" dirty="0">
                <a:latin typeface="Comic Sans MS" pitchFamily="66" charset="0"/>
              </a:rPr>
            </a:br>
            <a:r>
              <a:rPr lang="en-US" sz="2600" b="1" dirty="0">
                <a:latin typeface="Comic Sans MS" pitchFamily="66" charset="0"/>
              </a:rPr>
              <a:t>            emancipation.</a:t>
            </a:r>
          </a:p>
        </p:txBody>
      </p:sp>
      <p:pic>
        <p:nvPicPr>
          <p:cNvPr id="293892" name="Picture 4" descr="73923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06" y="3091617"/>
            <a:ext cx="2693988" cy="2924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2057400" y="5949950"/>
            <a:ext cx="5351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British Colonization Society symbol</a:t>
            </a:r>
          </a:p>
        </p:txBody>
      </p:sp>
    </p:spTree>
    <p:extLst>
      <p:ext uri="{BB962C8B-B14F-4D97-AF65-F5344CB8AC3E}">
        <p14:creationId xmlns:p14="http://schemas.microsoft.com/office/powerpoint/2010/main" val="1494797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762000" y="395288"/>
            <a:ext cx="77724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CCECFF"/>
                </a:solidFill>
                <a:latin typeface="BlackChancery" pitchFamily="2" charset="0"/>
              </a:rPr>
              <a:t>Abolitionist Movement</a:t>
            </a: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762000" y="1733550"/>
            <a:ext cx="80772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39725" indent="-339725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sz="2600" b="1" dirty="0">
                <a:latin typeface="Comic Sans MS" pitchFamily="66" charset="0"/>
              </a:rPr>
              <a:t>Create a free slave state in Liberia, West</a:t>
            </a:r>
            <a:br>
              <a:rPr lang="en-US" sz="2600" b="1" dirty="0">
                <a:latin typeface="Comic Sans MS" pitchFamily="66" charset="0"/>
              </a:rPr>
            </a:br>
            <a:r>
              <a:rPr lang="en-US" sz="2600" b="1" dirty="0">
                <a:latin typeface="Comic Sans MS" pitchFamily="66" charset="0"/>
              </a:rPr>
              <a:t>Africa.</a:t>
            </a:r>
            <a:br>
              <a:rPr lang="en-US" sz="2600" b="1" dirty="0">
                <a:latin typeface="Comic Sans MS" pitchFamily="66" charset="0"/>
              </a:rPr>
            </a:br>
            <a:endParaRPr lang="en-US" sz="2600" b="1" dirty="0">
              <a:latin typeface="Comic Sans MS" pitchFamily="66" charset="0"/>
            </a:endParaRPr>
          </a:p>
          <a:p>
            <a:pPr marL="339725" indent="-339725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sz="2600" b="1" dirty="0">
                <a:latin typeface="Comic Sans MS" pitchFamily="66" charset="0"/>
              </a:rPr>
              <a:t>No real anti-slavery sentiment in the North </a:t>
            </a:r>
            <a:br>
              <a:rPr lang="en-US" sz="2600" b="1" dirty="0">
                <a:latin typeface="Comic Sans MS" pitchFamily="66" charset="0"/>
              </a:rPr>
            </a:br>
            <a:r>
              <a:rPr lang="en-US" sz="2600" b="1" dirty="0">
                <a:latin typeface="Comic Sans MS" pitchFamily="66" charset="0"/>
              </a:rPr>
              <a:t>in the 1820s &amp; 1830s.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762000" y="4841875"/>
            <a:ext cx="2081213" cy="760413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BlackChancery" pitchFamily="2" charset="0"/>
              </a:rPr>
              <a:t>Gradualists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6324600" y="4841875"/>
            <a:ext cx="2143125" cy="760413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BlackChancery" pitchFamily="2" charset="0"/>
              </a:rPr>
              <a:t>Immediatists</a:t>
            </a:r>
          </a:p>
        </p:txBody>
      </p:sp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2981325" y="5105400"/>
            <a:ext cx="9048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>
            <a:off x="5495925" y="51054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0" name="AutoShape 8"/>
          <p:cNvSpPr>
            <a:spLocks noChangeArrowheads="1"/>
          </p:cNvSpPr>
          <p:nvPr/>
        </p:nvSpPr>
        <p:spPr bwMode="auto">
          <a:xfrm rot="1953465">
            <a:off x="3800475" y="4495800"/>
            <a:ext cx="1838325" cy="1503363"/>
          </a:xfrm>
          <a:prstGeom prst="irregularSeal2">
            <a:avLst/>
          </a:prstGeom>
          <a:solidFill>
            <a:schemeClr val="bg1"/>
          </a:solidFill>
          <a:ln>
            <a:noFill/>
          </a:ln>
          <a:effectLst>
            <a:prstShdw prst="shdw17" dist="71842" dir="13500000">
              <a:schemeClr val="tx1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99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animBg="1"/>
      <p:bldP spid="177157" grpId="0" animBg="1"/>
      <p:bldP spid="177158" grpId="0" animBg="1"/>
      <p:bldP spid="177159" grpId="0" animBg="1"/>
      <p:bldP spid="1771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has it been in existence?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Has it only effected Africa?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it still around?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7772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CCECFF"/>
                </a:solidFill>
                <a:latin typeface="BlackChancery" pitchFamily="2" charset="0"/>
              </a:rPr>
              <a:t>Anti-Slavery Alphabet</a:t>
            </a:r>
          </a:p>
        </p:txBody>
      </p:sp>
      <p:pic>
        <p:nvPicPr>
          <p:cNvPr id="178179" name="Picture 3" descr="anti-slave_alphabet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1913"/>
            <a:ext cx="7315200" cy="49926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67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CCECFF"/>
                </a:solidFill>
                <a:latin typeface="BlackChancery" pitchFamily="2" charset="0"/>
              </a:rPr>
              <a:t>The Tree of Slavery—Loaded with the Sum of All Villanies!</a:t>
            </a:r>
          </a:p>
        </p:txBody>
      </p:sp>
      <p:pic>
        <p:nvPicPr>
          <p:cNvPr id="229379" name="Picture 3" descr="anti-slavery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76425"/>
            <a:ext cx="7772400" cy="452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7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CCECFF"/>
                </a:solidFill>
                <a:latin typeface="BlackChancery" pitchFamily="2" charset="0"/>
              </a:rPr>
              <a:t>Frederick Douglass  (1817-1895)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1676400" y="5181600"/>
            <a:ext cx="5821363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b="1" dirty="0">
                <a:latin typeface="Comic Sans MS" pitchFamily="66" charset="0"/>
              </a:rPr>
              <a:t>1845 </a:t>
            </a:r>
            <a:r>
              <a:rPr lang="en-US" sz="2600" b="1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600" b="1" dirty="0">
                <a:latin typeface="Comic Sans MS" pitchFamily="66" charset="0"/>
              </a:rPr>
              <a:t> </a:t>
            </a:r>
            <a:r>
              <a:rPr lang="en-US" sz="2600" b="1" i="1" dirty="0">
                <a:latin typeface="Comic Sans MS" pitchFamily="66" charset="0"/>
              </a:rPr>
              <a:t>The Narrative of the Life</a:t>
            </a:r>
            <a:br>
              <a:rPr lang="en-US" sz="2600" b="1" i="1" dirty="0">
                <a:latin typeface="Comic Sans MS" pitchFamily="66" charset="0"/>
              </a:rPr>
            </a:br>
            <a:r>
              <a:rPr lang="en-US" sz="2600" b="1" i="1" dirty="0">
                <a:latin typeface="Comic Sans MS" pitchFamily="66" charset="0"/>
              </a:rPr>
              <a:t>          Of Frederick Douglass</a:t>
            </a:r>
            <a:endParaRPr lang="en-US" sz="2600" b="1" dirty="0">
              <a:latin typeface="Comic Sans MS" pitchFamily="66" charset="0"/>
            </a:endParaRPr>
          </a:p>
          <a:p>
            <a:r>
              <a:rPr lang="en-US" sz="2600" b="1" dirty="0">
                <a:latin typeface="Comic Sans MS" pitchFamily="66" charset="0"/>
              </a:rPr>
              <a:t>1847 </a:t>
            </a:r>
            <a:r>
              <a:rPr lang="en-US" sz="2600" b="1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600" b="1" dirty="0">
                <a:latin typeface="Comic Sans MS" pitchFamily="66" charset="0"/>
              </a:rPr>
              <a:t> “The North Star”</a:t>
            </a:r>
            <a:endParaRPr lang="en-US" sz="2600" b="1" i="1" dirty="0">
              <a:latin typeface="Comic Sans MS" pitchFamily="66" charset="0"/>
            </a:endParaRPr>
          </a:p>
        </p:txBody>
      </p:sp>
      <p:pic>
        <p:nvPicPr>
          <p:cNvPr id="183300" name="Picture 4" descr="Frederick Douglas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2803525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1" name="Picture 5" descr="Photo portrait of Frederick Douglass."/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671763" cy="3629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152400" y="6430963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R2-12</a:t>
            </a:r>
          </a:p>
        </p:txBody>
      </p:sp>
    </p:spTree>
    <p:extLst>
      <p:ext uri="{BB962C8B-B14F-4D97-AF65-F5344CB8AC3E}">
        <p14:creationId xmlns:p14="http://schemas.microsoft.com/office/powerpoint/2010/main" val="2004434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609600" y="425450"/>
            <a:ext cx="77724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CCECFF"/>
                </a:solidFill>
                <a:latin typeface="BlackChancery" pitchFamily="2" charset="0"/>
              </a:rPr>
              <a:t>Leading Escaping Slaves Along the Underground Railroad</a:t>
            </a:r>
          </a:p>
        </p:txBody>
      </p:sp>
      <p:pic>
        <p:nvPicPr>
          <p:cNvPr id="300039" name="Picture 7" descr="Leading Slaves on the Underground RR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9816" r="7793" b="18201"/>
          <a:stretch>
            <a:fillRect/>
          </a:stretch>
        </p:blipFill>
        <p:spPr bwMode="auto">
          <a:xfrm>
            <a:off x="1752600" y="2133600"/>
            <a:ext cx="5867400" cy="3971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16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762000" y="319088"/>
            <a:ext cx="77724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CCECFF"/>
                </a:solidFill>
                <a:latin typeface="BlackChancery" pitchFamily="2" charset="0"/>
              </a:rPr>
              <a:t>The Underground Railroad</a:t>
            </a:r>
            <a:endParaRPr lang="en-US" sz="8000">
              <a:solidFill>
                <a:srgbClr val="CCECFF"/>
              </a:solidFill>
              <a:latin typeface="BlackChancery" pitchFamily="2" charset="0"/>
            </a:endParaRPr>
          </a:p>
        </p:txBody>
      </p:sp>
      <p:pic>
        <p:nvPicPr>
          <p:cNvPr id="186372" name="Picture 4" descr="map-Underground RR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108075"/>
            <a:ext cx="7404100" cy="5368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06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772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CCECFF"/>
                </a:solidFill>
                <a:latin typeface="BlackChancery" pitchFamily="2" charset="0"/>
              </a:rPr>
              <a:t>The Underground Railroad</a:t>
            </a:r>
            <a:endParaRPr lang="en-US" sz="8000">
              <a:solidFill>
                <a:srgbClr val="CCECFF"/>
              </a:solidFill>
              <a:latin typeface="BlackChancery" pitchFamily="2" charset="0"/>
            </a:endParaRP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457200" y="1524000"/>
            <a:ext cx="82296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98463" indent="-398463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sz="3000" b="1" dirty="0">
                <a:latin typeface="Comic Sans MS" pitchFamily="66" charset="0"/>
              </a:rPr>
              <a:t>“Conductor” ==== leader of the escape</a:t>
            </a:r>
            <a:br>
              <a:rPr lang="en-US" sz="3000" b="1" dirty="0">
                <a:latin typeface="Comic Sans MS" pitchFamily="66" charset="0"/>
              </a:rPr>
            </a:br>
            <a:endParaRPr lang="en-US" sz="3000" b="1" dirty="0">
              <a:latin typeface="Comic Sans MS" pitchFamily="66" charset="0"/>
            </a:endParaRPr>
          </a:p>
          <a:p>
            <a:pPr marL="398463" indent="-398463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sz="3000" b="1" dirty="0">
                <a:latin typeface="Comic Sans MS" pitchFamily="66" charset="0"/>
              </a:rPr>
              <a:t>“Passengers” ==== escaping slaves</a:t>
            </a:r>
            <a:br>
              <a:rPr lang="en-US" sz="3000" b="1" dirty="0">
                <a:latin typeface="Comic Sans MS" pitchFamily="66" charset="0"/>
              </a:rPr>
            </a:br>
            <a:endParaRPr lang="en-US" sz="3000" b="1" dirty="0">
              <a:latin typeface="Comic Sans MS" pitchFamily="66" charset="0"/>
            </a:endParaRPr>
          </a:p>
          <a:p>
            <a:pPr marL="398463" indent="-398463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sz="3000" b="1" dirty="0">
                <a:latin typeface="Comic Sans MS" pitchFamily="66" charset="0"/>
              </a:rPr>
              <a:t>“Tracks” ==== routes</a:t>
            </a:r>
            <a:br>
              <a:rPr lang="en-US" sz="3000" b="1" dirty="0">
                <a:latin typeface="Comic Sans MS" pitchFamily="66" charset="0"/>
              </a:rPr>
            </a:br>
            <a:endParaRPr lang="en-US" sz="3000" b="1" dirty="0">
              <a:latin typeface="Comic Sans MS" pitchFamily="66" charset="0"/>
            </a:endParaRPr>
          </a:p>
          <a:p>
            <a:pPr marL="398463" indent="-398463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sz="3000" b="1" dirty="0">
                <a:latin typeface="Comic Sans MS" pitchFamily="66" charset="0"/>
              </a:rPr>
              <a:t>“Trains” ==== farm wagons transporting</a:t>
            </a:r>
            <a:br>
              <a:rPr lang="en-US" sz="3000" b="1" dirty="0">
                <a:latin typeface="Comic Sans MS" pitchFamily="66" charset="0"/>
              </a:rPr>
            </a:br>
            <a:r>
              <a:rPr lang="en-US" sz="3000" b="1" dirty="0">
                <a:latin typeface="Comic Sans MS" pitchFamily="66" charset="0"/>
              </a:rPr>
              <a:t>                 the escaping slaves</a:t>
            </a:r>
            <a:br>
              <a:rPr lang="en-US" sz="3000" b="1" dirty="0">
                <a:latin typeface="Comic Sans MS" pitchFamily="66" charset="0"/>
              </a:rPr>
            </a:br>
            <a:endParaRPr lang="en-US" sz="3000" b="1" dirty="0">
              <a:latin typeface="Comic Sans MS" pitchFamily="66" charset="0"/>
            </a:endParaRPr>
          </a:p>
          <a:p>
            <a:pPr marL="398463" indent="-398463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sz="3000" b="1" dirty="0">
                <a:latin typeface="Comic Sans MS" pitchFamily="66" charset="0"/>
              </a:rPr>
              <a:t>“Depots” ==== safe houses to rest/sleep</a:t>
            </a:r>
          </a:p>
        </p:txBody>
      </p:sp>
    </p:spTree>
    <p:extLst>
      <p:ext uri="{BB962C8B-B14F-4D97-AF65-F5344CB8AC3E}">
        <p14:creationId xmlns:p14="http://schemas.microsoft.com/office/powerpoint/2010/main" val="4040696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Chances to eliminate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Declaration of Independence</a:t>
            </a:r>
          </a:p>
          <a:p>
            <a:endParaRPr lang="en-US" dirty="0" smtClean="0"/>
          </a:p>
          <a:p>
            <a:r>
              <a:rPr lang="en-US" dirty="0" smtClean="0"/>
              <a:t>3/5 Compromise</a:t>
            </a:r>
          </a:p>
          <a:p>
            <a:endParaRPr lang="en-US" dirty="0" smtClean="0"/>
          </a:p>
          <a:p>
            <a:r>
              <a:rPr lang="en-US" dirty="0" smtClean="0"/>
              <a:t>Slave trade compromise (interstate commerce)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8153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Slave Auction Notice, 1823</a:t>
            </a:r>
          </a:p>
        </p:txBody>
      </p:sp>
      <p:pic>
        <p:nvPicPr>
          <p:cNvPr id="99331" name="Picture 3" descr="slave auction ad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5562600" cy="469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lave auction-Charleston-1856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"/>
          <a:stretch>
            <a:fillRect/>
          </a:stretch>
        </p:blipFill>
        <p:spPr bwMode="auto">
          <a:xfrm>
            <a:off x="1371600" y="1295400"/>
            <a:ext cx="7162800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60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Slave Trade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Slavery had been around for centuries and it did not  include just one race or ethnic group</a:t>
            </a:r>
          </a:p>
          <a:p>
            <a:pPr eaLnBrk="1" hangingPunct="1"/>
            <a:r>
              <a:rPr lang="en-US" dirty="0" smtClean="0"/>
              <a:t>Large plantations in the new world (particularly sugar) increased the need for labor</a:t>
            </a:r>
          </a:p>
          <a:p>
            <a:pPr eaLnBrk="1" hangingPunct="1"/>
            <a:r>
              <a:rPr lang="en-US" dirty="0" smtClean="0"/>
              <a:t>Europe, Africa and the Americas become connected by triangular trade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Triangular Trade</a:t>
            </a:r>
            <a:br>
              <a:rPr lang="en-US" dirty="0" smtClean="0"/>
            </a:br>
            <a:r>
              <a:rPr lang="en-US" dirty="0" smtClean="0"/>
              <a:t>“middle passage”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1" name="Picture 5" descr="slave-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38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Sources of Slavery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African wars create slaves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European demand actually increase the wars (sometimes the war was just to take slaves)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To Africans and Europeans it was a question of commerce $$$$$$$$$$$$$$$$$$$$$$$$$$$$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8153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Slave-Owning Population (1850)</a:t>
            </a:r>
          </a:p>
        </p:txBody>
      </p:sp>
      <p:pic>
        <p:nvPicPr>
          <p:cNvPr id="79875" name="Picture 3" descr="MART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57"/>
          <a:stretch>
            <a:fillRect/>
          </a:stretch>
        </p:blipFill>
        <p:spPr bwMode="auto">
          <a:xfrm>
            <a:off x="2362200" y="1219200"/>
            <a:ext cx="5105400" cy="510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450</Words>
  <Application>Microsoft Office PowerPoint</Application>
  <PresentationFormat>On-screen Show (4:3)</PresentationFormat>
  <Paragraphs>114</Paragraphs>
  <Slides>35</Slides>
  <Notes>24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Slavery</vt:lpstr>
      <vt:lpstr>Slavery</vt:lpstr>
      <vt:lpstr>Chances to eliminate slavery</vt:lpstr>
      <vt:lpstr>PowerPoint Presentation</vt:lpstr>
      <vt:lpstr>Slave Trade</vt:lpstr>
      <vt:lpstr>Triangular Trade “middle passage”</vt:lpstr>
      <vt:lpstr>Sources of Slavery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Thoughts</vt:lpstr>
      <vt:lpstr>Why was it so hard for America to do away with slavery?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Slavery</dc:title>
  <dc:creator>jlowery</dc:creator>
  <cp:lastModifiedBy>Lowery, Joshua A</cp:lastModifiedBy>
  <cp:revision>15</cp:revision>
  <dcterms:created xsi:type="dcterms:W3CDTF">2010-09-08T15:44:44Z</dcterms:created>
  <dcterms:modified xsi:type="dcterms:W3CDTF">2014-10-15T16:50:47Z</dcterms:modified>
</cp:coreProperties>
</file>