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7" r:id="rId2"/>
    <p:sldId id="259" r:id="rId3"/>
    <p:sldId id="260" r:id="rId4"/>
    <p:sldId id="285" r:id="rId5"/>
    <p:sldId id="286" r:id="rId6"/>
    <p:sldId id="287" r:id="rId7"/>
    <p:sldId id="288" r:id="rId8"/>
    <p:sldId id="293" r:id="rId9"/>
    <p:sldId id="263" r:id="rId10"/>
    <p:sldId id="264" r:id="rId11"/>
    <p:sldId id="265" r:id="rId12"/>
    <p:sldId id="266" r:id="rId13"/>
    <p:sldId id="267" r:id="rId14"/>
    <p:sldId id="290" r:id="rId15"/>
    <p:sldId id="291" r:id="rId16"/>
    <p:sldId id="292" r:id="rId17"/>
    <p:sldId id="269" r:id="rId18"/>
    <p:sldId id="270" r:id="rId19"/>
    <p:sldId id="271" r:id="rId20"/>
    <p:sldId id="272" r:id="rId21"/>
    <p:sldId id="282" r:id="rId22"/>
    <p:sldId id="283" r:id="rId23"/>
    <p:sldId id="284"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9" d="100"/>
          <a:sy n="89" d="100"/>
        </p:scale>
        <p:origin x="466"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247A9C-075A-4C9D-97C4-35448C9D6329}" type="datetimeFigureOut">
              <a:rPr lang="en-US" smtClean="0"/>
              <a:t>10/19/2015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F8FB5A-10AB-43B9-BD13-15CBC4AC8E11}" type="slidenum">
              <a:rPr lang="en-US" smtClean="0"/>
              <a:t>‹#›</a:t>
            </a:fld>
            <a:endParaRPr lang="en-US"/>
          </a:p>
        </p:txBody>
      </p:sp>
    </p:spTree>
    <p:extLst>
      <p:ext uri="{BB962C8B-B14F-4D97-AF65-F5344CB8AC3E}">
        <p14:creationId xmlns:p14="http://schemas.microsoft.com/office/powerpoint/2010/main" val="2269897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D154E335-3B8D-4BE6-BA45-F9FD16753EF7}" type="slidenum">
              <a:rPr lang="en-US" altLang="en-US" sz="1200" smtClean="0"/>
              <a:pPr/>
              <a:t>4</a:t>
            </a:fld>
            <a:endParaRPr lang="en-US" altLang="en-US" sz="1200"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p:spPr>
        <p:txBody>
          <a:bodyPr/>
          <a:lstStyle/>
          <a:p>
            <a:pPr>
              <a:spcBef>
                <a:spcPts val="500"/>
              </a:spcBef>
              <a:spcAft>
                <a:spcPts val="500"/>
              </a:spcAft>
            </a:pPr>
            <a:r>
              <a:rPr lang="en-US" altLang="en-US" smtClean="0"/>
              <a:t>The FIRST time in the world that spinning and weaving were done in one operation under the same roof.</a:t>
            </a:r>
          </a:p>
          <a:p>
            <a:pPr>
              <a:spcBef>
                <a:spcPts val="500"/>
              </a:spcBef>
              <a:spcAft>
                <a:spcPts val="500"/>
              </a:spcAft>
            </a:pPr>
            <a:r>
              <a:rPr lang="en-US" altLang="en-US" smtClean="0"/>
              <a:t>The FIRST power loom to be used in the United States.</a:t>
            </a:r>
          </a:p>
          <a:p>
            <a:pPr>
              <a:spcBef>
                <a:spcPts val="500"/>
              </a:spcBef>
              <a:spcAft>
                <a:spcPts val="500"/>
              </a:spcAft>
            </a:pPr>
            <a:r>
              <a:rPr lang="en-US" altLang="en-US" smtClean="0"/>
              <a:t>The FIRST time in the United States that young women were employed as the predominant workforce and paid actual cash for their labor.</a:t>
            </a:r>
          </a:p>
          <a:p>
            <a:pPr>
              <a:spcBef>
                <a:spcPts val="500"/>
              </a:spcBef>
              <a:spcAft>
                <a:spcPts val="500"/>
              </a:spcAft>
            </a:pPr>
            <a:r>
              <a:rPr lang="en-US" altLang="en-US" smtClean="0"/>
              <a:t>The FIRST company-sponsored housing provided for employees.</a:t>
            </a:r>
          </a:p>
          <a:p>
            <a:pPr>
              <a:spcBef>
                <a:spcPts val="500"/>
              </a:spcBef>
              <a:spcAft>
                <a:spcPts val="500"/>
              </a:spcAft>
            </a:pPr>
            <a:r>
              <a:rPr lang="en-US" altLang="en-US" smtClean="0"/>
              <a:t>The FIRST textile mill to be built of brick.</a:t>
            </a:r>
          </a:p>
          <a:p>
            <a:pPr>
              <a:spcBef>
                <a:spcPts val="500"/>
              </a:spcBef>
              <a:spcAft>
                <a:spcPts val="500"/>
              </a:spcAft>
            </a:pPr>
            <a:r>
              <a:rPr lang="en-US" altLang="en-US" smtClean="0"/>
              <a:t>The Boston Manufacturing Company was the FIRST large successful manufacturing company in the United States. They raised over $400,000.00 from investors to build the buildings and machinery. The BMC was the prototype of the modern Corporation.</a:t>
            </a:r>
          </a:p>
          <a:p>
            <a:pPr>
              <a:spcBef>
                <a:spcPts val="500"/>
              </a:spcBef>
              <a:spcAft>
                <a:spcPts val="500"/>
              </a:spcAft>
            </a:pPr>
            <a:r>
              <a:rPr lang="en-US" altLang="en-US" smtClean="0"/>
              <a:t>The FIRST industrial labor strike in the United States was in this mill in 1821. The protesters were women and the issue was wages.</a:t>
            </a:r>
          </a:p>
          <a:p>
            <a:endParaRPr lang="en-US" altLang="en-US" smtClean="0"/>
          </a:p>
        </p:txBody>
      </p:sp>
    </p:spTree>
    <p:extLst>
      <p:ext uri="{BB962C8B-B14F-4D97-AF65-F5344CB8AC3E}">
        <p14:creationId xmlns:p14="http://schemas.microsoft.com/office/powerpoint/2010/main" val="16637104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17EA687B-6AF4-4F02-9CD9-27A6310D51CC}" type="slidenum">
              <a:rPr lang="en-US" altLang="en-US" sz="1200" smtClean="0"/>
              <a:pPr/>
              <a:t>5</a:t>
            </a:fld>
            <a:endParaRPr lang="en-US" altLang="en-US" sz="1200"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r>
              <a:rPr lang="en-US" altLang="en-US" smtClean="0"/>
              <a:t>Lowell’s Waltham mill and the many later mills that were built along rivers in New England brought together all the tasks of spinning, weaving, and dyeing that turned raw cleaned cotton into finished cloth.</a:t>
            </a:r>
          </a:p>
        </p:txBody>
      </p:sp>
    </p:spTree>
    <p:extLst>
      <p:ext uri="{BB962C8B-B14F-4D97-AF65-F5344CB8AC3E}">
        <p14:creationId xmlns:p14="http://schemas.microsoft.com/office/powerpoint/2010/main" val="12597553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DF7C2150-FCC7-4BD8-8A69-F0A553945C33}" type="slidenum">
              <a:rPr lang="en-US" altLang="en-US" sz="1200" smtClean="0"/>
              <a:pPr/>
              <a:t>7</a:t>
            </a:fld>
            <a:endParaRPr lang="en-US" altLang="en-US" sz="1200"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p:spPr>
        <p:txBody>
          <a:bodyPr/>
          <a:lstStyle/>
          <a:p>
            <a:r>
              <a:rPr lang="en-US" altLang="en-US" smtClean="0"/>
              <a:t>Centralizing work dramatically increased production.</a:t>
            </a:r>
          </a:p>
        </p:txBody>
      </p:sp>
    </p:spTree>
    <p:extLst>
      <p:ext uri="{BB962C8B-B14F-4D97-AF65-F5344CB8AC3E}">
        <p14:creationId xmlns:p14="http://schemas.microsoft.com/office/powerpoint/2010/main" val="7344267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9BE1BA8-BECF-44EF-A465-36A3849CED6F}" type="slidenum">
              <a:rPr lang="en-US" altLang="en-US" sz="1200" smtClean="0"/>
              <a:pPr/>
              <a:t>11</a:t>
            </a:fld>
            <a:endParaRPr lang="en-US" altLang="en-US" sz="1200" smtClean="0"/>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p:spPr>
        <p:txBody>
          <a:bodyPr/>
          <a:lstStyle/>
          <a:p>
            <a:r>
              <a:rPr lang="en-US" altLang="en-US" smtClean="0"/>
              <a:t>Products started rolling out of water powered factories at an astounding rate.</a:t>
            </a:r>
          </a:p>
          <a:p>
            <a:endParaRPr lang="en-US" altLang="en-US" smtClean="0"/>
          </a:p>
          <a:p>
            <a:r>
              <a:rPr lang="en-US" altLang="en-US" smtClean="0"/>
              <a:t>The self-sufficient household, where family members spun their own thread or made their own soap, was beginning to disappear.</a:t>
            </a:r>
          </a:p>
        </p:txBody>
      </p:sp>
    </p:spTree>
    <p:extLst>
      <p:ext uri="{BB962C8B-B14F-4D97-AF65-F5344CB8AC3E}">
        <p14:creationId xmlns:p14="http://schemas.microsoft.com/office/powerpoint/2010/main" val="7860981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2E0BD38-C382-4FCE-9723-E573FF38528D}" type="slidenum">
              <a:rPr lang="en-US" altLang="en-US" sz="1200" smtClean="0"/>
              <a:pPr/>
              <a:t>12</a:t>
            </a:fld>
            <a:endParaRPr lang="en-US" altLang="en-US" sz="1200" smtClean="0"/>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p:spPr>
        <p:txBody>
          <a:bodyPr/>
          <a:lstStyle/>
          <a:p>
            <a:r>
              <a:rPr lang="en-US" altLang="en-US" smtClean="0"/>
              <a:t>A new generation of Americans began buying and selling goods, borrowing and circulating money, and creation wealth.</a:t>
            </a:r>
          </a:p>
        </p:txBody>
      </p:sp>
    </p:spTree>
    <p:extLst>
      <p:ext uri="{BB962C8B-B14F-4D97-AF65-F5344CB8AC3E}">
        <p14:creationId xmlns:p14="http://schemas.microsoft.com/office/powerpoint/2010/main" val="14830083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6C591F6E-BE04-4849-B0AE-0DB88FB809AF}" type="slidenum">
              <a:rPr lang="en-US" altLang="en-US" sz="1200" smtClean="0"/>
              <a:pPr/>
              <a:t>14</a:t>
            </a:fld>
            <a:endParaRPr lang="en-US" altLang="en-US" sz="1200"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p:spPr>
        <p:txBody>
          <a:bodyPr/>
          <a:lstStyle/>
          <a:p>
            <a:r>
              <a:rPr lang="en-US" altLang="en-US" smtClean="0"/>
              <a:t>Some skilled artisans did produce goods such as books or glass that could not be made easily at home.  Others were employed in the shipping industry or legal or financial professions.  Most people, however, simply labored to make the food, clothing, and shelter they needed.</a:t>
            </a:r>
          </a:p>
        </p:txBody>
      </p:sp>
    </p:spTree>
    <p:extLst>
      <p:ext uri="{BB962C8B-B14F-4D97-AF65-F5344CB8AC3E}">
        <p14:creationId xmlns:p14="http://schemas.microsoft.com/office/powerpoint/2010/main" val="34707022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9A039772-D1FE-419F-9CB7-3D158D7947BB}" type="slidenum">
              <a:rPr lang="en-US" altLang="en-US" sz="1200" smtClean="0"/>
              <a:pPr/>
              <a:t>17</a:t>
            </a:fld>
            <a:endParaRPr lang="en-US" altLang="en-US" sz="1200" smtClean="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pPr>
              <a:spcBef>
                <a:spcPts val="500"/>
              </a:spcBef>
              <a:spcAft>
                <a:spcPts val="500"/>
              </a:spcAft>
            </a:pPr>
            <a:r>
              <a:rPr lang="en-US" altLang="en-US" smtClean="0"/>
              <a:t>It may look pretty modest, but the </a:t>
            </a:r>
            <a:r>
              <a:rPr lang="en-US" altLang="en-US" i="1" smtClean="0"/>
              <a:t>John Bull</a:t>
            </a:r>
            <a:r>
              <a:rPr lang="en-US" altLang="en-US" smtClean="0"/>
              <a:t> locomotive is the world's oldest still operable self-propelled vehicle. </a:t>
            </a:r>
          </a:p>
          <a:p>
            <a:endParaRPr lang="en-US" altLang="en-US" smtClean="0"/>
          </a:p>
          <a:p>
            <a:pPr>
              <a:spcBef>
                <a:spcPts val="500"/>
              </a:spcBef>
              <a:spcAft>
                <a:spcPts val="500"/>
              </a:spcAft>
            </a:pPr>
            <a:r>
              <a:rPr lang="en-US" altLang="en-US" smtClean="0"/>
              <a:t>Late in August 1831, after a six-week voyage from Liverpool, England, the Allegheny docked at a Philadelphia wharf. Lashed aboard were the parts for "one locomotive steam engine" that had been purchased by New Jersey entrepreneur and engineer Robert Stevens. Stevens was building a railroad, one of the first in the United States; he had hired Isaac Dripps as a skilled mechanic. </a:t>
            </a:r>
          </a:p>
          <a:p>
            <a:pPr>
              <a:spcBef>
                <a:spcPts val="500"/>
              </a:spcBef>
              <a:spcAft>
                <a:spcPts val="500"/>
              </a:spcAft>
            </a:pPr>
            <a:r>
              <a:rPr lang="en-US" altLang="en-US" smtClean="0"/>
              <a:t>Eleven days later, Dripps and his crew had put the engine together on a short length of track. A fire was lit, and steam raised. To everyone's relief, the machine moved, although it would need considerable fine-tuning before it worked properly. In November, Stevens held a party to display the engine to politicians whose support he needed to complete his railroad. </a:t>
            </a:r>
          </a:p>
          <a:p>
            <a:pPr>
              <a:spcBef>
                <a:spcPts val="500"/>
              </a:spcBef>
              <a:spcAft>
                <a:spcPts val="500"/>
              </a:spcAft>
            </a:pPr>
            <a:r>
              <a:rPr lang="en-US" altLang="en-US" smtClean="0"/>
              <a:t>After the party, Stevens put his engine in a shed for two years while he worked on his railroad, laying rails between Camden and South Amboy, New Jersey (hence the name Camden and Amboy Railroad). Travelers then took ferries at either end to reach the cities of New York or Philadelphia. The Camden and Amboy became one of the most successful early railroads in the U.S. </a:t>
            </a:r>
          </a:p>
          <a:p>
            <a:endParaRPr lang="en-US" altLang="en-US" smtClean="0"/>
          </a:p>
        </p:txBody>
      </p:sp>
    </p:spTree>
    <p:extLst>
      <p:ext uri="{BB962C8B-B14F-4D97-AF65-F5344CB8AC3E}">
        <p14:creationId xmlns:p14="http://schemas.microsoft.com/office/powerpoint/2010/main" val="29636073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7077504-BD8E-40D3-9402-B6BF544FE18C}" type="slidenum">
              <a:rPr lang="en-US" altLang="en-US" sz="1200" smtClean="0"/>
              <a:pPr/>
              <a:t>20</a:t>
            </a:fld>
            <a:endParaRPr lang="en-US" altLang="en-US" sz="1200"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p:spPr>
        <p:txBody>
          <a:bodyPr/>
          <a:lstStyle/>
          <a:p>
            <a:pPr>
              <a:spcBef>
                <a:spcPts val="500"/>
              </a:spcBef>
              <a:spcAft>
                <a:spcPts val="500"/>
              </a:spcAft>
            </a:pPr>
            <a:r>
              <a:rPr lang="en-US" altLang="en-US" smtClean="0">
                <a:latin typeface="Century Gothic" panose="020B0502020202020204" pitchFamily="34" charset="0"/>
              </a:rPr>
              <a:t>As a direct result of his invention and the marketing and sales success that followed, Sam Colt and his firearms played a prominent role in the history of a developing America. So popular was the Colt revolver during the latter half of the 1800s that it was perhaps the best-known firearm not only in this country but also in Canada, Mexico, and many European countries. To this day, the name Colt suggests firearms to most Americans.</a:t>
            </a:r>
          </a:p>
          <a:p>
            <a:pPr>
              <a:spcBef>
                <a:spcPts val="500"/>
              </a:spcBef>
              <a:spcAft>
                <a:spcPts val="500"/>
              </a:spcAft>
            </a:pPr>
            <a:r>
              <a:rPr lang="en-US" altLang="en-US" smtClean="0">
                <a:latin typeface="Century Gothic" panose="020B0502020202020204" pitchFamily="34" charset="0"/>
              </a:rPr>
              <a:t>Sam Colt's success story began with the issuance of a U.S. patent in 1836 for the Colt firearm equipped with a revolving cylinder containing five or six bullets. Colt's revolver provided its user with greatly increased firepower. Prior to his invention, only one- and two-barrel flintlock pistols were available. In the 163 years that have followed, more than 30 million revolvers, pistols, and rifles bearing the Colt name have been produced, almost all of them in plants located in the Hartford, Connecticut, area.</a:t>
            </a:r>
          </a:p>
          <a:p>
            <a:endParaRPr lang="en-US" altLang="en-US" smtClean="0"/>
          </a:p>
        </p:txBody>
      </p:sp>
    </p:spTree>
    <p:extLst>
      <p:ext uri="{BB962C8B-B14F-4D97-AF65-F5344CB8AC3E}">
        <p14:creationId xmlns:p14="http://schemas.microsoft.com/office/powerpoint/2010/main" val="15393452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BF82A16-5F3E-4153-94DF-8E989B4535B1}" type="datetimeFigureOut">
              <a:rPr lang="en-US" smtClean="0"/>
              <a:t>10/19/2015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C0AE15-FE5A-494B-A8B3-FE1597BAFD01}" type="slidenum">
              <a:rPr lang="en-US" smtClean="0"/>
              <a:t>‹#›</a:t>
            </a:fld>
            <a:endParaRPr lang="en-US"/>
          </a:p>
        </p:txBody>
      </p:sp>
    </p:spTree>
    <p:extLst>
      <p:ext uri="{BB962C8B-B14F-4D97-AF65-F5344CB8AC3E}">
        <p14:creationId xmlns:p14="http://schemas.microsoft.com/office/powerpoint/2010/main" val="1407831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F82A16-5F3E-4153-94DF-8E989B4535B1}" type="datetimeFigureOut">
              <a:rPr lang="en-US" smtClean="0"/>
              <a:t>10/19/2015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C0AE15-FE5A-494B-A8B3-FE1597BAFD01}" type="slidenum">
              <a:rPr lang="en-US" smtClean="0"/>
              <a:t>‹#›</a:t>
            </a:fld>
            <a:endParaRPr lang="en-US"/>
          </a:p>
        </p:txBody>
      </p:sp>
    </p:spTree>
    <p:extLst>
      <p:ext uri="{BB962C8B-B14F-4D97-AF65-F5344CB8AC3E}">
        <p14:creationId xmlns:p14="http://schemas.microsoft.com/office/powerpoint/2010/main" val="38715490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F82A16-5F3E-4153-94DF-8E989B4535B1}" type="datetimeFigureOut">
              <a:rPr lang="en-US" smtClean="0"/>
              <a:t>10/19/2015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C0AE15-FE5A-494B-A8B3-FE1597BAFD01}" type="slidenum">
              <a:rPr lang="en-US" smtClean="0"/>
              <a:t>‹#›</a:t>
            </a:fld>
            <a:endParaRPr lang="en-US"/>
          </a:p>
        </p:txBody>
      </p:sp>
    </p:spTree>
    <p:extLst>
      <p:ext uri="{BB962C8B-B14F-4D97-AF65-F5344CB8AC3E}">
        <p14:creationId xmlns:p14="http://schemas.microsoft.com/office/powerpoint/2010/main" val="2745042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F82A16-5F3E-4153-94DF-8E989B4535B1}" type="datetimeFigureOut">
              <a:rPr lang="en-US" smtClean="0"/>
              <a:t>10/19/2015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C0AE15-FE5A-494B-A8B3-FE1597BAFD01}" type="slidenum">
              <a:rPr lang="en-US" smtClean="0"/>
              <a:t>‹#›</a:t>
            </a:fld>
            <a:endParaRPr lang="en-US"/>
          </a:p>
        </p:txBody>
      </p:sp>
    </p:spTree>
    <p:extLst>
      <p:ext uri="{BB962C8B-B14F-4D97-AF65-F5344CB8AC3E}">
        <p14:creationId xmlns:p14="http://schemas.microsoft.com/office/powerpoint/2010/main" val="506513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BF82A16-5F3E-4153-94DF-8E989B4535B1}" type="datetimeFigureOut">
              <a:rPr lang="en-US" smtClean="0"/>
              <a:t>10/19/2015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C0AE15-FE5A-494B-A8B3-FE1597BAFD01}" type="slidenum">
              <a:rPr lang="en-US" smtClean="0"/>
              <a:t>‹#›</a:t>
            </a:fld>
            <a:endParaRPr lang="en-US"/>
          </a:p>
        </p:txBody>
      </p:sp>
    </p:spTree>
    <p:extLst>
      <p:ext uri="{BB962C8B-B14F-4D97-AF65-F5344CB8AC3E}">
        <p14:creationId xmlns:p14="http://schemas.microsoft.com/office/powerpoint/2010/main" val="7316836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BF82A16-5F3E-4153-94DF-8E989B4535B1}" type="datetimeFigureOut">
              <a:rPr lang="en-US" smtClean="0"/>
              <a:t>10/19/2015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C0AE15-FE5A-494B-A8B3-FE1597BAFD01}" type="slidenum">
              <a:rPr lang="en-US" smtClean="0"/>
              <a:t>‹#›</a:t>
            </a:fld>
            <a:endParaRPr lang="en-US"/>
          </a:p>
        </p:txBody>
      </p:sp>
    </p:spTree>
    <p:extLst>
      <p:ext uri="{BB962C8B-B14F-4D97-AF65-F5344CB8AC3E}">
        <p14:creationId xmlns:p14="http://schemas.microsoft.com/office/powerpoint/2010/main" val="34499786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BF82A16-5F3E-4153-94DF-8E989B4535B1}" type="datetimeFigureOut">
              <a:rPr lang="en-US" smtClean="0"/>
              <a:t>10/19/2015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C0AE15-FE5A-494B-A8B3-FE1597BAFD01}" type="slidenum">
              <a:rPr lang="en-US" smtClean="0"/>
              <a:t>‹#›</a:t>
            </a:fld>
            <a:endParaRPr lang="en-US"/>
          </a:p>
        </p:txBody>
      </p:sp>
    </p:spTree>
    <p:extLst>
      <p:ext uri="{BB962C8B-B14F-4D97-AF65-F5344CB8AC3E}">
        <p14:creationId xmlns:p14="http://schemas.microsoft.com/office/powerpoint/2010/main" val="2595758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BF82A16-5F3E-4153-94DF-8E989B4535B1}" type="datetimeFigureOut">
              <a:rPr lang="en-US" smtClean="0"/>
              <a:t>10/19/2015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C0AE15-FE5A-494B-A8B3-FE1597BAFD01}" type="slidenum">
              <a:rPr lang="en-US" smtClean="0"/>
              <a:t>‹#›</a:t>
            </a:fld>
            <a:endParaRPr lang="en-US"/>
          </a:p>
        </p:txBody>
      </p:sp>
    </p:spTree>
    <p:extLst>
      <p:ext uri="{BB962C8B-B14F-4D97-AF65-F5344CB8AC3E}">
        <p14:creationId xmlns:p14="http://schemas.microsoft.com/office/powerpoint/2010/main" val="9761372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F82A16-5F3E-4153-94DF-8E989B4535B1}" type="datetimeFigureOut">
              <a:rPr lang="en-US" smtClean="0"/>
              <a:t>10/19/2015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C0AE15-FE5A-494B-A8B3-FE1597BAFD01}" type="slidenum">
              <a:rPr lang="en-US" smtClean="0"/>
              <a:t>‹#›</a:t>
            </a:fld>
            <a:endParaRPr lang="en-US"/>
          </a:p>
        </p:txBody>
      </p:sp>
    </p:spTree>
    <p:extLst>
      <p:ext uri="{BB962C8B-B14F-4D97-AF65-F5344CB8AC3E}">
        <p14:creationId xmlns:p14="http://schemas.microsoft.com/office/powerpoint/2010/main" val="1071409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F82A16-5F3E-4153-94DF-8E989B4535B1}" type="datetimeFigureOut">
              <a:rPr lang="en-US" smtClean="0"/>
              <a:t>10/19/2015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C0AE15-FE5A-494B-A8B3-FE1597BAFD01}" type="slidenum">
              <a:rPr lang="en-US" smtClean="0"/>
              <a:t>‹#›</a:t>
            </a:fld>
            <a:endParaRPr lang="en-US"/>
          </a:p>
        </p:txBody>
      </p:sp>
    </p:spTree>
    <p:extLst>
      <p:ext uri="{BB962C8B-B14F-4D97-AF65-F5344CB8AC3E}">
        <p14:creationId xmlns:p14="http://schemas.microsoft.com/office/powerpoint/2010/main" val="940047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F82A16-5F3E-4153-94DF-8E989B4535B1}" type="datetimeFigureOut">
              <a:rPr lang="en-US" smtClean="0"/>
              <a:t>10/19/2015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C0AE15-FE5A-494B-A8B3-FE1597BAFD01}" type="slidenum">
              <a:rPr lang="en-US" smtClean="0"/>
              <a:t>‹#›</a:t>
            </a:fld>
            <a:endParaRPr lang="en-US"/>
          </a:p>
        </p:txBody>
      </p:sp>
    </p:spTree>
    <p:extLst>
      <p:ext uri="{BB962C8B-B14F-4D97-AF65-F5344CB8AC3E}">
        <p14:creationId xmlns:p14="http://schemas.microsoft.com/office/powerpoint/2010/main" val="11225652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F82A16-5F3E-4153-94DF-8E989B4535B1}" type="datetimeFigureOut">
              <a:rPr lang="en-US" smtClean="0"/>
              <a:t>10/19/2015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C0AE15-FE5A-494B-A8B3-FE1597BAFD01}" type="slidenum">
              <a:rPr lang="en-US" smtClean="0"/>
              <a:t>‹#›</a:t>
            </a:fld>
            <a:endParaRPr lang="en-US"/>
          </a:p>
        </p:txBody>
      </p:sp>
    </p:spTree>
    <p:extLst>
      <p:ext uri="{BB962C8B-B14F-4D97-AF65-F5344CB8AC3E}">
        <p14:creationId xmlns:p14="http://schemas.microsoft.com/office/powerpoint/2010/main" val="26289787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www.history.com/topics/telegraph/videos#the-telegraph-and-telephone"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descr="Newsprint"/>
          <p:cNvSpPr>
            <a:spLocks noGrp="1" noChangeArrowheads="1"/>
          </p:cNvSpPr>
          <p:nvPr>
            <p:ph type="title"/>
          </p:nvPr>
        </p:nvSpPr>
        <p:spPr>
          <a:xfrm>
            <a:off x="1524000" y="0"/>
            <a:ext cx="9144000" cy="1600200"/>
          </a:xfrm>
          <a:blipFill dpi="0" rotWithShape="0">
            <a:blip r:embed="rId2"/>
            <a:srcRect/>
            <a:tile tx="0" ty="0" sx="100000" sy="100000" flip="none" algn="tl"/>
          </a:blipFill>
        </p:spPr>
        <p:txBody>
          <a:bodyPr/>
          <a:lstStyle/>
          <a:p>
            <a:r>
              <a:rPr lang="en-US" altLang="en-US" sz="5400"/>
              <a:t>The Market Revolution</a:t>
            </a:r>
          </a:p>
        </p:txBody>
      </p:sp>
      <p:pic>
        <p:nvPicPr>
          <p:cNvPr id="307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600200"/>
            <a:ext cx="914400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07032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endParaRPr lang="en-US" altLang="en-US" smtClean="0"/>
          </a:p>
        </p:txBody>
      </p:sp>
      <p:sp>
        <p:nvSpPr>
          <p:cNvPr id="11267" name="Content Placeholder 2"/>
          <p:cNvSpPr>
            <a:spLocks noGrp="1"/>
          </p:cNvSpPr>
          <p:nvPr>
            <p:ph idx="1"/>
          </p:nvPr>
        </p:nvSpPr>
        <p:spPr/>
        <p:txBody>
          <a:bodyPr/>
          <a:lstStyle/>
          <a:p>
            <a:r>
              <a:rPr lang="en-US" altLang="en-US" smtClean="0"/>
              <a:t>Demand for canals and shipping results in the creation of the:</a:t>
            </a:r>
          </a:p>
          <a:p>
            <a:endParaRPr lang="en-US" altLang="en-US" smtClean="0"/>
          </a:p>
          <a:p>
            <a:r>
              <a:rPr lang="en-US" altLang="en-US" smtClean="0"/>
              <a:t>ERIE CANAL!</a:t>
            </a:r>
          </a:p>
        </p:txBody>
      </p:sp>
      <p:pic>
        <p:nvPicPr>
          <p:cNvPr id="11268" name="Picture 2" descr="http://www.latinamericanstudies.org/united-states/Erie-canal-map.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8950" y="3829050"/>
            <a:ext cx="8877300" cy="302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72614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descr="White marble"/>
          <p:cNvSpPr>
            <a:spLocks noGrp="1" noChangeArrowheads="1"/>
          </p:cNvSpPr>
          <p:nvPr>
            <p:ph type="title"/>
          </p:nvPr>
        </p:nvSpPr>
        <p:spPr>
          <a:xfrm>
            <a:off x="1524000" y="4191000"/>
            <a:ext cx="9144000" cy="2667000"/>
          </a:xfrm>
          <a:blipFill dpi="0" rotWithShape="0">
            <a:blip r:embed="rId3"/>
            <a:srcRect/>
            <a:tile tx="0" ty="0" sx="100000" sy="100000" flip="none" algn="tl"/>
          </a:blipFill>
        </p:spPr>
        <p:txBody>
          <a:bodyPr>
            <a:normAutofit fontScale="90000"/>
          </a:bodyPr>
          <a:lstStyle/>
          <a:p>
            <a:r>
              <a:rPr lang="en-US" altLang="en-US" sz="4800"/>
              <a:t>The power harnessed from these moving waters ran the new machines in factories that sprang up in the early 1800s.</a:t>
            </a:r>
          </a:p>
        </p:txBody>
      </p:sp>
      <p:pic>
        <p:nvPicPr>
          <p:cNvPr id="1229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0"/>
            <a:ext cx="91440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72066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descr="Blue tissue paper"/>
          <p:cNvSpPr>
            <a:spLocks noGrp="1" noChangeArrowheads="1"/>
          </p:cNvSpPr>
          <p:nvPr>
            <p:ph type="title"/>
          </p:nvPr>
        </p:nvSpPr>
        <p:spPr>
          <a:xfrm>
            <a:off x="1524000" y="0"/>
            <a:ext cx="9144000" cy="2209800"/>
          </a:xfrm>
          <a:blipFill dpi="0" rotWithShape="0">
            <a:blip r:embed="rId3"/>
            <a:srcRect/>
            <a:tile tx="0" ty="0" sx="100000" sy="100000" flip="none" algn="tl"/>
          </a:blipFill>
        </p:spPr>
        <p:txBody>
          <a:bodyPr/>
          <a:lstStyle/>
          <a:p>
            <a:r>
              <a:rPr lang="en-US" altLang="en-US" sz="4800"/>
              <a:t>After the War of 1812, the U.S. economy soared although most were farmers.</a:t>
            </a:r>
          </a:p>
        </p:txBody>
      </p:sp>
      <p:pic>
        <p:nvPicPr>
          <p:cNvPr id="1433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2133600"/>
            <a:ext cx="91440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74806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descr="Pink tissue paper"/>
          <p:cNvSpPr>
            <a:spLocks noGrp="1" noChangeArrowheads="1"/>
          </p:cNvSpPr>
          <p:nvPr>
            <p:ph type="title"/>
          </p:nvPr>
        </p:nvSpPr>
        <p:spPr>
          <a:xfrm>
            <a:off x="1524000" y="0"/>
            <a:ext cx="9144000" cy="6858000"/>
          </a:xfrm>
          <a:blipFill dpi="0" rotWithShape="0">
            <a:blip r:embed="rId2"/>
            <a:srcRect/>
            <a:tile tx="0" ty="0" sx="100000" sy="100000" flip="none" algn="tl"/>
          </a:blipFill>
        </p:spPr>
        <p:txBody>
          <a:bodyPr/>
          <a:lstStyle/>
          <a:p>
            <a:r>
              <a:rPr lang="en-US" altLang="en-US" sz="5400"/>
              <a:t>The way Americans made, bought, and sold goods is known as the </a:t>
            </a:r>
            <a:r>
              <a:rPr lang="en-US" altLang="en-US" sz="5400" b="1"/>
              <a:t>Market Revolution.</a:t>
            </a:r>
            <a:endParaRPr lang="en-US" altLang="en-US" sz="5400"/>
          </a:p>
        </p:txBody>
      </p:sp>
    </p:spTree>
    <p:extLst>
      <p:ext uri="{BB962C8B-B14F-4D97-AF65-F5344CB8AC3E}">
        <p14:creationId xmlns:p14="http://schemas.microsoft.com/office/powerpoint/2010/main" val="25295689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descr="Recycled paper"/>
          <p:cNvSpPr>
            <a:spLocks noGrp="1" noChangeArrowheads="1"/>
          </p:cNvSpPr>
          <p:nvPr>
            <p:ph type="title"/>
          </p:nvPr>
        </p:nvSpPr>
        <p:spPr>
          <a:xfrm>
            <a:off x="6477000" y="0"/>
            <a:ext cx="4191000" cy="6858000"/>
          </a:xfrm>
          <a:blipFill dpi="0" rotWithShape="0">
            <a:blip r:embed="rId3"/>
            <a:srcRect/>
            <a:tile tx="0" ty="0" sx="100000" sy="100000" flip="none" algn="tl"/>
          </a:blipFill>
        </p:spPr>
        <p:txBody>
          <a:bodyPr/>
          <a:lstStyle/>
          <a:p>
            <a:r>
              <a:rPr lang="en-US" altLang="en-US" sz="4800"/>
              <a:t>For most Americans, “going to work” in the 1700s generally meant working in the home or around the farm.</a:t>
            </a:r>
          </a:p>
        </p:txBody>
      </p:sp>
      <p:pic>
        <p:nvPicPr>
          <p:cNvPr id="37891" name="Picture 4"/>
          <p:cNvPicPr>
            <a:picLocks noChangeAspect="1" noChangeArrowheads="1"/>
          </p:cNvPicPr>
          <p:nvPr/>
        </p:nvPicPr>
        <p:blipFill>
          <a:blip r:embed="rId4">
            <a:extLst>
              <a:ext uri="{28A0092B-C50C-407E-A947-70E740481C1C}">
                <a14:useLocalDpi xmlns:a14="http://schemas.microsoft.com/office/drawing/2010/main" val="0"/>
              </a:ext>
            </a:extLst>
          </a:blip>
          <a:srcRect t="10034" b="10034"/>
          <a:stretch>
            <a:fillRect/>
          </a:stretch>
        </p:blipFill>
        <p:spPr bwMode="auto">
          <a:xfrm>
            <a:off x="1524000" y="0"/>
            <a:ext cx="50292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97258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939" name="Rectangle 2"/>
          <p:cNvSpPr>
            <a:spLocks noGrp="1" noChangeArrowheads="1"/>
          </p:cNvSpPr>
          <p:nvPr>
            <p:ph type="title"/>
          </p:nvPr>
        </p:nvSpPr>
        <p:spPr>
          <a:xfrm>
            <a:off x="1524000" y="0"/>
            <a:ext cx="9144000" cy="2667000"/>
          </a:xfrm>
          <a:solidFill>
            <a:srgbClr val="D3D3D3"/>
          </a:solidFill>
        </p:spPr>
        <p:txBody>
          <a:bodyPr>
            <a:normAutofit fontScale="90000"/>
          </a:bodyPr>
          <a:lstStyle/>
          <a:p>
            <a:r>
              <a:rPr lang="en-US" altLang="en-US" sz="4800"/>
              <a:t>In the 1800s the building of new factories sharply increased the demand for people to work outside the home.</a:t>
            </a:r>
          </a:p>
        </p:txBody>
      </p:sp>
    </p:spTree>
    <p:extLst>
      <p:ext uri="{BB962C8B-B14F-4D97-AF65-F5344CB8AC3E}">
        <p14:creationId xmlns:p14="http://schemas.microsoft.com/office/powerpoint/2010/main" val="34947865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dirty="0" smtClean="0"/>
              <a:t>New Inventions</a:t>
            </a:r>
            <a:endParaRPr lang="en-US" altLang="en-US" dirty="0" smtClean="0"/>
          </a:p>
        </p:txBody>
      </p:sp>
      <p:sp>
        <p:nvSpPr>
          <p:cNvPr id="8195" name="Content Placeholder 2"/>
          <p:cNvSpPr>
            <a:spLocks noGrp="1"/>
          </p:cNvSpPr>
          <p:nvPr>
            <p:ph idx="1"/>
          </p:nvPr>
        </p:nvSpPr>
        <p:spPr/>
        <p:txBody>
          <a:bodyPr/>
          <a:lstStyle/>
          <a:p>
            <a:r>
              <a:rPr lang="en-US" altLang="en-US" smtClean="0"/>
              <a:t>Mechanical Reaper</a:t>
            </a:r>
          </a:p>
          <a:p>
            <a:r>
              <a:rPr lang="en-US" altLang="en-US" smtClean="0"/>
              <a:t>Steel Plow</a:t>
            </a:r>
          </a:p>
          <a:p>
            <a:r>
              <a:rPr lang="en-US" altLang="en-US" smtClean="0"/>
              <a:t>Telegraph</a:t>
            </a:r>
          </a:p>
          <a:p>
            <a:r>
              <a:rPr lang="en-US" altLang="en-US" smtClean="0"/>
              <a:t>Steam Engine</a:t>
            </a:r>
          </a:p>
          <a:p>
            <a:r>
              <a:rPr lang="en-US" altLang="en-US" smtClean="0"/>
              <a:t>Cotton Gin</a:t>
            </a:r>
          </a:p>
          <a:p>
            <a:r>
              <a:rPr lang="en-US" altLang="en-US" smtClean="0"/>
              <a:t>Sewing Machine</a:t>
            </a:r>
          </a:p>
          <a:p>
            <a:r>
              <a:rPr lang="en-US" altLang="en-US" smtClean="0"/>
              <a:t>Steamboat</a:t>
            </a:r>
          </a:p>
        </p:txBody>
      </p:sp>
    </p:spTree>
    <p:extLst>
      <p:ext uri="{BB962C8B-B14F-4D97-AF65-F5344CB8AC3E}">
        <p14:creationId xmlns:p14="http://schemas.microsoft.com/office/powerpoint/2010/main" val="23160704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endParaRPr lang="en-US" altLang="en-US" smtClean="0"/>
          </a:p>
        </p:txBody>
      </p:sp>
      <p:pic>
        <p:nvPicPr>
          <p:cNvPr id="1945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571500"/>
            <a:ext cx="76200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571500"/>
            <a:ext cx="76200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31803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en-US" smtClean="0"/>
              <a:t>Steam Engines</a:t>
            </a:r>
          </a:p>
        </p:txBody>
      </p:sp>
      <p:sp>
        <p:nvSpPr>
          <p:cNvPr id="21507" name="Content Placeholder 2"/>
          <p:cNvSpPr>
            <a:spLocks noGrp="1"/>
          </p:cNvSpPr>
          <p:nvPr>
            <p:ph idx="1"/>
          </p:nvPr>
        </p:nvSpPr>
        <p:spPr>
          <a:xfrm>
            <a:off x="1981200" y="1600200"/>
            <a:ext cx="8229600" cy="4495800"/>
          </a:xfrm>
        </p:spPr>
        <p:txBody>
          <a:bodyPr/>
          <a:lstStyle/>
          <a:p>
            <a:r>
              <a:rPr lang="en-US" altLang="en-US" smtClean="0"/>
              <a:t>Early 1800’s, Locomotives in England are developing</a:t>
            </a:r>
          </a:p>
          <a:p>
            <a:r>
              <a:rPr lang="en-US" altLang="en-US" smtClean="0"/>
              <a:t>Reach the US in 1930</a:t>
            </a:r>
          </a:p>
          <a:p>
            <a:r>
              <a:rPr lang="en-US" altLang="en-US" smtClean="0"/>
              <a:t>By 1850, more than 9,000 miles of tracks</a:t>
            </a:r>
          </a:p>
        </p:txBody>
      </p:sp>
      <p:pic>
        <p:nvPicPr>
          <p:cNvPr id="21508" name="Picture 2" descr="http://railroad.lindahall.org/siteart/essays/rr058004_America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3810001"/>
            <a:ext cx="5105400" cy="292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80268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endParaRPr lang="en-US" altLang="en-US" smtClean="0"/>
          </a:p>
        </p:txBody>
      </p:sp>
      <p:sp>
        <p:nvSpPr>
          <p:cNvPr id="22531" name="Content Placeholder 2"/>
          <p:cNvSpPr>
            <a:spLocks noGrp="1"/>
          </p:cNvSpPr>
          <p:nvPr>
            <p:ph idx="1"/>
          </p:nvPr>
        </p:nvSpPr>
        <p:spPr/>
        <p:txBody>
          <a:bodyPr/>
          <a:lstStyle/>
          <a:p>
            <a:r>
              <a:rPr lang="en-US" altLang="en-US" smtClean="0"/>
              <a:t>The first text messaging machine is invented in 1837 by Samuel Morse! </a:t>
            </a:r>
          </a:p>
        </p:txBody>
      </p:sp>
      <p:sp>
        <p:nvSpPr>
          <p:cNvPr id="22532" name="Rectangle 3"/>
          <p:cNvSpPr>
            <a:spLocks noChangeArrowheads="1"/>
          </p:cNvSpPr>
          <p:nvPr/>
        </p:nvSpPr>
        <p:spPr bwMode="auto">
          <a:xfrm>
            <a:off x="3810000" y="3105151"/>
            <a:ext cx="4572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a:hlinkClick r:id="rId2"/>
              </a:rPr>
              <a:t>http://www.history.com/topics/telegraph/videos#the-telegraph-and-telephone</a:t>
            </a:r>
            <a:r>
              <a:rPr lang="en-US" altLang="en-US"/>
              <a:t> </a:t>
            </a:r>
          </a:p>
        </p:txBody>
      </p:sp>
    </p:spTree>
    <p:extLst>
      <p:ext uri="{BB962C8B-B14F-4D97-AF65-F5344CB8AC3E}">
        <p14:creationId xmlns:p14="http://schemas.microsoft.com/office/powerpoint/2010/main" val="23039252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endParaRPr lang="en-US" altLang="en-US" sz="4800"/>
          </a:p>
        </p:txBody>
      </p:sp>
      <p:sp>
        <p:nvSpPr>
          <p:cNvPr id="6147" name="Rectangle 3"/>
          <p:cNvSpPr>
            <a:spLocks noGrp="1" noChangeArrowheads="1"/>
          </p:cNvSpPr>
          <p:nvPr>
            <p:ph type="body" idx="1"/>
          </p:nvPr>
        </p:nvSpPr>
        <p:spPr/>
        <p:txBody>
          <a:bodyPr/>
          <a:lstStyle/>
          <a:p>
            <a:endParaRPr lang="en-US" altLang="en-US" smtClean="0"/>
          </a:p>
        </p:txBody>
      </p:sp>
      <p:pic>
        <p:nvPicPr>
          <p:cNvPr id="6148" name="Picture 4" descr="E:\Social Studies\Jon Parkin\AmericanHistory\1st-Semester\Unit-III\08-Market_Revolution\New_England_mill_schematic.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86536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524000" y="0"/>
            <a:ext cx="9144000" cy="2667000"/>
          </a:xfrm>
        </p:spPr>
        <p:txBody>
          <a:bodyPr/>
          <a:lstStyle/>
          <a:p>
            <a:r>
              <a:rPr lang="en-US" altLang="en-US" sz="4800"/>
              <a:t>Samuel Colt patented his revolving pistol in 1836.</a:t>
            </a:r>
          </a:p>
        </p:txBody>
      </p:sp>
      <p:pic>
        <p:nvPicPr>
          <p:cNvPr id="2355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895600"/>
            <a:ext cx="9144000" cy="372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69262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altLang="en-US" smtClean="0"/>
              <a:t>Worker’s strike!</a:t>
            </a:r>
          </a:p>
        </p:txBody>
      </p:sp>
      <p:sp>
        <p:nvSpPr>
          <p:cNvPr id="40963" name="Content Placeholder 2"/>
          <p:cNvSpPr>
            <a:spLocks noGrp="1"/>
          </p:cNvSpPr>
          <p:nvPr>
            <p:ph idx="1"/>
          </p:nvPr>
        </p:nvSpPr>
        <p:spPr/>
        <p:txBody>
          <a:bodyPr/>
          <a:lstStyle/>
          <a:p>
            <a:r>
              <a:rPr lang="en-US" altLang="en-US" smtClean="0"/>
              <a:t>When workers go on </a:t>
            </a:r>
            <a:r>
              <a:rPr lang="en-US" altLang="en-US" b="1" smtClean="0"/>
              <a:t>strike</a:t>
            </a:r>
            <a:r>
              <a:rPr lang="en-US" altLang="en-US" smtClean="0"/>
              <a:t>, they are protesting by not working. </a:t>
            </a:r>
          </a:p>
          <a:p>
            <a:endParaRPr lang="en-US" altLang="en-US" smtClean="0"/>
          </a:p>
          <a:p>
            <a:r>
              <a:rPr lang="en-US" altLang="en-US" smtClean="0"/>
              <a:t>Why protest?</a:t>
            </a:r>
          </a:p>
          <a:p>
            <a:endParaRPr lang="en-US" altLang="en-US" smtClean="0"/>
          </a:p>
          <a:p>
            <a:r>
              <a:rPr lang="en-US" altLang="en-US" smtClean="0"/>
              <a:t>Decreased wages, benefits, working conditions.</a:t>
            </a:r>
          </a:p>
          <a:p>
            <a:r>
              <a:rPr lang="en-US" altLang="en-US" smtClean="0"/>
              <a:t>Increase hours, workload</a:t>
            </a:r>
          </a:p>
        </p:txBody>
      </p:sp>
    </p:spTree>
    <p:extLst>
      <p:ext uri="{BB962C8B-B14F-4D97-AF65-F5344CB8AC3E}">
        <p14:creationId xmlns:p14="http://schemas.microsoft.com/office/powerpoint/2010/main" val="5602648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altLang="en-US" smtClean="0"/>
              <a:t>Lowell Strike</a:t>
            </a:r>
          </a:p>
        </p:txBody>
      </p:sp>
      <p:sp>
        <p:nvSpPr>
          <p:cNvPr id="41987" name="Content Placeholder 2"/>
          <p:cNvSpPr>
            <a:spLocks noGrp="1"/>
          </p:cNvSpPr>
          <p:nvPr>
            <p:ph idx="1"/>
          </p:nvPr>
        </p:nvSpPr>
        <p:spPr>
          <a:xfrm>
            <a:off x="1981200" y="1600200"/>
            <a:ext cx="8229600" cy="2514600"/>
          </a:xfrm>
        </p:spPr>
        <p:txBody>
          <a:bodyPr/>
          <a:lstStyle/>
          <a:p>
            <a:r>
              <a:rPr lang="en-US" altLang="en-US" smtClean="0"/>
              <a:t>In 1834, wages at the Lowell mills were reduced by 15%. </a:t>
            </a:r>
          </a:p>
          <a:p>
            <a:r>
              <a:rPr lang="en-US" altLang="en-US" smtClean="0"/>
              <a:t>Results= 800 workers went on strike. </a:t>
            </a:r>
          </a:p>
          <a:p>
            <a:r>
              <a:rPr lang="en-US" altLang="en-US" smtClean="0"/>
              <a:t>More strikes followed. 99% factories won</a:t>
            </a:r>
          </a:p>
          <a:p>
            <a:endParaRPr lang="en-US" altLang="en-US" smtClean="0"/>
          </a:p>
        </p:txBody>
      </p:sp>
      <p:pic>
        <p:nvPicPr>
          <p:cNvPr id="41988" name="Picture 2" descr="http://upload.wikimedia.org/wikipedia/en/0/0b/1913_Rochester_Garment_Workers_Strik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1" y="4114800"/>
            <a:ext cx="5343525"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15240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altLang="en-US" smtClean="0"/>
              <a:t>Immigrants</a:t>
            </a:r>
          </a:p>
        </p:txBody>
      </p:sp>
      <p:sp>
        <p:nvSpPr>
          <p:cNvPr id="43011" name="Content Placeholder 2"/>
          <p:cNvSpPr>
            <a:spLocks noGrp="1"/>
          </p:cNvSpPr>
          <p:nvPr>
            <p:ph idx="1"/>
          </p:nvPr>
        </p:nvSpPr>
        <p:spPr/>
        <p:txBody>
          <a:bodyPr/>
          <a:lstStyle/>
          <a:p>
            <a:r>
              <a:rPr lang="en-US" altLang="en-US" smtClean="0"/>
              <a:t>Waves of immigrants from Europe arrive.</a:t>
            </a:r>
          </a:p>
          <a:p>
            <a:r>
              <a:rPr lang="en-US" altLang="en-US" smtClean="0"/>
              <a:t>Nearly one million Irish immigrants</a:t>
            </a:r>
          </a:p>
          <a:p>
            <a:r>
              <a:rPr lang="en-US" altLang="en-US" smtClean="0"/>
              <a:t>Question:</a:t>
            </a:r>
          </a:p>
          <a:p>
            <a:r>
              <a:rPr lang="en-US" altLang="en-US" smtClean="0"/>
              <a:t>Why were Irish immigrants facing prejudice here?</a:t>
            </a:r>
          </a:p>
          <a:p>
            <a:endParaRPr lang="en-US" altLang="en-US" smtClean="0"/>
          </a:p>
        </p:txBody>
      </p:sp>
      <p:pic>
        <p:nvPicPr>
          <p:cNvPr id="43012" name="Picture 2" descr="http://viking.coe.uh.edu/~gpwagner/cuin7316/immigrant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4191000"/>
            <a:ext cx="3581400" cy="241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52214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ltLang="en-US" smtClean="0"/>
              <a:t>Factory work</a:t>
            </a:r>
          </a:p>
        </p:txBody>
      </p:sp>
      <p:sp>
        <p:nvSpPr>
          <p:cNvPr id="3" name="Content Placeholder 2"/>
          <p:cNvSpPr>
            <a:spLocks noGrp="1"/>
          </p:cNvSpPr>
          <p:nvPr>
            <p:ph idx="1"/>
          </p:nvPr>
        </p:nvSpPr>
        <p:spPr>
          <a:xfrm>
            <a:off x="1981200" y="1600201"/>
            <a:ext cx="3067050" cy="5229225"/>
          </a:xfrm>
        </p:spPr>
        <p:txBody>
          <a:bodyPr>
            <a:normAutofit/>
          </a:bodyPr>
          <a:lstStyle/>
          <a:p>
            <a:pPr>
              <a:defRPr/>
            </a:pPr>
            <a:r>
              <a:rPr lang="en-US" dirty="0" smtClean="0"/>
              <a:t>Increase demands for products yields mass producing factories </a:t>
            </a:r>
          </a:p>
          <a:p>
            <a:pPr>
              <a:defRPr/>
            </a:pPr>
            <a:endParaRPr lang="en-US" dirty="0"/>
          </a:p>
          <a:p>
            <a:pPr>
              <a:defRPr/>
            </a:pPr>
            <a:r>
              <a:rPr lang="en-US" dirty="0" smtClean="0"/>
              <a:t>The </a:t>
            </a:r>
            <a:r>
              <a:rPr lang="en-US" b="1" dirty="0" smtClean="0"/>
              <a:t>Lowell textile mills </a:t>
            </a:r>
          </a:p>
          <a:p>
            <a:pPr>
              <a:defRPr/>
            </a:pPr>
            <a:r>
              <a:rPr lang="en-US" dirty="0" smtClean="0"/>
              <a:t>Preferably women workers.. Why?</a:t>
            </a:r>
            <a:endParaRPr lang="en-US" dirty="0"/>
          </a:p>
        </p:txBody>
      </p:sp>
      <p:pic>
        <p:nvPicPr>
          <p:cNvPr id="7172" name="Picture 2" descr="http://mrchute.pbworks.com/f/lowell%2Bmill%2Bgirl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8251" y="2286000"/>
            <a:ext cx="5591175"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64018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5410200" y="0"/>
            <a:ext cx="5257800" cy="6858000"/>
          </a:xfrm>
        </p:spPr>
        <p:txBody>
          <a:bodyPr/>
          <a:lstStyle/>
          <a:p>
            <a:r>
              <a:rPr lang="en-US" altLang="en-US" sz="4800"/>
              <a:t>In 1813 group of businessmen led by a Boston merchant named Francis Cabot Lowell built a factory in Waltham, Mass. to manufacture textiles.</a:t>
            </a:r>
          </a:p>
        </p:txBody>
      </p:sp>
      <p:pic>
        <p:nvPicPr>
          <p:cNvPr id="2765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2575" y="0"/>
            <a:ext cx="39243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371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4" descr="E:\Social Studies\Jon Parkin\AmericanHistory\1st-Semester\Unit-III\08-Market_Revolution\Wool_mill-1830s.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Rectangle 2"/>
          <p:cNvSpPr>
            <a:spLocks noGrp="1" noChangeArrowheads="1"/>
          </p:cNvSpPr>
          <p:nvPr>
            <p:ph type="title"/>
          </p:nvPr>
        </p:nvSpPr>
        <p:spPr>
          <a:xfrm>
            <a:off x="1524000" y="0"/>
            <a:ext cx="9144000" cy="2667000"/>
          </a:xfrm>
        </p:spPr>
        <p:txBody>
          <a:bodyPr>
            <a:normAutofit fontScale="90000"/>
          </a:bodyPr>
          <a:lstStyle/>
          <a:p>
            <a:r>
              <a:rPr lang="en-US" altLang="en-US" sz="4800"/>
              <a:t>Lowell’s was the world’s first truly </a:t>
            </a:r>
            <a:r>
              <a:rPr lang="en-US" altLang="en-US" sz="4800" b="1"/>
              <a:t>centralized</a:t>
            </a:r>
            <a:r>
              <a:rPr lang="en-US" altLang="en-US" sz="4800"/>
              <a:t> textile factory.  All the tasks involved in making a product were carried out in one place.</a:t>
            </a:r>
          </a:p>
        </p:txBody>
      </p:sp>
    </p:spTree>
    <p:extLst>
      <p:ext uri="{BB962C8B-B14F-4D97-AF65-F5344CB8AC3E}">
        <p14:creationId xmlns:p14="http://schemas.microsoft.com/office/powerpoint/2010/main" val="31524127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4"/>
          <p:cNvPicPr>
            <a:picLocks noChangeAspect="1" noChangeArrowheads="1"/>
          </p:cNvPicPr>
          <p:nvPr/>
        </p:nvPicPr>
        <p:blipFill>
          <a:blip r:embed="rId2">
            <a:extLst>
              <a:ext uri="{28A0092B-C50C-407E-A947-70E740481C1C}">
                <a14:useLocalDpi xmlns:a14="http://schemas.microsoft.com/office/drawing/2010/main" val="0"/>
              </a:ext>
            </a:extLst>
          </a:blip>
          <a:srcRect l="6329" b="5714"/>
          <a:stretch>
            <a:fillRect/>
          </a:stretch>
        </p:blipFill>
        <p:spPr bwMode="auto">
          <a:xfrm>
            <a:off x="152400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747" name="Rectangle 2" descr="Newsprint"/>
          <p:cNvSpPr>
            <a:spLocks noGrp="1" noChangeArrowheads="1"/>
          </p:cNvSpPr>
          <p:nvPr>
            <p:ph type="title"/>
          </p:nvPr>
        </p:nvSpPr>
        <p:spPr>
          <a:xfrm>
            <a:off x="1524000" y="4038600"/>
            <a:ext cx="9144000" cy="2819400"/>
          </a:xfrm>
          <a:blipFill dpi="0" rotWithShape="0">
            <a:blip r:embed="rId3"/>
            <a:srcRect/>
            <a:tile tx="0" ty="0" sx="100000" sy="100000" flip="none" algn="tl"/>
          </a:blipFill>
        </p:spPr>
        <p:txBody>
          <a:bodyPr/>
          <a:lstStyle/>
          <a:p>
            <a:r>
              <a:rPr lang="en-US" altLang="en-US" sz="4800"/>
              <a:t>From the 1820s to 1840s, manufacturing industries arose in New England and become the backbone of the North’s economy.</a:t>
            </a:r>
          </a:p>
        </p:txBody>
      </p:sp>
    </p:spTree>
    <p:extLst>
      <p:ext uri="{BB962C8B-B14F-4D97-AF65-F5344CB8AC3E}">
        <p14:creationId xmlns:p14="http://schemas.microsoft.com/office/powerpoint/2010/main" val="36307255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4" descr="E:\Social Studies\Jon Parkin\AmericanHistory\1st-Semester\Unit-II\07-Life_in_the_New_Nation\Power_loom_weaving.gif"/>
          <p:cNvPicPr>
            <a:picLocks noChangeAspect="1" noChangeArrowheads="1"/>
          </p:cNvPicPr>
          <p:nvPr/>
        </p:nvPicPr>
        <p:blipFill>
          <a:blip r:embed="rId3">
            <a:extLst>
              <a:ext uri="{28A0092B-C50C-407E-A947-70E740481C1C}">
                <a14:useLocalDpi xmlns:a14="http://schemas.microsoft.com/office/drawing/2010/main" val="0"/>
              </a:ext>
            </a:extLst>
          </a:blip>
          <a:srcRect l="7912" t="2065" r="11209" b="3098"/>
          <a:stretch>
            <a:fillRect/>
          </a:stretch>
        </p:blipFill>
        <p:spPr bwMode="auto">
          <a:xfrm>
            <a:off x="1524000" y="9526"/>
            <a:ext cx="9144000" cy="684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Rectangle 2" descr="Newsprint"/>
          <p:cNvSpPr>
            <a:spLocks noGrp="1" noChangeArrowheads="1"/>
          </p:cNvSpPr>
          <p:nvPr>
            <p:ph type="title"/>
          </p:nvPr>
        </p:nvSpPr>
        <p:spPr>
          <a:xfrm>
            <a:off x="1524000" y="0"/>
            <a:ext cx="9144000" cy="2057400"/>
          </a:xfrm>
          <a:blipFill dpi="0" rotWithShape="0">
            <a:blip r:embed="rId4"/>
            <a:srcRect/>
            <a:tile tx="0" ty="0" sx="100000" sy="100000" flip="none" algn="tl"/>
          </a:blipFill>
        </p:spPr>
        <p:txBody>
          <a:bodyPr>
            <a:normAutofit fontScale="90000"/>
          </a:bodyPr>
          <a:lstStyle/>
          <a:p>
            <a:r>
              <a:rPr lang="en-US" altLang="en-US" sz="4800"/>
              <a:t>In 1817 New England’s textile mills produced 4 million yards of cotton cloth. 1840 it was 323 million.</a:t>
            </a:r>
          </a:p>
        </p:txBody>
      </p:sp>
    </p:spTree>
    <p:extLst>
      <p:ext uri="{BB962C8B-B14F-4D97-AF65-F5344CB8AC3E}">
        <p14:creationId xmlns:p14="http://schemas.microsoft.com/office/powerpoint/2010/main" val="35205305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 Drives the Engine!</a:t>
            </a:r>
            <a:endParaRPr lang="en-US" dirty="0"/>
          </a:p>
        </p:txBody>
      </p:sp>
      <p:sp>
        <p:nvSpPr>
          <p:cNvPr id="3" name="Content Placeholder 2"/>
          <p:cNvSpPr>
            <a:spLocks noGrp="1"/>
          </p:cNvSpPr>
          <p:nvPr>
            <p:ph idx="1"/>
          </p:nvPr>
        </p:nvSpPr>
        <p:spPr>
          <a:xfrm>
            <a:off x="838200" y="1414732"/>
            <a:ext cx="10515600" cy="4762231"/>
          </a:xfrm>
        </p:spPr>
        <p:txBody>
          <a:bodyPr/>
          <a:lstStyle/>
          <a:p>
            <a:r>
              <a:rPr lang="en-US" dirty="0" smtClean="0"/>
              <a:t>Water was the only reliable power source strong enough and plentiful enough to work.</a:t>
            </a:r>
            <a:endParaRPr lang="en-US" dirty="0"/>
          </a:p>
        </p:txBody>
      </p:sp>
      <p:pic>
        <p:nvPicPr>
          <p:cNvPr id="4" name="Picture 3"/>
          <p:cNvPicPr>
            <a:picLocks noChangeAspect="1"/>
          </p:cNvPicPr>
          <p:nvPr/>
        </p:nvPicPr>
        <p:blipFill>
          <a:blip r:embed="rId2"/>
          <a:stretch>
            <a:fillRect/>
          </a:stretch>
        </p:blipFill>
        <p:spPr>
          <a:xfrm>
            <a:off x="3975501" y="1897810"/>
            <a:ext cx="6744653" cy="5058489"/>
          </a:xfrm>
          <a:prstGeom prst="rect">
            <a:avLst/>
          </a:prstGeom>
        </p:spPr>
      </p:pic>
    </p:spTree>
    <p:extLst>
      <p:ext uri="{BB962C8B-B14F-4D97-AF65-F5344CB8AC3E}">
        <p14:creationId xmlns:p14="http://schemas.microsoft.com/office/powerpoint/2010/main" val="20581002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2209800" y="152400"/>
            <a:ext cx="7772400" cy="1447800"/>
          </a:xfrm>
        </p:spPr>
        <p:txBody>
          <a:bodyPr/>
          <a:lstStyle/>
          <a:p>
            <a:r>
              <a:rPr lang="en-US" altLang="en-US" smtClean="0"/>
              <a:t>Erie Canal connects New York to the Great Lakes</a:t>
            </a:r>
          </a:p>
        </p:txBody>
      </p:sp>
      <p:pic>
        <p:nvPicPr>
          <p:cNvPr id="3" name="Content Placeholder 2"/>
          <p:cNvPicPr>
            <a:picLocks noGrp="1" noChangeAspect="1"/>
          </p:cNvPicPr>
          <p:nvPr>
            <p:ph idx="1"/>
          </p:nvPr>
        </p:nvPicPr>
        <p:blipFill>
          <a:blip r:embed="rId2"/>
          <a:stretch>
            <a:fillRect/>
          </a:stretch>
        </p:blipFill>
        <p:spPr>
          <a:xfrm>
            <a:off x="2915728" y="1492488"/>
            <a:ext cx="5934974" cy="5405194"/>
          </a:xfrm>
          <a:prstGeom prst="rect">
            <a:avLst/>
          </a:prstGeom>
        </p:spPr>
      </p:pic>
    </p:spTree>
    <p:extLst>
      <p:ext uri="{BB962C8B-B14F-4D97-AF65-F5344CB8AC3E}">
        <p14:creationId xmlns:p14="http://schemas.microsoft.com/office/powerpoint/2010/main" val="319298174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1115</Words>
  <Application>Microsoft Office PowerPoint</Application>
  <PresentationFormat>Widescreen</PresentationFormat>
  <Paragraphs>81</Paragraphs>
  <Slides>23</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Calibri Light</vt:lpstr>
      <vt:lpstr>Century Gothic</vt:lpstr>
      <vt:lpstr>Times New Roman</vt:lpstr>
      <vt:lpstr>Office Theme</vt:lpstr>
      <vt:lpstr>The Market Revolution</vt:lpstr>
      <vt:lpstr>PowerPoint Presentation</vt:lpstr>
      <vt:lpstr>Factory work</vt:lpstr>
      <vt:lpstr>In 1813 group of businessmen led by a Boston merchant named Francis Cabot Lowell built a factory in Waltham, Mass. to manufacture textiles.</vt:lpstr>
      <vt:lpstr>Lowell’s was the world’s first truly centralized textile factory.  All the tasks involved in making a product were carried out in one place.</vt:lpstr>
      <vt:lpstr>From the 1820s to 1840s, manufacturing industries arose in New England and become the backbone of the North’s economy.</vt:lpstr>
      <vt:lpstr>In 1817 New England’s textile mills produced 4 million yards of cotton cloth. 1840 it was 323 million.</vt:lpstr>
      <vt:lpstr>Water Drives the Engine!</vt:lpstr>
      <vt:lpstr>Erie Canal connects New York to the Great Lakes</vt:lpstr>
      <vt:lpstr>PowerPoint Presentation</vt:lpstr>
      <vt:lpstr>The power harnessed from these moving waters ran the new machines in factories that sprang up in the early 1800s.</vt:lpstr>
      <vt:lpstr>After the War of 1812, the U.S. economy soared although most were farmers.</vt:lpstr>
      <vt:lpstr>The way Americans made, bought, and sold goods is known as the Market Revolution.</vt:lpstr>
      <vt:lpstr>For most Americans, “going to work” in the 1700s generally meant working in the home or around the farm.</vt:lpstr>
      <vt:lpstr>In the 1800s the building of new factories sharply increased the demand for people to work outside the home.</vt:lpstr>
      <vt:lpstr>New Inventions</vt:lpstr>
      <vt:lpstr>PowerPoint Presentation</vt:lpstr>
      <vt:lpstr>Steam Engines</vt:lpstr>
      <vt:lpstr>PowerPoint Presentation</vt:lpstr>
      <vt:lpstr>Samuel Colt patented his revolving pistol in 1836.</vt:lpstr>
      <vt:lpstr>Worker’s strike!</vt:lpstr>
      <vt:lpstr>Lowell Strike</vt:lpstr>
      <vt:lpstr>Immigrants</vt:lpstr>
    </vt:vector>
  </TitlesOfParts>
  <Company>JCPS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Market Revolution</dc:title>
  <dc:creator>Lowery, Joshua A</dc:creator>
  <cp:lastModifiedBy>Lowery, Joshua A</cp:lastModifiedBy>
  <cp:revision>3</cp:revision>
  <dcterms:created xsi:type="dcterms:W3CDTF">2015-10-19T11:05:43Z</dcterms:created>
  <dcterms:modified xsi:type="dcterms:W3CDTF">2015-10-19T18:46:50Z</dcterms:modified>
</cp:coreProperties>
</file>