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65" r:id="rId3"/>
    <p:sldId id="267" r:id="rId4"/>
    <p:sldId id="278" r:id="rId5"/>
    <p:sldId id="269" r:id="rId6"/>
    <p:sldId id="266" r:id="rId7"/>
    <p:sldId id="270" r:id="rId8"/>
    <p:sldId id="272" r:id="rId9"/>
    <p:sldId id="260" r:id="rId10"/>
    <p:sldId id="271" r:id="rId11"/>
    <p:sldId id="275" r:id="rId12"/>
    <p:sldId id="273" r:id="rId13"/>
    <p:sldId id="274" r:id="rId14"/>
    <p:sldId id="276" r:id="rId15"/>
    <p:sldId id="277" r:id="rId16"/>
    <p:sldId id="279" r:id="rId17"/>
    <p:sldId id="280" r:id="rId18"/>
    <p:sldId id="281" r:id="rId19"/>
    <p:sldId id="282" r:id="rId2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9457FA1D-8EB0-47E1-8A1E-A53C774F7285}" type="datetimeFigureOut">
              <a:rPr lang="en-US" smtClean="0"/>
              <a:t>1/13/2014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78565957-E76A-44DF-9A60-A3C1D4F4C82B}" type="slidenum">
              <a:rPr lang="en-US" smtClean="0"/>
              <a:t>‹#›</a:t>
            </a:fld>
            <a:endParaRPr lang="en-US"/>
          </a:p>
        </p:txBody>
      </p:sp>
    </p:spTree>
    <p:extLst>
      <p:ext uri="{BB962C8B-B14F-4D97-AF65-F5344CB8AC3E}">
        <p14:creationId xmlns:p14="http://schemas.microsoft.com/office/powerpoint/2010/main" val="42611669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BBA69-6F81-4EF1-A401-0FF018BA690F}"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BBA69-6F81-4EF1-A401-0FF018BA690F}"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BBA69-6F81-4EF1-A401-0FF018BA690F}"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BBA69-6F81-4EF1-A401-0FF018BA690F}"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BBA69-6F81-4EF1-A401-0FF018BA690F}"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BBBA69-6F81-4EF1-A401-0FF018BA690F}"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BBA69-6F81-4EF1-A401-0FF018BA690F}"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BBA69-6F81-4EF1-A401-0FF018BA690F}"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BBA69-6F81-4EF1-A401-0FF018BA690F}"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BBA69-6F81-4EF1-A401-0FF018BA690F}"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BBA69-6F81-4EF1-A401-0FF018BA690F}"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AEF2F-FF69-4639-9771-B2249A8D4A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BBA69-6F81-4EF1-A401-0FF018BA690F}" type="datetimeFigureOut">
              <a:rPr lang="en-US" smtClean="0"/>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AEF2F-FF69-4639-9771-B2249A8D4A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history.com/shows/america-the-story-of-us/videos/jacob-rii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Immigration &amp; Urbanization</a:t>
            </a:r>
            <a:endParaRPr lang="en-US" dirty="0"/>
          </a:p>
        </p:txBody>
      </p:sp>
      <p:sp>
        <p:nvSpPr>
          <p:cNvPr id="3" name="Subtitle 2"/>
          <p:cNvSpPr>
            <a:spLocks noGrp="1"/>
          </p:cNvSpPr>
          <p:nvPr>
            <p:ph type="subTitle" idx="1"/>
          </p:nvPr>
        </p:nvSpPr>
        <p:spPr/>
        <p:txBody>
          <a:bodyPr/>
          <a:lstStyle/>
          <a:p>
            <a:r>
              <a:rPr lang="en-US" dirty="0" smtClean="0"/>
              <a:t>Challenges caused by the rise of cities.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Ghetto Life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Little opportunity- few jobs, no education</a:t>
            </a:r>
          </a:p>
          <a:p>
            <a:endParaRPr lang="en-US" dirty="0" smtClean="0"/>
          </a:p>
          <a:p>
            <a:r>
              <a:rPr lang="en-US" dirty="0" err="1" smtClean="0"/>
              <a:t>desrimination</a:t>
            </a:r>
            <a:endParaRPr lang="en-US" dirty="0" smtClean="0"/>
          </a:p>
          <a:p>
            <a:endParaRPr lang="en-US" dirty="0" smtClean="0"/>
          </a:p>
          <a:p>
            <a:r>
              <a:rPr lang="en-US" dirty="0" smtClean="0"/>
              <a:t>Birth of organized crime- gangs create “opportunity” and a chance to make money</a:t>
            </a:r>
          </a:p>
          <a:p>
            <a:endParaRPr lang="en-US" dirty="0" smtClean="0"/>
          </a:p>
          <a:p>
            <a:r>
              <a:rPr lang="en-US" dirty="0" smtClean="0"/>
              <a:t>Many live in fear of gangs</a:t>
            </a:r>
          </a:p>
          <a:p>
            <a:pPr marL="0" indent="0">
              <a:buNone/>
            </a:pPr>
            <a:endParaRPr lang="en-US" dirty="0" smtClean="0"/>
          </a:p>
          <a:p>
            <a:r>
              <a:rPr lang="en-US" dirty="0" smtClean="0"/>
              <a:t>“Political Bosses”- take full advantage of this situation</a:t>
            </a:r>
          </a:p>
        </p:txBody>
      </p:sp>
    </p:spTree>
    <p:extLst>
      <p:ext uri="{BB962C8B-B14F-4D97-AF65-F5344CB8AC3E}">
        <p14:creationId xmlns:p14="http://schemas.microsoft.com/office/powerpoint/2010/main" val="98390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828800"/>
            <a:ext cx="93027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465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Bosses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Political Machine- an organization that controls a political party in a city and offers services to voters and businesses in exchanges for votes and/or money. (not a real machine)</a:t>
            </a:r>
          </a:p>
          <a:p>
            <a:pPr lvl="1"/>
            <a:r>
              <a:rPr lang="en-US" dirty="0" smtClean="0"/>
              <a:t>Basically they will protect you from gangs and work to get your building fixed as long as you help them (cash or votes)</a:t>
            </a:r>
          </a:p>
          <a:p>
            <a:pPr lvl="1"/>
            <a:r>
              <a:rPr lang="en-US" dirty="0" smtClean="0"/>
              <a:t>Political Boss- someone who runs a political machine</a:t>
            </a:r>
          </a:p>
          <a:p>
            <a:pPr lvl="1"/>
            <a:endParaRPr lang="en-US" altLang="en-US" dirty="0" smtClean="0">
              <a:solidFill>
                <a:srgbClr val="FF0000"/>
              </a:solidFill>
            </a:endParaRPr>
          </a:p>
          <a:p>
            <a:pPr lvl="1"/>
            <a:r>
              <a:rPr lang="en-US" altLang="en-US" dirty="0" smtClean="0">
                <a:solidFill>
                  <a:srgbClr val="FF0000"/>
                </a:solidFill>
              </a:rPr>
              <a:t>Immigrants </a:t>
            </a:r>
            <a:r>
              <a:rPr lang="en-US" altLang="en-US" dirty="0">
                <a:solidFill>
                  <a:srgbClr val="FF0000"/>
                </a:solidFill>
              </a:rPr>
              <a:t>like political bosses because they help when no one else will</a:t>
            </a:r>
          </a:p>
          <a:p>
            <a:pPr lvl="1"/>
            <a:endParaRPr lang="en-US" dirty="0" smtClean="0"/>
          </a:p>
          <a:p>
            <a:pPr marL="0" indent="0">
              <a:buNone/>
            </a:pPr>
            <a:endParaRPr lang="en-US" dirty="0"/>
          </a:p>
        </p:txBody>
      </p:sp>
    </p:spTree>
    <p:extLst>
      <p:ext uri="{BB962C8B-B14F-4D97-AF65-F5344CB8AC3E}">
        <p14:creationId xmlns:p14="http://schemas.microsoft.com/office/powerpoint/2010/main" val="91318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09052" y="1219200"/>
            <a:ext cx="7320548" cy="5638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Boss Tweed &amp; Tammany Hall</a:t>
            </a:r>
            <a:endParaRPr lang="en-US" dirty="0"/>
          </a:p>
        </p:txBody>
      </p:sp>
    </p:spTree>
    <p:extLst>
      <p:ext uri="{BB962C8B-B14F-4D97-AF65-F5344CB8AC3E}">
        <p14:creationId xmlns:p14="http://schemas.microsoft.com/office/powerpoint/2010/main" val="194088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Immigration Destinations</a:t>
            </a:r>
            <a:endParaRPr lang="en-US" dirty="0"/>
          </a:p>
        </p:txBody>
      </p:sp>
      <p:sp>
        <p:nvSpPr>
          <p:cNvPr id="5" name="Text Placeholder 4"/>
          <p:cNvSpPr>
            <a:spLocks noGrp="1"/>
          </p:cNvSpPr>
          <p:nvPr>
            <p:ph type="body" idx="1"/>
          </p:nvPr>
        </p:nvSpPr>
        <p:spPr/>
        <p:txBody>
          <a:bodyPr/>
          <a:lstStyle/>
          <a:p>
            <a:r>
              <a:rPr lang="en-US" dirty="0" smtClean="0"/>
              <a:t>Ellis Island, NY</a:t>
            </a:r>
            <a:endParaRPr lang="en-US" dirty="0"/>
          </a:p>
        </p:txBody>
      </p:sp>
      <p:sp>
        <p:nvSpPr>
          <p:cNvPr id="6" name="Content Placeholder 5"/>
          <p:cNvSpPr>
            <a:spLocks noGrp="1"/>
          </p:cNvSpPr>
          <p:nvPr>
            <p:ph sz="half" idx="2"/>
          </p:nvPr>
        </p:nvSpPr>
        <p:spPr/>
        <p:txBody>
          <a:bodyPr/>
          <a:lstStyle/>
          <a:p>
            <a:endParaRPr lang="en-US" dirty="0"/>
          </a:p>
        </p:txBody>
      </p:sp>
      <p:sp>
        <p:nvSpPr>
          <p:cNvPr id="7" name="Text Placeholder 6"/>
          <p:cNvSpPr>
            <a:spLocks noGrp="1"/>
          </p:cNvSpPr>
          <p:nvPr>
            <p:ph type="body" sz="quarter" idx="3"/>
          </p:nvPr>
        </p:nvSpPr>
        <p:spPr/>
        <p:txBody>
          <a:bodyPr/>
          <a:lstStyle/>
          <a:p>
            <a:r>
              <a:rPr lang="en-US" dirty="0" smtClean="0"/>
              <a:t>Angels Island, CA</a:t>
            </a:r>
            <a:endParaRPr lang="en-US" dirty="0"/>
          </a:p>
        </p:txBody>
      </p:sp>
      <p:sp>
        <p:nvSpPr>
          <p:cNvPr id="8" name="Content Placeholder 7"/>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9800"/>
            <a:ext cx="445390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05446"/>
            <a:ext cx="4397728" cy="329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563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US Immigration Laws</a:t>
            </a:r>
          </a:p>
        </p:txBody>
      </p:sp>
      <p:sp>
        <p:nvSpPr>
          <p:cNvPr id="10243" name="Rectangle 3"/>
          <p:cNvSpPr>
            <a:spLocks noGrp="1" noChangeArrowheads="1"/>
          </p:cNvSpPr>
          <p:nvPr>
            <p:ph type="body" idx="1"/>
          </p:nvPr>
        </p:nvSpPr>
        <p:spPr/>
        <p:txBody>
          <a:bodyPr>
            <a:normAutofit fontScale="92500" lnSpcReduction="10000"/>
          </a:bodyPr>
          <a:lstStyle/>
          <a:p>
            <a:pPr eaLnBrk="1" hangingPunct="1"/>
            <a:r>
              <a:rPr lang="en-US" altLang="en-US" dirty="0" smtClean="0"/>
              <a:t>Chinese exclusion act (1882)- prohibits immigration of Chinese workers for 10 years</a:t>
            </a:r>
          </a:p>
          <a:p>
            <a:pPr lvl="1"/>
            <a:r>
              <a:rPr lang="en-US" altLang="en-US" dirty="0" smtClean="0"/>
              <a:t>Gentleman's agreement- kept Japanese from being segregated as other Asians in California</a:t>
            </a:r>
          </a:p>
          <a:p>
            <a:pPr lvl="2"/>
            <a:r>
              <a:rPr lang="en-US" altLang="en-US" dirty="0" smtClean="0"/>
              <a:t>Our first real Immigration limit.</a:t>
            </a:r>
          </a:p>
          <a:p>
            <a:endParaRPr lang="en-US" altLang="en-US" dirty="0"/>
          </a:p>
          <a:p>
            <a:r>
              <a:rPr lang="en-US" altLang="en-US" dirty="0" smtClean="0"/>
              <a:t>The </a:t>
            </a:r>
            <a:r>
              <a:rPr lang="en-US" altLang="en-US" dirty="0"/>
              <a:t>Immigration Act of 1903, also called the Anarchist Exclusion Act, added four inadmissible classes: anarchists, beggars, and importers of </a:t>
            </a:r>
            <a:r>
              <a:rPr lang="en-US" altLang="en-US" dirty="0" smtClean="0"/>
              <a:t>prostitutes</a:t>
            </a:r>
          </a:p>
          <a:p>
            <a:endParaRPr lang="en-US" altLang="en-US" dirty="0"/>
          </a:p>
          <a:p>
            <a:pPr eaLnBrk="1" hangingPunct="1"/>
            <a:endParaRPr lang="en-US" altLang="en-US" dirty="0" smtClean="0"/>
          </a:p>
        </p:txBody>
      </p:sp>
    </p:spTree>
    <p:extLst>
      <p:ext uri="{BB962C8B-B14F-4D97-AF65-F5344CB8AC3E}">
        <p14:creationId xmlns:p14="http://schemas.microsoft.com/office/powerpoint/2010/main" val="214014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Immigration laws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Naturalization Act of 1906 standardized naturalization procedures, made some </a:t>
            </a:r>
            <a:r>
              <a:rPr lang="en-US" u="sng" dirty="0">
                <a:solidFill>
                  <a:srgbClr val="FF0000"/>
                </a:solidFill>
              </a:rPr>
              <a:t>knowledge of English a requirement for citizenship</a:t>
            </a:r>
            <a:r>
              <a:rPr lang="en-US" dirty="0"/>
              <a:t>, and established the </a:t>
            </a:r>
            <a:r>
              <a:rPr lang="en-US" b="1" dirty="0"/>
              <a:t>Bureau of Immigration and </a:t>
            </a:r>
            <a:r>
              <a:rPr lang="en-US" b="1" dirty="0" smtClean="0"/>
              <a:t>Naturalization</a:t>
            </a:r>
          </a:p>
          <a:p>
            <a:endParaRPr lang="en-US" dirty="0"/>
          </a:p>
          <a:p>
            <a:r>
              <a:rPr lang="en-US" dirty="0"/>
              <a:t> The Immigration act of 1907 </a:t>
            </a:r>
            <a:r>
              <a:rPr lang="en-US" u="sng" dirty="0">
                <a:solidFill>
                  <a:srgbClr val="FF0000"/>
                </a:solidFill>
              </a:rPr>
              <a:t>restricted</a:t>
            </a:r>
            <a:r>
              <a:rPr lang="en-US" dirty="0"/>
              <a:t> immigrant for certain classes of </a:t>
            </a:r>
            <a:r>
              <a:rPr lang="en-US" u="sng" dirty="0">
                <a:solidFill>
                  <a:srgbClr val="FF0000"/>
                </a:solidFill>
              </a:rPr>
              <a:t>disabled and diseased people</a:t>
            </a:r>
            <a:r>
              <a:rPr lang="en-US" u="sng" dirty="0" smtClean="0">
                <a:solidFill>
                  <a:srgbClr val="FF0000"/>
                </a:solidFill>
              </a:rPr>
              <a:t>.</a:t>
            </a:r>
          </a:p>
          <a:p>
            <a:endParaRPr lang="en-US" u="sng" dirty="0">
              <a:solidFill>
                <a:srgbClr val="FF0000"/>
              </a:solidFill>
            </a:endParaRPr>
          </a:p>
          <a:p>
            <a:r>
              <a:rPr lang="en-US" dirty="0"/>
              <a:t> The Immigration Act of 1917 (Barred Zone Act) restricted immigration from Asia by creating an "Asiatic Barred Zone" and introduced a </a:t>
            </a:r>
            <a:r>
              <a:rPr lang="en-US" u="sng" dirty="0">
                <a:solidFill>
                  <a:srgbClr val="FF0000"/>
                </a:solidFill>
              </a:rPr>
              <a:t>reading test for all immigrants over fourteen years of age</a:t>
            </a:r>
            <a:r>
              <a:rPr lang="en-US" dirty="0"/>
              <a:t>, with certain exceptions for children, wives, and elderly family members.</a:t>
            </a:r>
          </a:p>
          <a:p>
            <a:endParaRPr lang="en-US" dirty="0"/>
          </a:p>
        </p:txBody>
      </p:sp>
    </p:spTree>
    <p:extLst>
      <p:ext uri="{BB962C8B-B14F-4D97-AF65-F5344CB8AC3E}">
        <p14:creationId xmlns:p14="http://schemas.microsoft.com/office/powerpoint/2010/main" val="167978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Immigration Laws</a:t>
            </a:r>
            <a:endParaRPr lang="en-US" dirty="0"/>
          </a:p>
        </p:txBody>
      </p:sp>
      <p:sp>
        <p:nvSpPr>
          <p:cNvPr id="3" name="Content Placeholder 2"/>
          <p:cNvSpPr>
            <a:spLocks noGrp="1"/>
          </p:cNvSpPr>
          <p:nvPr>
            <p:ph idx="1"/>
          </p:nvPr>
        </p:nvSpPr>
        <p:spPr/>
        <p:txBody>
          <a:bodyPr>
            <a:normAutofit fontScale="85000" lnSpcReduction="10000"/>
          </a:bodyPr>
          <a:lstStyle/>
          <a:p>
            <a:r>
              <a:rPr lang="en-US" u="sng" dirty="0" smtClean="0">
                <a:solidFill>
                  <a:srgbClr val="FF0000"/>
                </a:solidFill>
              </a:rPr>
              <a:t>Quota systems- </a:t>
            </a:r>
            <a:r>
              <a:rPr lang="en-US" dirty="0" smtClean="0"/>
              <a:t>limit the numbers of people who can enter the US and limit the areas from which they come</a:t>
            </a:r>
          </a:p>
          <a:p>
            <a:endParaRPr lang="en-US" dirty="0" smtClean="0"/>
          </a:p>
          <a:p>
            <a:pPr lvl="1"/>
            <a:r>
              <a:rPr lang="en-US" dirty="0"/>
              <a:t>The Emergency Quota Act of 1921 restricted annual immigration from a given country to 3% of the number of people from that country living in the U.S. in </a:t>
            </a:r>
            <a:r>
              <a:rPr lang="en-US" dirty="0" smtClean="0"/>
              <a:t>1910\</a:t>
            </a:r>
          </a:p>
          <a:p>
            <a:pPr marL="457200" lvl="1" indent="0">
              <a:buNone/>
            </a:pPr>
            <a:endParaRPr lang="en-US" dirty="0" smtClean="0"/>
          </a:p>
          <a:p>
            <a:pPr lvl="1"/>
            <a:r>
              <a:rPr lang="en-US" dirty="0" smtClean="0"/>
              <a:t>The Immigration Act of 1924 (also known as the Johnson Act) aimed at freezing the current ethnic distribution in response to rising immigration from Southern and Eastern Europe, as well as Asia. Introduced nationality quotas </a:t>
            </a:r>
          </a:p>
          <a:p>
            <a:pPr lvl="2"/>
            <a:r>
              <a:rPr lang="en-US" dirty="0" smtClean="0">
                <a:solidFill>
                  <a:srgbClr val="FF0000"/>
                </a:solidFill>
              </a:rPr>
              <a:t>(basis of our system until 1965)</a:t>
            </a:r>
          </a:p>
          <a:p>
            <a:endParaRPr lang="en-US" dirty="0"/>
          </a:p>
        </p:txBody>
      </p:sp>
    </p:spTree>
    <p:extLst>
      <p:ext uri="{BB962C8B-B14F-4D97-AF65-F5344CB8AC3E}">
        <p14:creationId xmlns:p14="http://schemas.microsoft.com/office/powerpoint/2010/main" val="420385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371600"/>
            <a:ext cx="3846513"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Writing Assignment</a:t>
            </a:r>
            <a:endParaRPr lang="en-US" dirty="0"/>
          </a:p>
        </p:txBody>
      </p:sp>
    </p:spTree>
    <p:extLst>
      <p:ext uri="{BB962C8B-B14F-4D97-AF65-F5344CB8AC3E}">
        <p14:creationId xmlns:p14="http://schemas.microsoft.com/office/powerpoint/2010/main" val="3493975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Question</a:t>
            </a:r>
            <a:endParaRPr lang="en-US" dirty="0"/>
          </a:p>
        </p:txBody>
      </p:sp>
      <p:sp>
        <p:nvSpPr>
          <p:cNvPr id="3" name="Content Placeholder 2"/>
          <p:cNvSpPr>
            <a:spLocks noGrp="1"/>
          </p:cNvSpPr>
          <p:nvPr>
            <p:ph idx="1"/>
          </p:nvPr>
        </p:nvSpPr>
        <p:spPr/>
        <p:txBody>
          <a:bodyPr/>
          <a:lstStyle/>
          <a:p>
            <a:r>
              <a:rPr lang="en-US" dirty="0" smtClean="0"/>
              <a:t>Answer the Learning Target:</a:t>
            </a:r>
          </a:p>
          <a:p>
            <a:endParaRPr lang="en-US" dirty="0"/>
          </a:p>
          <a:p>
            <a:pPr lvl="1"/>
            <a:r>
              <a:rPr lang="en-US" dirty="0" smtClean="0"/>
              <a:t>Explain how the growing number of immigrants and the growth of cities led to issues in early 20</a:t>
            </a:r>
            <a:r>
              <a:rPr lang="en-US" baseline="30000" dirty="0" smtClean="0"/>
              <a:t>th</a:t>
            </a:r>
            <a:r>
              <a:rPr lang="en-US" dirty="0" smtClean="0"/>
              <a:t> century America. </a:t>
            </a:r>
            <a:endParaRPr lang="en-US" dirty="0"/>
          </a:p>
        </p:txBody>
      </p:sp>
    </p:spTree>
    <p:extLst>
      <p:ext uri="{BB962C8B-B14F-4D97-AF65-F5344CB8AC3E}">
        <p14:creationId xmlns:p14="http://schemas.microsoft.com/office/powerpoint/2010/main" val="3223690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a/a1/Statue_of_Liberty_7.jpg/250px-Statue_of_Liberty_7.jpg"/>
          <p:cNvPicPr>
            <a:picLocks noChangeAspect="1" noChangeArrowheads="1"/>
          </p:cNvPicPr>
          <p:nvPr/>
        </p:nvPicPr>
        <p:blipFill>
          <a:blip r:embed="rId2"/>
          <a:srcRect/>
          <a:stretch>
            <a:fillRect/>
          </a:stretch>
        </p:blipFill>
        <p:spPr bwMode="auto">
          <a:xfrm>
            <a:off x="1981200" y="0"/>
            <a:ext cx="5105400" cy="704545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a:t>
            </a:r>
            <a:endParaRPr lang="en-US" dirty="0"/>
          </a:p>
        </p:txBody>
      </p:sp>
      <p:sp>
        <p:nvSpPr>
          <p:cNvPr id="3" name="Content Placeholder 2"/>
          <p:cNvSpPr>
            <a:spLocks noGrp="1"/>
          </p:cNvSpPr>
          <p:nvPr>
            <p:ph idx="1"/>
          </p:nvPr>
        </p:nvSpPr>
        <p:spPr/>
        <p:txBody>
          <a:bodyPr/>
          <a:lstStyle/>
          <a:p>
            <a:r>
              <a:rPr lang="en-US" dirty="0" smtClean="0"/>
              <a:t>Because of the factories being built millions of immigrants flood into the North Eastern United States and Great Lakes areas.</a:t>
            </a:r>
          </a:p>
          <a:p>
            <a:pPr marL="0" indent="0">
              <a:buNone/>
            </a:pPr>
            <a:endParaRPr lang="en-US" dirty="0" smtClean="0"/>
          </a:p>
          <a:p>
            <a:pPr lvl="1"/>
            <a:r>
              <a:rPr lang="en-US" dirty="0" smtClean="0"/>
              <a:t>Very few European immigrants go west until it is more settled</a:t>
            </a:r>
          </a:p>
          <a:p>
            <a:pPr lvl="1"/>
            <a:r>
              <a:rPr lang="en-US" dirty="0" smtClean="0"/>
              <a:t>Very few immigrants go south because of “competition” from freed slaves and fear of the Klan</a:t>
            </a:r>
            <a:endParaRPr lang="en-US" dirty="0"/>
          </a:p>
        </p:txBody>
      </p:sp>
    </p:spTree>
    <p:extLst>
      <p:ext uri="{BB962C8B-B14F-4D97-AF65-F5344CB8AC3E}">
        <p14:creationId xmlns:p14="http://schemas.microsoft.com/office/powerpoint/2010/main" val="203751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812"/>
            <a:ext cx="8784547" cy="71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853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Room?</a:t>
            </a:r>
            <a:endParaRPr lang="en-US" dirty="0"/>
          </a:p>
        </p:txBody>
      </p:sp>
      <p:sp>
        <p:nvSpPr>
          <p:cNvPr id="3" name="Content Placeholder 2"/>
          <p:cNvSpPr>
            <a:spLocks noGrp="1"/>
          </p:cNvSpPr>
          <p:nvPr>
            <p:ph idx="1"/>
          </p:nvPr>
        </p:nvSpPr>
        <p:spPr/>
        <p:txBody>
          <a:bodyPr/>
          <a:lstStyle/>
          <a:p>
            <a:r>
              <a:rPr lang="en-US" dirty="0" smtClean="0"/>
              <a:t>As cities swell in size land gets very expensive</a:t>
            </a:r>
          </a:p>
          <a:p>
            <a:r>
              <a:rPr lang="en-US" dirty="0" smtClean="0"/>
              <a:t>Steel allows architects to build “up” instead of “out”.</a:t>
            </a:r>
          </a:p>
          <a:p>
            <a:pPr lvl="2"/>
            <a:r>
              <a:rPr lang="en-US" dirty="0" smtClean="0"/>
              <a:t>The modern city is born</a:t>
            </a:r>
            <a:endParaRPr lang="en-US" dirty="0"/>
          </a:p>
        </p:txBody>
      </p:sp>
    </p:spTree>
    <p:extLst>
      <p:ext uri="{BB962C8B-B14F-4D97-AF65-F5344CB8AC3E}">
        <p14:creationId xmlns:p14="http://schemas.microsoft.com/office/powerpoint/2010/main" val="83990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jazzhostels.com/blog/wp-content/uploads/2009/08/flatiron-aerial-photo-2-ny-c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 life</a:t>
            </a:r>
            <a:endParaRPr lang="en-US" dirty="0"/>
          </a:p>
        </p:txBody>
      </p:sp>
      <p:sp>
        <p:nvSpPr>
          <p:cNvPr id="3" name="Content Placeholder 2"/>
          <p:cNvSpPr>
            <a:spLocks noGrp="1"/>
          </p:cNvSpPr>
          <p:nvPr>
            <p:ph idx="1"/>
          </p:nvPr>
        </p:nvSpPr>
        <p:spPr/>
        <p:txBody>
          <a:bodyPr>
            <a:normAutofit lnSpcReduction="10000"/>
          </a:bodyPr>
          <a:lstStyle/>
          <a:p>
            <a:r>
              <a:rPr lang="en-US" dirty="0" smtClean="0"/>
              <a:t>Most immigrants remain “packed” into certain areas of cities (slums)</a:t>
            </a:r>
          </a:p>
          <a:p>
            <a:pPr lvl="1"/>
            <a:r>
              <a:rPr lang="en-US" dirty="0" smtClean="0"/>
              <a:t>Many cities pass laws assigning areas to races and nationalities (this is illegal today)</a:t>
            </a:r>
          </a:p>
          <a:p>
            <a:r>
              <a:rPr lang="en-US" dirty="0" smtClean="0"/>
              <a:t>Tenements-</a:t>
            </a:r>
            <a:r>
              <a:rPr lang="en-US" dirty="0"/>
              <a:t> </a:t>
            </a:r>
            <a:r>
              <a:rPr lang="en-US" dirty="0" smtClean="0"/>
              <a:t>housing quickly and cheaply built to house as many immigrants as possible</a:t>
            </a:r>
          </a:p>
          <a:p>
            <a:pPr lvl="1"/>
            <a:r>
              <a:rPr lang="en-US" dirty="0" smtClean="0"/>
              <a:t>poor construction, no sanitation, no heat etc.</a:t>
            </a:r>
          </a:p>
          <a:p>
            <a:pPr lvl="2"/>
            <a:r>
              <a:rPr lang="en-US" dirty="0" smtClean="0"/>
              <a:t>Jacob Riis documents this using photography</a:t>
            </a:r>
          </a:p>
          <a:p>
            <a:pPr lvl="2"/>
            <a:r>
              <a:rPr lang="en-US" dirty="0" smtClean="0"/>
              <a:t>“How the other half lives”</a:t>
            </a:r>
          </a:p>
          <a:p>
            <a:pPr lvl="2"/>
            <a:r>
              <a:rPr lang="en-US" dirty="0" err="1" smtClean="0">
                <a:hlinkClick r:id="rId2"/>
              </a:rPr>
              <a:t>jacob</a:t>
            </a:r>
            <a:r>
              <a:rPr lang="en-US" dirty="0" smtClean="0">
                <a:hlinkClick r:id="rId2"/>
              </a:rPr>
              <a:t> </a:t>
            </a:r>
            <a:r>
              <a:rPr lang="en-US" dirty="0" err="1" smtClean="0">
                <a:hlinkClick r:id="rId2"/>
              </a:rPr>
              <a:t>riis</a:t>
            </a:r>
            <a:r>
              <a:rPr lang="en-US" dirty="0" smtClean="0"/>
              <a:t>- </a:t>
            </a:r>
            <a:r>
              <a:rPr lang="en-US" smtClean="0"/>
              <a:t>video link</a:t>
            </a:r>
            <a:endParaRPr lang="en-US" dirty="0" smtClean="0"/>
          </a:p>
          <a:p>
            <a:pPr marL="457200" lvl="1" indent="0">
              <a:buNone/>
            </a:pPr>
            <a:endParaRPr lang="en-US" dirty="0"/>
          </a:p>
        </p:txBody>
      </p:sp>
    </p:spTree>
    <p:extLst>
      <p:ext uri="{BB962C8B-B14F-4D97-AF65-F5344CB8AC3E}">
        <p14:creationId xmlns:p14="http://schemas.microsoft.com/office/powerpoint/2010/main" val="45181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60904"/>
            <a:ext cx="9143999" cy="6979806"/>
          </a:xfrm>
          <a:prstGeom prst="rect">
            <a:avLst/>
          </a:prstGeom>
          <a:noFill/>
          <a:ln w="9525">
            <a:noFill/>
            <a:miter lim="800000"/>
            <a:headEnd/>
            <a:tailEnd/>
          </a:ln>
        </p:spPr>
      </p:pic>
    </p:spTree>
    <p:extLst>
      <p:ext uri="{BB962C8B-B14F-4D97-AF65-F5344CB8AC3E}">
        <p14:creationId xmlns:p14="http://schemas.microsoft.com/office/powerpoint/2010/main" val="242294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rts-graphics-2006_1173648a"/>
          <p:cNvPicPr>
            <a:picLocks noChangeAspect="1" noChangeArrowheads="1"/>
          </p:cNvPicPr>
          <p:nvPr/>
        </p:nvPicPr>
        <p:blipFill>
          <a:blip r:embed="rId2"/>
          <a:srcRect/>
          <a:stretch>
            <a:fillRect/>
          </a:stretch>
        </p:blipFill>
        <p:spPr bwMode="auto">
          <a:xfrm>
            <a:off x="0" y="0"/>
            <a:ext cx="6019800" cy="3524250"/>
          </a:xfrm>
          <a:prstGeom prst="rect">
            <a:avLst/>
          </a:prstGeom>
          <a:noFill/>
        </p:spPr>
      </p:pic>
      <p:pic>
        <p:nvPicPr>
          <p:cNvPr id="3" name="Picture 9" descr="nwa"/>
          <p:cNvPicPr>
            <a:picLocks noChangeAspect="1" noChangeArrowheads="1"/>
          </p:cNvPicPr>
          <p:nvPr/>
        </p:nvPicPr>
        <p:blipFill>
          <a:blip r:embed="rId3"/>
          <a:srcRect/>
          <a:stretch>
            <a:fillRect/>
          </a:stretch>
        </p:blipFill>
        <p:spPr bwMode="auto">
          <a:xfrm>
            <a:off x="3434735" y="2895600"/>
            <a:ext cx="5709265" cy="3962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589</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Immigration &amp; Urbanization</vt:lpstr>
      <vt:lpstr>PowerPoint Presentation</vt:lpstr>
      <vt:lpstr>Immigration</vt:lpstr>
      <vt:lpstr>PowerPoint Presentation</vt:lpstr>
      <vt:lpstr>Got Room?</vt:lpstr>
      <vt:lpstr>PowerPoint Presentation</vt:lpstr>
      <vt:lpstr>Immigrant life</vt:lpstr>
      <vt:lpstr>PowerPoint Presentation</vt:lpstr>
      <vt:lpstr>PowerPoint Presentation</vt:lpstr>
      <vt:lpstr>Ghetto Life</vt:lpstr>
      <vt:lpstr>PowerPoint Presentation</vt:lpstr>
      <vt:lpstr>Political Bosses</vt:lpstr>
      <vt:lpstr>Boss Tweed &amp; Tammany Hall</vt:lpstr>
      <vt:lpstr>Immigration Destinations</vt:lpstr>
      <vt:lpstr>US Immigration Laws</vt:lpstr>
      <vt:lpstr>More Immigration laws</vt:lpstr>
      <vt:lpstr>More Immigration Laws</vt:lpstr>
      <vt:lpstr>Writing Assignment</vt:lpstr>
      <vt:lpstr>Wrap-Up Question</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jlowery</dc:creator>
  <cp:lastModifiedBy>Joshua L Abell</cp:lastModifiedBy>
  <cp:revision>16</cp:revision>
  <cp:lastPrinted>2014-01-10T17:46:30Z</cp:lastPrinted>
  <dcterms:created xsi:type="dcterms:W3CDTF">2011-10-11T16:54:43Z</dcterms:created>
  <dcterms:modified xsi:type="dcterms:W3CDTF">2014-01-13T19:25:46Z</dcterms:modified>
</cp:coreProperties>
</file>