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8" r:id="rId30"/>
    <p:sldId id="286" r:id="rId31"/>
    <p:sldId id="287" r:id="rId32"/>
    <p:sldId id="288" r:id="rId33"/>
    <p:sldId id="299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c.com/video-collections/g4cpau/drunk-history-go-getters-of-drunk-history/h1js9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Monday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February</a:t>
            </a:r>
            <a:r>
              <a:rPr lang="en-US" sz="6000" u="sng" dirty="0" smtClean="0"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 22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877568"/>
            <a:ext cx="6864096" cy="49804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Playoff </a:t>
            </a:r>
            <a:r>
              <a:rPr lang="en-US" sz="20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Bball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– Girls Tuesday vs. Mercy 7:30 @ CAL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Boys Wednesday vs. 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Jtown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7:30 @ Mercy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Malibu Jack’s – This Thursday, February 25</a:t>
            </a:r>
            <a:r>
              <a:rPr lang="en-US" sz="2000" baseline="30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@ 6:30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US History Agreements due Wednesday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Review Syllabus &amp; New Rules; new daily sheet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</a:rPr>
              <a:t>Seating Assignments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Begin WWII Unit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Compare Treaty of Versailles &amp; 14 Points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Dictators Group Assignment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Cornell &amp; PPT on Entering the War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1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385" y="1984057"/>
            <a:ext cx="5142883" cy="43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BADASS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Daniel</a:t>
            </a:r>
          </a:p>
          <a:p>
            <a:pPr marL="0" indent="0">
              <a:buNone/>
            </a:pPr>
            <a:r>
              <a:rPr lang="en-US" sz="4000" dirty="0" smtClean="0"/>
              <a:t>Inouye</a:t>
            </a:r>
            <a:endParaRPr lang="en-US" sz="40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629" y="1834166"/>
            <a:ext cx="3255245" cy="4752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990" y="2186514"/>
            <a:ext cx="5200044" cy="39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Friday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February</a:t>
            </a:r>
            <a:r>
              <a:rPr lang="en-US" sz="6000" u="sng" dirty="0" smtClean="0"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 26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877568"/>
            <a:ext cx="7546848" cy="49804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Playoff </a:t>
            </a:r>
            <a:r>
              <a:rPr lang="en-US" sz="20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Bball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–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Boys TONIGHT vs Bullitt East 7:30 @ Mercy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WWII Comp Check &amp; Packet TODAY</a:t>
            </a:r>
            <a:endParaRPr lang="en-US" sz="1800" dirty="0" smtClean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Korematsu vs. United States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Finish Unit Exit Questions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Take Comp Check; score Unit Work Packet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1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689" y="1877568"/>
            <a:ext cx="3974762" cy="47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Monday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February</a:t>
            </a:r>
            <a:r>
              <a:rPr lang="en-US" sz="6000" u="sng" dirty="0" smtClean="0"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 29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877568"/>
            <a:ext cx="7046976" cy="49804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Regional </a:t>
            </a:r>
            <a:r>
              <a:rPr lang="en-US" sz="20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Bball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vs Moore tomorrow @ 7:00 - $5 in café!!!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Trip Payments ASAP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March Mania - TBA</a:t>
            </a:r>
            <a:endParaRPr lang="en-US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</a:t>
            </a:r>
            <a:endParaRPr lang="en-US" sz="2000" dirty="0" smtClean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New Work Product for New Unit – Civil Rights History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Unit Vocab &amp; Timeline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Begin Civil Rights PPT &amp; Cornell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1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453" y="2145792"/>
            <a:ext cx="5000435" cy="374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Monday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February</a:t>
            </a:r>
            <a:r>
              <a:rPr lang="en-US" sz="6000" u="sng" dirty="0" smtClean="0"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 29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877568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explain the origins of Civil </a:t>
            </a:r>
            <a:r>
              <a:rPr lang="en-US" sz="3200" dirty="0" smtClean="0">
                <a:latin typeface="Book Antiqua" panose="02040602050305030304" pitchFamily="18" charset="0"/>
              </a:rPr>
              <a:t>Rights struggles and define key terms that pertain to them</a:t>
            </a:r>
            <a:endParaRPr lang="en-US" sz="32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 smtClean="0">
                <a:latin typeface="Book Antiqua" panose="02040602050305030304" pitchFamily="18" charset="0"/>
              </a:rPr>
              <a:t>14</a:t>
            </a:r>
            <a:r>
              <a:rPr lang="en-US" sz="3200" b="1" baseline="30000" dirty="0" smtClean="0">
                <a:latin typeface="Book Antiqua" panose="02040602050305030304" pitchFamily="18" charset="0"/>
              </a:rPr>
              <a:t>th</a:t>
            </a:r>
            <a:r>
              <a:rPr lang="en-US" sz="3200" b="1" dirty="0" smtClean="0">
                <a:latin typeface="Book Antiqua" panose="02040602050305030304" pitchFamily="18" charset="0"/>
              </a:rPr>
              <a:t> Amendment</a:t>
            </a:r>
            <a:r>
              <a:rPr lang="en-US" sz="2400" b="1" dirty="0">
                <a:latin typeface="Book Antiqua" panose="02040602050305030304" pitchFamily="18" charset="0"/>
              </a:rPr>
              <a:t>: </a:t>
            </a:r>
            <a:r>
              <a:rPr lang="en-US" sz="2400" b="1" dirty="0" smtClean="0">
                <a:latin typeface="Book Antiqua" panose="02040602050305030304" pitchFamily="18" charset="0"/>
              </a:rPr>
              <a:t>defined </a:t>
            </a:r>
            <a:r>
              <a:rPr lang="en-US" sz="2400" b="1" dirty="0">
                <a:latin typeface="Book Antiqua" panose="02040602050305030304" pitchFamily="18" charset="0"/>
              </a:rPr>
              <a:t>national </a:t>
            </a:r>
            <a:r>
              <a:rPr lang="en-US" sz="2400" b="1" dirty="0" smtClean="0">
                <a:latin typeface="Book Antiqua" panose="02040602050305030304" pitchFamily="18" charset="0"/>
              </a:rPr>
              <a:t>citizenship; states cannot </a:t>
            </a:r>
            <a:r>
              <a:rPr lang="en-US" sz="2400" b="1" dirty="0">
                <a:latin typeface="Book Antiqua" panose="02040602050305030304" pitchFamily="18" charset="0"/>
              </a:rPr>
              <a:t>restrict the basic rights of citizens or other </a:t>
            </a:r>
            <a:r>
              <a:rPr lang="en-US" sz="2400" b="1" dirty="0" smtClean="0">
                <a:latin typeface="Book Antiqua" panose="02040602050305030304" pitchFamily="18" charset="0"/>
              </a:rPr>
              <a:t>persons; due process of the law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Monday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February</a:t>
            </a:r>
            <a:r>
              <a:rPr lang="en-US" sz="6000" u="sng" dirty="0" smtClean="0"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 29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877568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Book Antiqua" panose="02040602050305030304" pitchFamily="18" charset="0"/>
              </a:rPr>
              <a:t>1.) As review, how were the 13</a:t>
            </a:r>
            <a:r>
              <a:rPr lang="en-US" sz="4000" baseline="30000" dirty="0" smtClean="0">
                <a:latin typeface="Book Antiqua" panose="02040602050305030304" pitchFamily="18" charset="0"/>
              </a:rPr>
              <a:t>th</a:t>
            </a:r>
            <a:r>
              <a:rPr lang="en-US" sz="4000" dirty="0" smtClean="0">
                <a:latin typeface="Book Antiqua" panose="02040602050305030304" pitchFamily="18" charset="0"/>
              </a:rPr>
              <a:t>-15</a:t>
            </a:r>
            <a:r>
              <a:rPr lang="en-US" sz="4000" baseline="30000" dirty="0" smtClean="0">
                <a:latin typeface="Book Antiqua" panose="02040602050305030304" pitchFamily="18" charset="0"/>
              </a:rPr>
              <a:t>th</a:t>
            </a:r>
            <a:r>
              <a:rPr lang="en-US" sz="4000" dirty="0" smtClean="0">
                <a:latin typeface="Book Antiqua" panose="02040602050305030304" pitchFamily="18" charset="0"/>
              </a:rPr>
              <a:t> amendments ignored?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4000" dirty="0" smtClean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2.) What gave rise to Jim Crow laws?</a:t>
            </a:r>
          </a:p>
        </p:txBody>
      </p:sp>
    </p:spTree>
    <p:extLst>
      <p:ext uri="{BB962C8B-B14F-4D97-AF65-F5344CB8AC3E}">
        <p14:creationId xmlns:p14="http://schemas.microsoft.com/office/powerpoint/2010/main" val="39556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Tuesday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1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877568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explain the origins of Civil </a:t>
            </a:r>
            <a:r>
              <a:rPr lang="en-US" sz="3200" dirty="0" smtClean="0">
                <a:latin typeface="Book Antiqua" panose="02040602050305030304" pitchFamily="18" charset="0"/>
              </a:rPr>
              <a:t>Rights struggles and the different philosophies as to how to address them</a:t>
            </a:r>
            <a:endParaRPr lang="en-US" sz="32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 smtClean="0">
                <a:latin typeface="Book Antiqua" panose="02040602050305030304" pitchFamily="18" charset="0"/>
              </a:rPr>
              <a:t>W.E.B. du Bois: </a:t>
            </a:r>
            <a:r>
              <a:rPr lang="en-US" sz="2400" dirty="0" smtClean="0">
                <a:latin typeface="Book Antiqua" panose="02040602050305030304" pitchFamily="18" charset="0"/>
              </a:rPr>
              <a:t>progressive </a:t>
            </a:r>
            <a:r>
              <a:rPr lang="en-US" sz="2400" dirty="0">
                <a:latin typeface="Book Antiqua" panose="02040602050305030304" pitchFamily="18" charset="0"/>
              </a:rPr>
              <a:t>activist who helped establish NAACP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3200" dirty="0" smtClean="0"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 smtClean="0">
                <a:latin typeface="Book Antiqua" panose="02040602050305030304" pitchFamily="18" charset="0"/>
              </a:rPr>
              <a:t>disenfranchisement</a:t>
            </a:r>
            <a:r>
              <a:rPr lang="en-US" sz="2400" b="1" dirty="0" smtClean="0">
                <a:latin typeface="Book Antiqua" panose="02040602050305030304" pitchFamily="18" charset="0"/>
              </a:rPr>
              <a:t>: </a:t>
            </a:r>
            <a:r>
              <a:rPr lang="en-US" sz="2400" dirty="0" smtClean="0">
                <a:latin typeface="Book Antiqua" panose="02040602050305030304" pitchFamily="18" charset="0"/>
              </a:rPr>
              <a:t>denying or taking away the right to vote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Tuesday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1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877568"/>
            <a:ext cx="7046976" cy="49804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Regional </a:t>
            </a:r>
            <a:r>
              <a:rPr lang="en-US" sz="20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Bball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vs Moore tonight@ 7:00 - $5 in café!!!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Trip Payments ASAP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March Mania - TBA</a:t>
            </a:r>
            <a:endParaRPr lang="en-US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</a:t>
            </a:r>
            <a:endParaRPr lang="en-US" sz="2000" dirty="0" smtClean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Yesterday’s Exit Questions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Finish Unit Vocab &amp; Timeline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Booker T Washington v DuBois Reading &amp; Questions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Continue Civil Rights PPT &amp; Cornell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1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453" y="2145792"/>
            <a:ext cx="5000435" cy="374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Tuesday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1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877568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Book Antiqua" panose="02040602050305030304" pitchFamily="18" charset="0"/>
              </a:rPr>
              <a:t>1.) How did DuBois &amp; Washington ideas differ?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4000" dirty="0" smtClean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2.) Whose ideas did you find most impactful &amp; why?</a:t>
            </a:r>
          </a:p>
        </p:txBody>
      </p:sp>
    </p:spTree>
    <p:extLst>
      <p:ext uri="{BB962C8B-B14F-4D97-AF65-F5344CB8AC3E}">
        <p14:creationId xmlns:p14="http://schemas.microsoft.com/office/powerpoint/2010/main" val="33031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latin typeface="+mn-lt"/>
                <a:ea typeface="Batang" panose="02030600000101010101" pitchFamily="18" charset="-127"/>
              </a:rPr>
              <a:t>2</a:t>
            </a:r>
            <a:endParaRPr lang="en-US" sz="6000" u="sng" dirty="0">
              <a:latin typeface="+mn-lt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877568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explain how the Civil Rights movement reemerged in the 1950s and the events that led to change</a:t>
            </a:r>
            <a:endParaRPr lang="en-US" sz="32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SCLC: </a:t>
            </a:r>
            <a:r>
              <a:rPr lang="en-US" sz="3200" dirty="0"/>
              <a:t>is an African-American civil rights </a:t>
            </a:r>
            <a:r>
              <a:rPr lang="en-US" sz="3200" dirty="0" smtClean="0"/>
              <a:t>organization led by Dr</a:t>
            </a:r>
            <a:r>
              <a:rPr lang="en-US" sz="3200" dirty="0"/>
              <a:t>. Martin Luther King, Jr</a:t>
            </a:r>
            <a:r>
              <a:rPr lang="en-US" sz="3200" dirty="0" smtClean="0"/>
              <a:t>.; non-violence; had </a:t>
            </a:r>
            <a:r>
              <a:rPr lang="en-US" sz="3200" dirty="0"/>
              <a:t>a large role in the American Civil Rights </a:t>
            </a:r>
            <a:r>
              <a:rPr lang="en-US" sz="3200" dirty="0" smtClean="0"/>
              <a:t>Movement</a:t>
            </a:r>
            <a:endParaRPr lang="en-US" sz="3200" b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4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2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877568"/>
            <a:ext cx="7046976" cy="49804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Regional </a:t>
            </a:r>
            <a:r>
              <a:rPr lang="en-US" sz="20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Bball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vs Doss Thursday @ Valley $7.00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Trip Payments ASAP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March Mania – March 24</a:t>
            </a:r>
            <a:r>
              <a:rPr lang="en-US" baseline="30000" dirty="0" smtClean="0">
                <a:latin typeface="Book Antiqua" panose="02040602050305030304" pitchFamily="18" charset="0"/>
              </a:rPr>
              <a:t>th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</a:t>
            </a:r>
            <a:endParaRPr lang="en-US" sz="2000" dirty="0" smtClean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 from yesterday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Watch Eyes on the Prize Part 1 &amp; Discuss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Secondary Source Reading on Emmett Till Case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1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686" y="2256282"/>
            <a:ext cx="546163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Monday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February</a:t>
            </a:r>
            <a:r>
              <a:rPr lang="en-US" sz="6000" u="sng" dirty="0" smtClean="0"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 22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877568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explain why dictators took over in 1930s Europe and why the Japanese bomb Pearl Harbor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Fascism</a:t>
            </a:r>
            <a:r>
              <a:rPr lang="en-US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  <a:r>
              <a:rPr lang="en-US" sz="1800" b="1" dirty="0"/>
              <a:t> </a:t>
            </a:r>
            <a:r>
              <a:rPr lang="en-US" dirty="0" smtClean="0">
                <a:latin typeface="Book Antiqua" panose="02040602050305030304" pitchFamily="18" charset="0"/>
              </a:rPr>
              <a:t>system</a:t>
            </a:r>
            <a:r>
              <a:rPr lang="en-US" dirty="0">
                <a:latin typeface="Book Antiqua" panose="02040602050305030304" pitchFamily="18" charset="0"/>
              </a:rPr>
              <a:t> of government </a:t>
            </a:r>
            <a:r>
              <a:rPr lang="en-US" dirty="0" smtClean="0">
                <a:latin typeface="Book Antiqua" panose="02040602050305030304" pitchFamily="18" charset="0"/>
              </a:rPr>
              <a:t>under</a:t>
            </a:r>
            <a:r>
              <a:rPr lang="en-US" dirty="0">
                <a:latin typeface="Book Antiqua" panose="02040602050305030304" pitchFamily="18" charset="0"/>
              </a:rPr>
              <a:t> a dictator, a capitalist economy </a:t>
            </a:r>
            <a:r>
              <a:rPr lang="en-US" dirty="0" smtClean="0">
                <a:latin typeface="Book Antiqua" panose="02040602050305030304" pitchFamily="18" charset="0"/>
              </a:rPr>
              <a:t>subject to</a:t>
            </a:r>
            <a:r>
              <a:rPr lang="en-US" dirty="0">
                <a:latin typeface="Book Antiqua" panose="02040602050305030304" pitchFamily="18" charset="0"/>
              </a:rPr>
              <a:t> </a:t>
            </a:r>
            <a:r>
              <a:rPr lang="en-US" dirty="0" smtClean="0">
                <a:latin typeface="Book Antiqua" panose="02040602050305030304" pitchFamily="18" charset="0"/>
              </a:rPr>
              <a:t>strict</a:t>
            </a:r>
            <a:r>
              <a:rPr lang="en-US" dirty="0">
                <a:latin typeface="Book Antiqua" panose="02040602050305030304" pitchFamily="18" charset="0"/>
              </a:rPr>
              <a:t> governmental controls, violent suppression of the opposition, and typically a policy of </a:t>
            </a:r>
            <a:r>
              <a:rPr lang="en-US" dirty="0" smtClean="0">
                <a:latin typeface="Book Antiqua" panose="02040602050305030304" pitchFamily="18" charset="0"/>
              </a:rPr>
              <a:t>belligerent nationalism</a:t>
            </a:r>
            <a:r>
              <a:rPr lang="en-US" dirty="0">
                <a:latin typeface="Book Antiqua" panose="02040602050305030304" pitchFamily="18" charset="0"/>
              </a:rPr>
              <a:t> and racism.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 smtClean="0">
                <a:latin typeface="Book Antiqua" panose="02040602050305030304" pitchFamily="18" charset="0"/>
              </a:rPr>
              <a:t>Socialism</a:t>
            </a:r>
            <a:r>
              <a:rPr lang="en-US" sz="3200" dirty="0" smtClean="0">
                <a:latin typeface="Book Antiqua" panose="02040602050305030304" pitchFamily="18" charset="0"/>
              </a:rPr>
              <a:t>: </a:t>
            </a:r>
            <a:r>
              <a:rPr lang="en-US" dirty="0" smtClean="0">
                <a:latin typeface="Book Antiqua" panose="02040602050305030304" pitchFamily="18" charset="0"/>
              </a:rPr>
              <a:t>political </a:t>
            </a:r>
            <a:r>
              <a:rPr lang="en-US" dirty="0">
                <a:latin typeface="Book Antiqua" panose="02040602050305030304" pitchFamily="18" charset="0"/>
              </a:rPr>
              <a:t>and economic theory of social organization that advocates that the means of production, distribution, and </a:t>
            </a:r>
            <a:r>
              <a:rPr lang="en-US" dirty="0" smtClean="0">
                <a:latin typeface="Book Antiqua" panose="02040602050305030304" pitchFamily="18" charset="0"/>
              </a:rPr>
              <a:t>trade should </a:t>
            </a:r>
            <a:r>
              <a:rPr lang="en-US" dirty="0">
                <a:latin typeface="Book Antiqua" panose="02040602050305030304" pitchFamily="18" charset="0"/>
              </a:rPr>
              <a:t>be owned or regulated by the community as a whole.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2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877568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Book Antiqua" panose="02040602050305030304" pitchFamily="18" charset="0"/>
              </a:rPr>
              <a:t>1.) What is the significance of </a:t>
            </a:r>
            <a:r>
              <a:rPr lang="en-US" sz="4000" i="1" dirty="0" smtClean="0">
                <a:latin typeface="Book Antiqua" panose="02040602050305030304" pitchFamily="18" charset="0"/>
              </a:rPr>
              <a:t>Brown v. Board</a:t>
            </a:r>
            <a:r>
              <a:rPr lang="en-US" sz="4000" dirty="0" smtClean="0">
                <a:latin typeface="Book Antiqua" panose="02040602050305030304" pitchFamily="18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4000" dirty="0" smtClean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2.) What major issue is demonstrated by the Emmett Till Case?</a:t>
            </a:r>
          </a:p>
        </p:txBody>
      </p:sp>
    </p:spTree>
    <p:extLst>
      <p:ext uri="{BB962C8B-B14F-4D97-AF65-F5344CB8AC3E}">
        <p14:creationId xmlns:p14="http://schemas.microsoft.com/office/powerpoint/2010/main" val="32213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latin typeface="+mn-lt"/>
                <a:ea typeface="Batang" panose="02030600000101010101" pitchFamily="18" charset="-127"/>
              </a:rPr>
              <a:t>3</a:t>
            </a:r>
            <a:endParaRPr lang="en-US" sz="6000" u="sng" dirty="0">
              <a:latin typeface="+mn-lt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877568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explain the origins of Civil </a:t>
            </a:r>
            <a:r>
              <a:rPr lang="en-US" sz="3200" dirty="0" smtClean="0">
                <a:latin typeface="Book Antiqua" panose="02040602050305030304" pitchFamily="18" charset="0"/>
              </a:rPr>
              <a:t>Rights struggles and the different philosophies as to how to address them</a:t>
            </a:r>
            <a:endParaRPr lang="en-US" sz="32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Little Rock 9: </a:t>
            </a:r>
            <a:r>
              <a:rPr lang="en-US" sz="4000" dirty="0"/>
              <a:t> </a:t>
            </a:r>
            <a:r>
              <a:rPr lang="en-US" sz="3600" dirty="0" smtClean="0"/>
              <a:t>9 African </a:t>
            </a:r>
            <a:r>
              <a:rPr lang="en-US" sz="3600" dirty="0"/>
              <a:t>American </a:t>
            </a:r>
            <a:r>
              <a:rPr lang="en-US" sz="3600" dirty="0" smtClean="0"/>
              <a:t>students who </a:t>
            </a:r>
            <a:r>
              <a:rPr lang="en-US" sz="3600" dirty="0"/>
              <a:t>enrolled in </a:t>
            </a:r>
            <a:r>
              <a:rPr lang="en-US" sz="3600" dirty="0" smtClean="0"/>
              <a:t>High School but were denied following desegregation. </a:t>
            </a:r>
            <a:endParaRPr lang="en-US" sz="3600" b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3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877568"/>
            <a:ext cx="6047232" cy="49804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Regional </a:t>
            </a:r>
            <a:r>
              <a:rPr lang="en-US" sz="20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Bball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vs Doss @ Valley 7:30 $7.00; free bus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Trip Payments ASAP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March Mania - TBA</a:t>
            </a:r>
            <a:endParaRPr lang="en-US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vocab quiz tomorrow</a:t>
            </a:r>
            <a:endParaRPr lang="en-US" sz="2000" dirty="0" smtClean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Finish Emmett Till Clip; complete reading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Yesterday’s Exit Questions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Begin Little Rock 9; complete reading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1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697" y="2084832"/>
            <a:ext cx="5724525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3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877568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Book Antiqua" panose="02040602050305030304" pitchFamily="18" charset="0"/>
              </a:rPr>
              <a:t>1.)Explain the bigger American issue (besides segregation and racism) at hand in the Little Rock 9 event?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40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Friday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4</a:t>
            </a:r>
            <a:endParaRPr lang="en-US" sz="6000" u="sng" dirty="0"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731264"/>
            <a:ext cx="12009120" cy="490118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explain the origins of Civil </a:t>
            </a:r>
            <a:r>
              <a:rPr lang="en-US" sz="3200" dirty="0" smtClean="0">
                <a:latin typeface="Book Antiqua" panose="02040602050305030304" pitchFamily="18" charset="0"/>
              </a:rPr>
              <a:t>Rights struggles and the events that led to change</a:t>
            </a:r>
            <a:endParaRPr lang="en-US" sz="32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000" b="1" dirty="0" smtClean="0">
                <a:latin typeface="Book Antiqua" panose="02040602050305030304" pitchFamily="18" charset="0"/>
              </a:rPr>
              <a:t>De jure segregation: </a:t>
            </a:r>
            <a:r>
              <a:rPr lang="en-US" sz="4000" dirty="0"/>
              <a:t>s</a:t>
            </a:r>
            <a:r>
              <a:rPr lang="en-US" sz="3600" dirty="0" smtClean="0"/>
              <a:t>egregation </a:t>
            </a:r>
            <a:r>
              <a:rPr lang="en-US" sz="3600" dirty="0"/>
              <a:t>that is imposed by law</a:t>
            </a:r>
            <a:r>
              <a:rPr lang="en-US" sz="3600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000" b="1" dirty="0">
                <a:latin typeface="Book Antiqua" panose="02040602050305030304" pitchFamily="18" charset="0"/>
              </a:rPr>
              <a:t>De </a:t>
            </a:r>
            <a:r>
              <a:rPr lang="en-US" sz="4000" b="1" dirty="0" smtClean="0">
                <a:latin typeface="Book Antiqua" panose="02040602050305030304" pitchFamily="18" charset="0"/>
              </a:rPr>
              <a:t>facto segregation</a:t>
            </a:r>
            <a:r>
              <a:rPr lang="en-US" sz="4000" b="1" dirty="0">
                <a:latin typeface="Book Antiqua" panose="02040602050305030304" pitchFamily="18" charset="0"/>
              </a:rPr>
              <a:t>: </a:t>
            </a:r>
            <a:r>
              <a:rPr lang="en-US" sz="3600" dirty="0"/>
              <a:t>s</a:t>
            </a:r>
            <a:r>
              <a:rPr lang="en-US" sz="3600" dirty="0" smtClean="0"/>
              <a:t>egregation </a:t>
            </a:r>
            <a:r>
              <a:rPr lang="en-US" sz="3600" dirty="0"/>
              <a:t>resulting from economic or social conditions or personal choice.</a:t>
            </a:r>
            <a:endParaRPr lang="en-US" sz="3600" b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Friday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4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877568"/>
            <a:ext cx="6047232" cy="49804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&amp; Baseball begin this week!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Trip Payments ASAP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March Mania – March 24</a:t>
            </a:r>
            <a:r>
              <a:rPr lang="en-US" baseline="30000" dirty="0" smtClean="0">
                <a:latin typeface="Book Antiqua" panose="02040602050305030304" pitchFamily="18" charset="0"/>
              </a:rPr>
              <a:t>th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Civil Rights Comp Check next Friday</a:t>
            </a:r>
            <a:endParaRPr lang="en-US" sz="2000" dirty="0" smtClean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Discuss debate; vocab quiz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Finish Little </a:t>
            </a:r>
            <a:r>
              <a:rPr lang="en-US" dirty="0">
                <a:latin typeface="Book Antiqua" panose="02040602050305030304" pitchFamily="18" charset="0"/>
              </a:rPr>
              <a:t>Rock 9; complete reading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Yesterday’s Exit Questions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Begin Lunch Counter Sit-Ins &amp; Birmingham</a:t>
            </a:r>
            <a:endParaRPr lang="en-US" sz="1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152" y="2153221"/>
            <a:ext cx="5905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Friday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4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877568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Book Antiqua" panose="02040602050305030304" pitchFamily="18" charset="0"/>
              </a:rPr>
              <a:t>1.)How effective were sit-ins?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40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Book Antiqua" panose="02040602050305030304" pitchFamily="18" charset="0"/>
              </a:rPr>
              <a:t>2.) Why were they effective?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4000" dirty="0" smtClean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40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Monday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7</a:t>
            </a:r>
            <a:endParaRPr lang="en-US" sz="6000" u="sng" dirty="0"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731264"/>
            <a:ext cx="12009120" cy="490118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explain the origins of Civil </a:t>
            </a:r>
            <a:r>
              <a:rPr lang="en-US" sz="3200" dirty="0" smtClean="0">
                <a:latin typeface="Book Antiqua" panose="02040602050305030304" pitchFamily="18" charset="0"/>
              </a:rPr>
              <a:t>Rights struggles and the events that led to change</a:t>
            </a:r>
            <a:endParaRPr lang="en-US" sz="32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3800" b="1" u="sng" dirty="0" smtClean="0">
                <a:latin typeface="Book Antiqua" panose="02040602050305030304" pitchFamily="18" charset="0"/>
              </a:rPr>
              <a:t>MLK</a:t>
            </a:r>
            <a:r>
              <a:rPr lang="en-US" sz="3800" b="1" dirty="0" smtClean="0">
                <a:latin typeface="Book Antiqua" panose="02040602050305030304" pitchFamily="18" charset="0"/>
              </a:rPr>
              <a:t>: </a:t>
            </a:r>
            <a:r>
              <a:rPr lang="en-US" sz="3200" dirty="0" smtClean="0"/>
              <a:t>Civil </a:t>
            </a:r>
            <a:r>
              <a:rPr lang="en-US" sz="3200" dirty="0"/>
              <a:t>rights leader who took a nonviolent approach to the change.</a:t>
            </a:r>
            <a:endParaRPr lang="en-US" sz="3200" b="1" i="1" u="sng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Monday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7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877568"/>
            <a:ext cx="6047232" cy="49804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&amp; Baseball begin this week!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Trip Papers ASAP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March Mania – March 24</a:t>
            </a:r>
            <a:r>
              <a:rPr lang="en-US" baseline="30000" dirty="0" smtClean="0">
                <a:latin typeface="Book Antiqua" panose="02040602050305030304" pitchFamily="18" charset="0"/>
              </a:rPr>
              <a:t>th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Civil Rights Comp Check Friday</a:t>
            </a:r>
            <a:endParaRPr lang="en-US" sz="2000" dirty="0" smtClean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Finish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Friday’s Exit Questions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Begin Birmingham &amp; Bus Boycott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Book Antiqua" panose="02040602050305030304" pitchFamily="18" charset="0"/>
              </a:rPr>
              <a:t>Reading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Movie</a:t>
            </a:r>
          </a:p>
        </p:txBody>
      </p:sp>
      <p:pic>
        <p:nvPicPr>
          <p:cNvPr id="1026" name="Picture 2" descr="http://s2.quickmeme.com/img/e5/e5699880694eb6e7f10cdb25b5363bc9dfdf1e3dff8176a74a9734da67dc25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37" y="2267851"/>
            <a:ext cx="5000995" cy="419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5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48256"/>
            <a:ext cx="9804799" cy="4632960"/>
          </a:xfrm>
        </p:spPr>
        <p:txBody>
          <a:bodyPr/>
          <a:lstStyle/>
          <a:p>
            <a:r>
              <a:rPr lang="en-US" dirty="0" smtClean="0"/>
              <a:t>Group 1 – Freedom Rides</a:t>
            </a:r>
          </a:p>
          <a:p>
            <a:r>
              <a:rPr lang="en-US" dirty="0" smtClean="0"/>
              <a:t>Group 2 – Rosa Parks Remembers</a:t>
            </a:r>
          </a:p>
          <a:p>
            <a:r>
              <a:rPr lang="en-US" dirty="0" smtClean="0"/>
              <a:t>Group 3 – A New Leader Emerges (Document 4, </a:t>
            </a:r>
            <a:r>
              <a:rPr lang="en-US" dirty="0" err="1" smtClean="0"/>
              <a:t>pg</a:t>
            </a:r>
            <a:r>
              <a:rPr lang="en-US" dirty="0" smtClean="0"/>
              <a:t> 47)</a:t>
            </a:r>
          </a:p>
          <a:p>
            <a:r>
              <a:rPr lang="en-US" dirty="0" smtClean="0"/>
              <a:t>Group 4 – Letter from a Birmingham Jail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Answer the questions at the end of your section and discuss them with your peers. As your classmates are explaining, be sure to actively listening/learning.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dirty="0" smtClean="0"/>
              <a:t>Describe the impact your event had on the movement.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676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Tuesday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February</a:t>
            </a:r>
            <a:r>
              <a:rPr lang="en-US" sz="6000" u="sng" dirty="0" smtClean="0"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 23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877568"/>
            <a:ext cx="6864096" cy="49804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Playoff </a:t>
            </a:r>
            <a:r>
              <a:rPr lang="en-US" sz="20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Bball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– Girls TONIGHT vs. Mercy 7:30 @ CAL;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Boys Wednesday vs. 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Jtown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7:30 @ Mercy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Malibu Jack’s – This Thursday, February 25</a:t>
            </a:r>
            <a:r>
              <a:rPr lang="en-US" sz="2000" baseline="30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@ 6:30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US History Agreements due tomorrow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WWII Comp Check &amp; Packet due Friday</a:t>
            </a:r>
            <a:endParaRPr lang="en-US" sz="1800" dirty="0" smtClean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</a:rPr>
              <a:t>Seating Assignments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Cornell &amp; PPT on Entering the War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1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824" y="2072640"/>
            <a:ext cx="5074920" cy="43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Monday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7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877568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Book Antiqua" panose="02040602050305030304" pitchFamily="18" charset="0"/>
              </a:rPr>
              <a:t>   1.) From what other famous advocate did MLK get 	the idea of non-violent protest?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40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Book Antiqua" panose="02040602050305030304" pitchFamily="18" charset="0"/>
              </a:rPr>
              <a:t>   2.) What did freedom rides, sit-ins and bus 	boycotts all have in common? (Think beyond 	non-violence)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40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Tuesday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8</a:t>
            </a:r>
            <a:endParaRPr lang="en-US" sz="6000" u="sng" dirty="0"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731264"/>
            <a:ext cx="12009120" cy="490118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explain the origins of Civil </a:t>
            </a:r>
            <a:r>
              <a:rPr lang="en-US" sz="3200" dirty="0" smtClean="0">
                <a:latin typeface="Book Antiqua" panose="02040602050305030304" pitchFamily="18" charset="0"/>
              </a:rPr>
              <a:t>Rights struggles and the events that led to change</a:t>
            </a:r>
            <a:endParaRPr lang="en-US" sz="32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685800" lvl="3">
              <a:lnSpc>
                <a:spcPct val="100000"/>
              </a:lnSpc>
              <a:spcBef>
                <a:spcPts val="600"/>
              </a:spcBef>
            </a:pPr>
            <a:r>
              <a:rPr lang="en-US" sz="3600" b="1" u="sng" dirty="0" smtClean="0">
                <a:latin typeface="Book Antiqua" panose="02040602050305030304" pitchFamily="18" charset="0"/>
              </a:rPr>
              <a:t>Malcolm X</a:t>
            </a:r>
            <a:r>
              <a:rPr lang="en-US" sz="3600" b="1" dirty="0" smtClean="0">
                <a:latin typeface="Book Antiqua" panose="02040602050305030304" pitchFamily="18" charset="0"/>
              </a:rPr>
              <a:t>: </a:t>
            </a:r>
            <a:r>
              <a:rPr lang="en-US" sz="3200" dirty="0" smtClean="0"/>
              <a:t>civil </a:t>
            </a:r>
            <a:r>
              <a:rPr lang="en-US" sz="3200" dirty="0"/>
              <a:t>rights leader who encouraged violent responses to racial discrimination.</a:t>
            </a:r>
            <a:endParaRPr lang="en-US" sz="3600" b="1" u="sng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Tuesday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8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877568"/>
            <a:ext cx="6047232" cy="49804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&amp; Baseball begin this week!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Trip Papers ASAP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March Mania – March 24</a:t>
            </a:r>
            <a:r>
              <a:rPr lang="en-US" baseline="30000" dirty="0" smtClean="0">
                <a:latin typeface="Book Antiqua" panose="02040602050305030304" pitchFamily="18" charset="0"/>
              </a:rPr>
              <a:t>th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Civil Rights Comp Check Friday</a:t>
            </a:r>
            <a:endParaRPr lang="en-US" sz="2000" dirty="0" smtClean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Catch up Begin Malcolm X, Black Panthers &amp; Black Muslims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Book Antiqua" panose="02040602050305030304" pitchFamily="18" charset="0"/>
              </a:rPr>
              <a:t>Readings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Movie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803" y="2242332"/>
            <a:ext cx="4389214" cy="43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/ Voting Rights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09216"/>
            <a:ext cx="9613861" cy="4437887"/>
          </a:xfrm>
        </p:spPr>
        <p:txBody>
          <a:bodyPr>
            <a:noAutofit/>
          </a:bodyPr>
          <a:lstStyle/>
          <a:p>
            <a:r>
              <a:rPr lang="en-US" sz="2800" dirty="0" smtClean="0"/>
              <a:t>Visit the class </a:t>
            </a:r>
            <a:r>
              <a:rPr lang="en-US" sz="2800" dirty="0" err="1" smtClean="0"/>
              <a:t>Weebly</a:t>
            </a:r>
            <a:endParaRPr lang="en-US" sz="2800" dirty="0" smtClean="0"/>
          </a:p>
          <a:p>
            <a:r>
              <a:rPr lang="en-US" sz="2800" dirty="0" smtClean="0"/>
              <a:t>Click on CIVIL RIGHTS MOVEMENT tab, under Units</a:t>
            </a:r>
          </a:p>
          <a:p>
            <a:r>
              <a:rPr lang="en-US" sz="2800" dirty="0" smtClean="0"/>
              <a:t>Find the Provisions of the Civil Rights Act &amp; the Provisions of the Voting Rights Act</a:t>
            </a:r>
          </a:p>
          <a:p>
            <a:r>
              <a:rPr lang="en-US" sz="2800" dirty="0" smtClean="0"/>
              <a:t>Choose one provisions of each, and tweet about them (excitement or displeasure)</a:t>
            </a:r>
          </a:p>
          <a:p>
            <a:r>
              <a:rPr lang="en-US" sz="2800" dirty="0" smtClean="0"/>
              <a:t>In your tweet, include a hashtag as well as @</a:t>
            </a:r>
            <a:r>
              <a:rPr lang="en-US" sz="2800" dirty="0" err="1" smtClean="0"/>
              <a:t>FCCoachAbell</a:t>
            </a:r>
            <a:endParaRPr lang="en-US" sz="2800" dirty="0" smtClean="0"/>
          </a:p>
          <a:p>
            <a:r>
              <a:rPr lang="en-US" sz="2800" dirty="0" smtClean="0"/>
              <a:t>If you don’t have a Twitter, write your tweets out on paper and staple to the back of your packet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0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Tuesday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8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877568"/>
            <a:ext cx="6815328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Book Antiqua" panose="02040602050305030304" pitchFamily="18" charset="0"/>
              </a:rPr>
              <a:t>	</a:t>
            </a:r>
            <a:r>
              <a:rPr lang="en-US" sz="3200" dirty="0" smtClean="0">
                <a:latin typeface="Book Antiqua" panose="02040602050305030304" pitchFamily="18" charset="0"/>
              </a:rPr>
              <a:t>1.) Why did Malcolm X 	disagree with the idea on non-	violence?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dirty="0">
                <a:latin typeface="Book Antiqua" panose="02040602050305030304" pitchFamily="18" charset="0"/>
              </a:rPr>
              <a:t>	</a:t>
            </a:r>
            <a:r>
              <a:rPr lang="en-US" sz="3200" dirty="0" smtClean="0">
                <a:latin typeface="Book Antiqua" panose="02040602050305030304" pitchFamily="18" charset="0"/>
              </a:rPr>
              <a:t>2.) Use a Venn diagram like 	this to compare the ideas on 	civil rights between Malcolm X, 	MLK Jr &amp; NOI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4000" dirty="0" smtClean="0">
              <a:latin typeface="Book Antiqua" panose="0204060205030503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839200" y="2145792"/>
            <a:ext cx="2706624" cy="21518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3346704"/>
            <a:ext cx="2706624" cy="24566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10400" y="2145792"/>
            <a:ext cx="2706624" cy="21518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82128" y="2232398"/>
            <a:ext cx="99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MLK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26752" y="2247114"/>
            <a:ext cx="89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62416" y="5313926"/>
            <a:ext cx="123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9</a:t>
            </a:r>
            <a:endParaRPr lang="en-US" sz="6000" u="sng" dirty="0"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731264"/>
            <a:ext cx="12009120" cy="490118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explain the origins of Civil </a:t>
            </a:r>
            <a:r>
              <a:rPr lang="en-US" sz="3200" dirty="0" smtClean="0">
                <a:latin typeface="Book Antiqua" panose="02040602050305030304" pitchFamily="18" charset="0"/>
              </a:rPr>
              <a:t>Rights struggles and the events that led to change</a:t>
            </a:r>
            <a:endParaRPr lang="en-US" sz="32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685800" lvl="3">
              <a:lnSpc>
                <a:spcPct val="100000"/>
              </a:lnSpc>
              <a:spcBef>
                <a:spcPts val="600"/>
              </a:spcBef>
            </a:pPr>
            <a:r>
              <a:rPr lang="en-US" sz="3600" b="1" u="sng" dirty="0" smtClean="0">
                <a:latin typeface="Book Antiqua" panose="02040602050305030304" pitchFamily="18" charset="0"/>
              </a:rPr>
              <a:t>Black Panthers</a:t>
            </a:r>
            <a:r>
              <a:rPr lang="en-US" sz="3600" b="1" dirty="0" smtClean="0">
                <a:latin typeface="Book Antiqua" panose="02040602050305030304" pitchFamily="18" charset="0"/>
              </a:rPr>
              <a:t>: </a:t>
            </a:r>
            <a:r>
              <a:rPr lang="en-US" sz="3200" dirty="0" smtClean="0"/>
              <a:t>a </a:t>
            </a:r>
            <a:r>
              <a:rPr lang="en-US" sz="3200" dirty="0"/>
              <a:t>militant political organization set up in the US in 1966 to fight for black rights.</a:t>
            </a:r>
            <a:endParaRPr lang="en-US" sz="3200" b="1" u="sng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9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19" y="1877568"/>
            <a:ext cx="7206159" cy="49804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&amp; Baseball begin this week!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Trip Papers ASAP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March Mania – March 24</a:t>
            </a:r>
            <a:r>
              <a:rPr lang="en-US" baseline="30000" dirty="0" smtClean="0">
                <a:latin typeface="Book Antiqua" panose="02040602050305030304" pitchFamily="18" charset="0"/>
              </a:rPr>
              <a:t>th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Civil Rights Comp Check Friday</a:t>
            </a:r>
            <a:endParaRPr lang="en-US" sz="2000" dirty="0" smtClean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Women’s League of Voters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Compare the Acts of the Civil Rights Movement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Civil Rights Act of 1964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Voting Rights Act of 1965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386" y="1877568"/>
            <a:ext cx="38100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9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877568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Book Antiqua" panose="02040602050305030304" pitchFamily="18" charset="0"/>
              </a:rPr>
              <a:t>	1.) Describe the major impact the Civil Rights 	Act will have on American society.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40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>
                <a:latin typeface="Book Antiqua" panose="02040602050305030304" pitchFamily="18" charset="0"/>
              </a:rPr>
              <a:t>	</a:t>
            </a:r>
            <a:r>
              <a:rPr lang="en-US" sz="4000" dirty="0" smtClean="0">
                <a:latin typeface="Book Antiqua" panose="02040602050305030304" pitchFamily="18" charset="0"/>
              </a:rPr>
              <a:t>2.) Do the same for the Voting Rights Act.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40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10</a:t>
            </a:r>
            <a:endParaRPr lang="en-US" sz="6000" u="sng" dirty="0"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731264"/>
            <a:ext cx="12009120" cy="490118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explain the origins of Civil </a:t>
            </a:r>
            <a:r>
              <a:rPr lang="en-US" sz="3200" dirty="0" smtClean="0">
                <a:latin typeface="Book Antiqua" panose="02040602050305030304" pitchFamily="18" charset="0"/>
              </a:rPr>
              <a:t>Rights struggles and the events that led to reform</a:t>
            </a:r>
            <a:endParaRPr lang="en-US" sz="32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>
                <a:latin typeface="Book Antiqua" panose="02040602050305030304" pitchFamily="18" charset="0"/>
              </a:rPr>
              <a:t>Voting Rights Act 1965</a:t>
            </a:r>
            <a:r>
              <a:rPr lang="en-US" sz="4400" b="1" dirty="0">
                <a:latin typeface="Book Antiqua" panose="02040602050305030304" pitchFamily="18" charset="0"/>
              </a:rPr>
              <a:t>: </a:t>
            </a:r>
            <a:r>
              <a:rPr lang="en-US" sz="3600" dirty="0"/>
              <a:t>Eliminated literacy tests and other restrictions that had been used to restrict voting by black people.</a:t>
            </a:r>
            <a:endParaRPr lang="en-US" sz="3600" b="1" i="1" u="sng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10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877568"/>
            <a:ext cx="6047232" cy="49804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&amp; Baseball begin this week!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Trip Papers ASAP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March Mania – March 24</a:t>
            </a:r>
            <a:r>
              <a:rPr lang="en-US" baseline="30000" dirty="0" smtClean="0">
                <a:latin typeface="Book Antiqua" panose="02040602050305030304" pitchFamily="18" charset="0"/>
              </a:rPr>
              <a:t>th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Civil Rights Comp Check tomorrow</a:t>
            </a:r>
            <a:endParaRPr lang="en-US" sz="2000" dirty="0" smtClean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30 for 30 – James Meredith &amp; Ole Miss</a:t>
            </a:r>
            <a:endParaRPr lang="en-US" sz="16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922" y="2000585"/>
            <a:ext cx="47625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Tuesday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February</a:t>
            </a:r>
            <a:r>
              <a:rPr lang="en-US" sz="6000" u="sng" dirty="0" smtClean="0"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 23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877568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explain wh</a:t>
            </a:r>
            <a:r>
              <a:rPr lang="en-US" sz="3200" dirty="0" smtClean="0">
                <a:latin typeface="Book Antiqua" panose="02040602050305030304" pitchFamily="18" charset="0"/>
              </a:rPr>
              <a:t>y America enters WWII and what it meant for Americans at home.</a:t>
            </a:r>
            <a:endParaRPr lang="en-US" sz="32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Lend-Lease Act</a:t>
            </a:r>
            <a:r>
              <a:rPr lang="en-US" sz="1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  <a:r>
              <a:rPr lang="en-US" sz="1800" b="1" dirty="0">
                <a:latin typeface="Book Antiqua" panose="02040602050305030304" pitchFamily="18" charset="0"/>
              </a:rPr>
              <a:t> </a:t>
            </a:r>
            <a:r>
              <a:rPr lang="en-US" sz="2400" dirty="0" smtClean="0">
                <a:latin typeface="Book Antiqua" panose="02040602050305030304" pitchFamily="18" charset="0"/>
              </a:rPr>
              <a:t>1941 </a:t>
            </a:r>
            <a:r>
              <a:rPr lang="en-US" sz="2400" dirty="0">
                <a:latin typeface="Book Antiqua" panose="02040602050305030304" pitchFamily="18" charset="0"/>
              </a:rPr>
              <a:t>law that authorized the president to aid any nation whose defense he believed was vital to American </a:t>
            </a:r>
            <a:r>
              <a:rPr lang="en-US" sz="2400" dirty="0" smtClean="0">
                <a:latin typeface="Book Antiqua" panose="02040602050305030304" pitchFamily="18" charset="0"/>
              </a:rPr>
              <a:t>security</a:t>
            </a: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1800" b="1" dirty="0" smtClean="0"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 smtClean="0">
                <a:latin typeface="Book Antiqua" panose="02040602050305030304" pitchFamily="18" charset="0"/>
              </a:rPr>
              <a:t>National War Labor Board</a:t>
            </a:r>
            <a:r>
              <a:rPr lang="en-US" sz="1400" dirty="0" smtClean="0">
                <a:latin typeface="Book Antiqua" panose="02040602050305030304" pitchFamily="18" charset="0"/>
              </a:rPr>
              <a:t>:</a:t>
            </a:r>
            <a:r>
              <a:rPr lang="en-US" sz="1400" b="1" dirty="0">
                <a:latin typeface="Book Antiqua" panose="02040602050305030304" pitchFamily="18" charset="0"/>
              </a:rPr>
              <a:t> </a:t>
            </a:r>
            <a:r>
              <a:rPr lang="en-US" b="1" dirty="0">
                <a:latin typeface="Book Antiqua" panose="02040602050305030304" pitchFamily="18" charset="0"/>
              </a:rPr>
              <a:t>Created by American government to oversee the conversion of factories to War </a:t>
            </a:r>
            <a:r>
              <a:rPr lang="en-US" b="1" dirty="0" smtClean="0">
                <a:latin typeface="Book Antiqua" panose="02040602050305030304" pitchFamily="18" charset="0"/>
              </a:rPr>
              <a:t>production and to monitor labor relations during wartime.</a:t>
            </a:r>
            <a:endParaRPr lang="en-US" dirty="0"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10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877568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Book Antiqua" panose="02040602050305030304" pitchFamily="18" charset="0"/>
              </a:rPr>
              <a:t>	1.) Briefly provide your thoughts and reactions 	on the James Meredith case.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40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Friday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11</a:t>
            </a:r>
            <a:endParaRPr lang="en-US" sz="6000" u="sng" dirty="0"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731264"/>
            <a:ext cx="12009120" cy="490118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explain the origins of Civil </a:t>
            </a:r>
            <a:r>
              <a:rPr lang="en-US" sz="3200" dirty="0" smtClean="0">
                <a:latin typeface="Book Antiqua" panose="02040602050305030304" pitchFamily="18" charset="0"/>
              </a:rPr>
              <a:t>Rights struggles and the events that led to change</a:t>
            </a:r>
            <a:endParaRPr lang="en-US" sz="4400" b="1" u="sng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4000" b="1" u="sng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Friday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11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877568"/>
            <a:ext cx="6047232" cy="49804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&amp; Baseball begin this week!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March Mania – March 24</a:t>
            </a:r>
            <a:r>
              <a:rPr lang="en-US" baseline="30000" dirty="0" smtClean="0">
                <a:latin typeface="Book Antiqua" panose="02040602050305030304" pitchFamily="18" charset="0"/>
              </a:rPr>
              <a:t>th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Civil Rights Comp Check Today</a:t>
            </a:r>
            <a:endParaRPr lang="en-US" sz="2000" dirty="0" smtClean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Competency Check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Finish 30 for 30 Video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242" y="2065954"/>
            <a:ext cx="5542090" cy="460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err="1" smtClean="0"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February</a:t>
            </a:r>
            <a:r>
              <a:rPr lang="en-US" sz="6000" u="sng" dirty="0" smtClean="0"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 24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877568"/>
            <a:ext cx="7546848" cy="49804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Playoff </a:t>
            </a:r>
            <a:r>
              <a:rPr lang="en-US" sz="20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Bball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–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Boys Wednesday vs. 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Jtown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7:30 @ Mercy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Malibu Jack’s – Tomorrow , February 25</a:t>
            </a:r>
            <a:r>
              <a:rPr lang="en-US" sz="2000" baseline="30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@ 6:30 $16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US History Agreements due </a:t>
            </a:r>
            <a:r>
              <a:rPr lang="en-US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TODAY</a:t>
            </a:r>
            <a:endParaRPr lang="en-US" sz="1800" dirty="0" smtClean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841248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WWII Comp Check &amp; Packet due Friday</a:t>
            </a:r>
            <a:endParaRPr lang="en-US" sz="1800" dirty="0" smtClean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School Survey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WWII @ Home PPT &amp; Cornell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Propaganda Creation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1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63" y="1609344"/>
            <a:ext cx="353644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February</a:t>
            </a:r>
            <a:r>
              <a:rPr lang="en-US" sz="6000" u="sng" dirty="0" smtClean="0"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 24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877568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explain wh</a:t>
            </a:r>
            <a:r>
              <a:rPr lang="en-US" sz="3200" dirty="0" smtClean="0">
                <a:latin typeface="Book Antiqua" panose="02040602050305030304" pitchFamily="18" charset="0"/>
              </a:rPr>
              <a:t>y America enters WWII and what it meant for Americans at home.</a:t>
            </a:r>
            <a:endParaRPr lang="en-US" sz="32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 smtClean="0">
                <a:latin typeface="Book Antiqua" panose="02040602050305030304" pitchFamily="18" charset="0"/>
              </a:rPr>
              <a:t>Propaganda</a:t>
            </a:r>
            <a:r>
              <a:rPr lang="en-US" sz="2400" b="1" dirty="0" smtClean="0">
                <a:latin typeface="Book Antiqua" panose="02040602050305030304" pitchFamily="18" charset="0"/>
              </a:rPr>
              <a:t>: </a:t>
            </a:r>
            <a:r>
              <a:rPr lang="en-US" sz="2400" b="1" dirty="0">
                <a:latin typeface="Book Antiqua" panose="02040602050305030304" pitchFamily="18" charset="0"/>
              </a:rPr>
              <a:t>information that is spread for the purpose of promoting some cause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2400" b="1" dirty="0" smtClean="0"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Ration</a:t>
            </a: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 </a:t>
            </a:r>
            <a:r>
              <a:rPr lang="en-US" sz="2400" b="1" dirty="0">
                <a:latin typeface="Book Antiqua" panose="02040602050305030304" pitchFamily="18" charset="0"/>
              </a:rPr>
              <a:t>a fixed portion that is allotted (especially in times of scarcity)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February</a:t>
            </a:r>
            <a:r>
              <a:rPr lang="en-US" sz="6000" u="sng" dirty="0" smtClean="0"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 25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877568"/>
            <a:ext cx="7546848" cy="49804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Playoff </a:t>
            </a:r>
            <a:r>
              <a:rPr lang="en-US" sz="20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Bball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–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Boys FRIDAY vs Bullitt East 7:30 @ Mercy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Malibu Jack’s – TONIGHT, February 25</a:t>
            </a:r>
            <a:r>
              <a:rPr lang="en-US" sz="2000" baseline="30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th</a:t>
            </a: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@ 6:30 $16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WWII Comp Check &amp; Packet due TOMORROW</a:t>
            </a:r>
            <a:endParaRPr lang="en-US" sz="1800" dirty="0" smtClean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Finish 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Propaganda Creation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Bad@$$ of the Week – Daniel Inouye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Japanese Internment Camps Reading &amp; Quick Notes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1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768" y="1609344"/>
            <a:ext cx="4239907" cy="50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755905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February</a:t>
            </a:r>
            <a:r>
              <a:rPr lang="en-US" sz="6000" u="sng" dirty="0" smtClean="0"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 25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877568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explain how the war affected minorities and basic American freedoms</a:t>
            </a:r>
            <a:endParaRPr lang="en-US" sz="32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 smtClean="0">
                <a:latin typeface="Book Antiqua" panose="02040602050305030304" pitchFamily="18" charset="0"/>
              </a:rPr>
              <a:t>Executive Order 9066</a:t>
            </a:r>
            <a:r>
              <a:rPr lang="en-US" sz="2400" b="1" dirty="0">
                <a:latin typeface="Book Antiqua" panose="02040602050305030304" pitchFamily="18" charset="0"/>
              </a:rPr>
              <a:t>: </a:t>
            </a:r>
            <a:r>
              <a:rPr lang="en-US" sz="2400" b="1" dirty="0" smtClean="0">
                <a:latin typeface="Book Antiqua" panose="02040602050305030304" pitchFamily="18" charset="0"/>
              </a:rPr>
              <a:t>authorized </a:t>
            </a:r>
            <a:r>
              <a:rPr lang="en-US" sz="2400" b="1" dirty="0">
                <a:latin typeface="Book Antiqua" panose="02040602050305030304" pitchFamily="18" charset="0"/>
              </a:rPr>
              <a:t>the removal of any or all people from military areas “as deemed necessary or desirable</a:t>
            </a:r>
            <a:r>
              <a:rPr lang="en-US" sz="2400" b="1" dirty="0" smtClean="0">
                <a:latin typeface="Book Antiqua" panose="02040602050305030304" pitchFamily="18" charset="0"/>
              </a:rPr>
              <a:t>.” (Japanese)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Posters – 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49" y="2084832"/>
            <a:ext cx="10692384" cy="435254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Must be a creation of your own – nothing you’ve seen before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Make sure your message is one of the following:</a:t>
            </a:r>
          </a:p>
          <a:p>
            <a:pPr marL="1371600" lvl="2" indent="-457200">
              <a:buAutoNum type="arabicPeriod"/>
            </a:pPr>
            <a:r>
              <a:rPr lang="en-US" sz="2000" dirty="0" smtClean="0"/>
              <a:t>Rationing</a:t>
            </a:r>
          </a:p>
          <a:p>
            <a:pPr marL="1371600" lvl="2" indent="-457200">
              <a:buAutoNum type="arabicPeriod"/>
            </a:pPr>
            <a:r>
              <a:rPr lang="en-US" sz="2000" dirty="0" smtClean="0"/>
              <a:t>Buying War Bonds</a:t>
            </a:r>
          </a:p>
          <a:p>
            <a:pPr marL="1371600" lvl="2" indent="-457200">
              <a:buAutoNum type="arabicPeriod"/>
            </a:pPr>
            <a:r>
              <a:rPr lang="en-US" sz="2000" dirty="0" smtClean="0"/>
              <a:t>Planting Victory Gardens</a:t>
            </a:r>
          </a:p>
          <a:p>
            <a:pPr marL="1371600" lvl="2" indent="-457200">
              <a:buAutoNum type="arabicPeriod"/>
            </a:pPr>
            <a:r>
              <a:rPr lang="en-US" sz="2000" dirty="0" smtClean="0"/>
              <a:t>Women in the War</a:t>
            </a:r>
          </a:p>
          <a:p>
            <a:pPr marL="1371600" lvl="2" indent="-457200">
              <a:buAutoNum type="arabicPeriod"/>
            </a:pPr>
            <a:r>
              <a:rPr lang="en-US" sz="2000" dirty="0" smtClean="0"/>
              <a:t>Military Recruitment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Leave very little white space on your poster</a:t>
            </a:r>
          </a:p>
          <a:p>
            <a:pPr marL="457200" indent="-457200">
              <a:buAutoNum type="arabicPeriod"/>
            </a:pPr>
            <a:r>
              <a:rPr lang="en-US" sz="2800" dirty="0" err="1" smtClean="0"/>
              <a:t>Im</a:t>
            </a:r>
            <a:r>
              <a:rPr lang="en-US" sz="2800" dirty="0" smtClean="0"/>
              <a:t> not judging your art, just your application of WWII propaganda</a:t>
            </a:r>
          </a:p>
        </p:txBody>
      </p:sp>
    </p:spTree>
    <p:extLst>
      <p:ext uri="{BB962C8B-B14F-4D97-AF65-F5344CB8AC3E}">
        <p14:creationId xmlns:p14="http://schemas.microsoft.com/office/powerpoint/2010/main" val="32722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6662</TotalTime>
  <Words>1888</Words>
  <Application>Microsoft Office PowerPoint</Application>
  <PresentationFormat>Widescreen</PresentationFormat>
  <Paragraphs>327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Batang</vt:lpstr>
      <vt:lpstr>Against Modern Football</vt:lpstr>
      <vt:lpstr>Aharoni</vt:lpstr>
      <vt:lpstr>Arial</vt:lpstr>
      <vt:lpstr>Book Antiqua</vt:lpstr>
      <vt:lpstr>Trebuchet MS</vt:lpstr>
      <vt:lpstr>Berlin</vt:lpstr>
      <vt:lpstr>Monday, February 22</vt:lpstr>
      <vt:lpstr>Monday, February 22</vt:lpstr>
      <vt:lpstr>Tuesday, February 23</vt:lpstr>
      <vt:lpstr>Tuesday, February 23</vt:lpstr>
      <vt:lpstr>wEDNESDAY, February 24</vt:lpstr>
      <vt:lpstr>Wednesday, February 24</vt:lpstr>
      <vt:lpstr>Thursday, February 25</vt:lpstr>
      <vt:lpstr>Thursday, February 25</vt:lpstr>
      <vt:lpstr>Propaganda Posters – Remember…</vt:lpstr>
      <vt:lpstr>BADASS of the WEEK</vt:lpstr>
      <vt:lpstr>Friday, February 26</vt:lpstr>
      <vt:lpstr>Monday, February 29</vt:lpstr>
      <vt:lpstr>Monday, February 29</vt:lpstr>
      <vt:lpstr>Monday, February 29</vt:lpstr>
      <vt:lpstr>Tuesday, March 1</vt:lpstr>
      <vt:lpstr>Tuesday, March 1</vt:lpstr>
      <vt:lpstr>Tuesday, March 1</vt:lpstr>
      <vt:lpstr>Wednesday, March 2</vt:lpstr>
      <vt:lpstr>Wednesday, March 2</vt:lpstr>
      <vt:lpstr>Wednesday, March 2</vt:lpstr>
      <vt:lpstr>Thursday, March 3</vt:lpstr>
      <vt:lpstr>Thursday, March 3</vt:lpstr>
      <vt:lpstr>Thursday, March 3</vt:lpstr>
      <vt:lpstr>Friday, March 4</vt:lpstr>
      <vt:lpstr>Friday, March 4</vt:lpstr>
      <vt:lpstr>Friday, March 4</vt:lpstr>
      <vt:lpstr>Monday, March 7</vt:lpstr>
      <vt:lpstr>Monday, March 7</vt:lpstr>
      <vt:lpstr>Group Readings</vt:lpstr>
      <vt:lpstr>Monday, March 7</vt:lpstr>
      <vt:lpstr>Tuesday, March 8</vt:lpstr>
      <vt:lpstr>Tuesday, March 8</vt:lpstr>
      <vt:lpstr>Civil Rights / Voting Rights Act</vt:lpstr>
      <vt:lpstr>Tuesday, March 8</vt:lpstr>
      <vt:lpstr>Wednesday, March 9</vt:lpstr>
      <vt:lpstr>Wednesday, March 9</vt:lpstr>
      <vt:lpstr>Wednesday, March 9</vt:lpstr>
      <vt:lpstr>Thursday, March 10</vt:lpstr>
      <vt:lpstr>Thursday, March 10</vt:lpstr>
      <vt:lpstr>Thursday, March 10</vt:lpstr>
      <vt:lpstr>Friday, March 11</vt:lpstr>
      <vt:lpstr>Friday, March 11</vt:lpstr>
    </vt:vector>
  </TitlesOfParts>
  <Company>JCPS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February 22</dc:title>
  <dc:creator>Abell, Joshua L</dc:creator>
  <cp:lastModifiedBy>Abell, Joshua L</cp:lastModifiedBy>
  <cp:revision>58</cp:revision>
  <dcterms:created xsi:type="dcterms:W3CDTF">2016-02-22T01:21:47Z</dcterms:created>
  <dcterms:modified xsi:type="dcterms:W3CDTF">2016-03-11T19:32:09Z</dcterms:modified>
</cp:coreProperties>
</file>