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9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687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390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756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0298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098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037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168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24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14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4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898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058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70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7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847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239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327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263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511" y="243841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Monday</a:t>
            </a:r>
            <a:r>
              <a:rPr lang="en-US" sz="6000" u="sng" dirty="0" smtClean="0">
                <a:ea typeface="Batang" panose="02030600000101010101" pitchFamily="18" charset="-127"/>
              </a:rPr>
              <a:t>, 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 smtClean="0">
                <a:ea typeface="Batang" panose="02030600000101010101" pitchFamily="18" charset="-127"/>
              </a:rPr>
              <a:t>14</a:t>
            </a:r>
            <a:endParaRPr lang="en-US" sz="6000" u="sng" dirty="0"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344" y="1292352"/>
            <a:ext cx="12009120" cy="5340096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Learning Target: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 can </a:t>
            </a:r>
            <a:r>
              <a:rPr lang="en-US" sz="3200" dirty="0" smtClean="0">
                <a:latin typeface="Book Antiqua" panose="02040602050305030304" pitchFamily="18" charset="0"/>
              </a:rPr>
              <a:t>analyze why the US drops the atomic bombs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3200" dirty="0"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400" b="1" u="sng" dirty="0" smtClean="0">
                <a:latin typeface="Book Antiqua" panose="02040602050305030304" pitchFamily="18" charset="0"/>
              </a:rPr>
              <a:t>Vocabulary</a:t>
            </a:r>
            <a:r>
              <a:rPr lang="en-US" sz="44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600" b="1" dirty="0" smtClean="0">
                <a:latin typeface="Book Antiqua" panose="02040602050305030304" pitchFamily="18" charset="0"/>
              </a:rPr>
              <a:t>MAD</a:t>
            </a:r>
            <a:r>
              <a:rPr lang="en-US" sz="4400" b="1" dirty="0" smtClean="0">
                <a:latin typeface="Book Antiqua" panose="02040602050305030304" pitchFamily="18" charset="0"/>
              </a:rPr>
              <a:t>: </a:t>
            </a:r>
            <a:r>
              <a:rPr lang="en-US" sz="3600" dirty="0" smtClean="0">
                <a:latin typeface="Book Antiqua" panose="02040602050305030304" pitchFamily="18" charset="0"/>
              </a:rPr>
              <a:t>the </a:t>
            </a:r>
            <a:r>
              <a:rPr lang="en-US" sz="3600" dirty="0">
                <a:latin typeface="Book Antiqua" panose="02040602050305030304" pitchFamily="18" charset="0"/>
              </a:rPr>
              <a:t>policy that if either US or the USSR was hit with a nuclear weapons they would respond with the same</a:t>
            </a:r>
            <a:endParaRPr lang="en-US" sz="3600" b="1" i="1" u="sng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61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511" y="243841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Thursday</a:t>
            </a:r>
            <a:r>
              <a:rPr lang="en-US" sz="6000" u="sng" dirty="0" smtClean="0">
                <a:ea typeface="Batang" panose="02030600000101010101" pitchFamily="18" charset="-127"/>
              </a:rPr>
              <a:t>, 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 smtClean="0">
                <a:ea typeface="Batang" panose="02030600000101010101" pitchFamily="18" charset="-127"/>
              </a:rPr>
              <a:t>17</a:t>
            </a:r>
            <a:endParaRPr lang="en-US" sz="6000" u="sng" dirty="0"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344" y="1292352"/>
            <a:ext cx="12009120" cy="5340096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Learning Target: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 can </a:t>
            </a:r>
            <a:r>
              <a:rPr lang="en-US" sz="3200" dirty="0" smtClean="0">
                <a:latin typeface="Book Antiqua" panose="02040602050305030304" pitchFamily="18" charset="0"/>
              </a:rPr>
              <a:t>explain the significance and purpose of the Berlin Airlift.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400" b="1" u="sng" dirty="0" smtClean="0">
                <a:latin typeface="Book Antiqua" panose="02040602050305030304" pitchFamily="18" charset="0"/>
              </a:rPr>
              <a:t>Vocabulary</a:t>
            </a:r>
            <a:r>
              <a:rPr lang="en-US" sz="44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lvl="1"/>
            <a:r>
              <a:rPr lang="en-US" sz="2800" b="1" dirty="0" smtClean="0"/>
              <a:t>Berlin Airlift: w</a:t>
            </a:r>
            <a:r>
              <a:rPr lang="en-US" sz="2800" dirty="0" smtClean="0"/>
              <a:t>hen </a:t>
            </a:r>
            <a:r>
              <a:rPr lang="en-US" sz="2800" dirty="0"/>
              <a:t>the US shipped all goods into Berlin for several weeks after WWII to keep the city from being taken by communist forces.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8604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9471" y="195073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Thursday</a:t>
            </a:r>
            <a:r>
              <a:rPr lang="en-US" sz="6000" u="sng" dirty="0">
                <a:ea typeface="Batang" panose="02030600000101010101" pitchFamily="18" charset="-127"/>
              </a:rPr>
              <a:t>, </a:t>
            </a:r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>
                <a:ea typeface="Batang" panose="02030600000101010101" pitchFamily="18" charset="-127"/>
              </a:rPr>
              <a:t>17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" y="1219200"/>
            <a:ext cx="6352032" cy="56388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Sporting News: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Softball – Friday 6:30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latin typeface="Book Antiqua" panose="02040602050305030304" pitchFamily="18" charset="0"/>
              </a:rPr>
              <a:t>Baseball – Friday 6:30</a:t>
            </a: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Senior Announcements: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Senior dues ASAP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Senior March Mania – March 24</a:t>
            </a:r>
            <a:r>
              <a:rPr lang="en-US" baseline="30000" dirty="0" smtClean="0">
                <a:latin typeface="Book Antiqua" panose="02040602050305030304" pitchFamily="18" charset="0"/>
              </a:rPr>
              <a:t>th</a:t>
            </a:r>
            <a:r>
              <a:rPr lang="en-US" dirty="0" smtClean="0">
                <a:latin typeface="Book Antiqua" panose="02040602050305030304" pitchFamily="18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Class </a:t>
            </a:r>
            <a:r>
              <a:rPr lang="en-US" sz="2400" u="sng" dirty="0">
                <a:solidFill>
                  <a:schemeClr val="tx1"/>
                </a:solidFill>
                <a:latin typeface="Book Antiqua" panose="02040602050305030304" pitchFamily="18" charset="0"/>
              </a:rPr>
              <a:t>Announcements</a:t>
            </a: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marL="841248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Remediation after school; ESD; </a:t>
            </a:r>
          </a:p>
          <a:p>
            <a:pPr marL="841248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Next Comp Check – Tuesday, March 22</a:t>
            </a:r>
            <a:r>
              <a:rPr lang="en-US" sz="2000" baseline="30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nd</a:t>
            </a:r>
            <a:r>
              <a:rPr lang="en-US" sz="2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</a:p>
          <a:p>
            <a:pPr marL="841248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First Proficiency – next Friday; STUDY!!!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Agenda: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Review Topic – early foreign policies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Timeline Topic </a:t>
            </a:r>
            <a:r>
              <a:rPr lang="en-US" dirty="0">
                <a:latin typeface="Book Antiqua" panose="02040602050305030304" pitchFamily="18" charset="0"/>
              </a:rPr>
              <a:t>– </a:t>
            </a:r>
            <a:r>
              <a:rPr lang="en-US" dirty="0" smtClean="0">
                <a:latin typeface="Book Antiqua" panose="02040602050305030304" pitchFamily="18" charset="0"/>
              </a:rPr>
              <a:t>American wars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Clips on the Berlin Wall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Cold War Map #2</a:t>
            </a:r>
            <a:endParaRPr lang="en-US" dirty="0">
              <a:latin typeface="Book Antiqua" panose="0204060205030503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202" y="1895284"/>
            <a:ext cx="6038850" cy="421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3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2895" y="231649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Thursday</a:t>
            </a:r>
            <a:r>
              <a:rPr lang="en-US" sz="6000" u="sng" dirty="0">
                <a:ea typeface="Batang" panose="02030600000101010101" pitchFamily="18" charset="-127"/>
              </a:rPr>
              <a:t>, </a:t>
            </a:r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>
                <a:ea typeface="Batang" panose="02030600000101010101" pitchFamily="18" charset="-127"/>
              </a:rPr>
              <a:t>17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55776"/>
            <a:ext cx="12009120" cy="475488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Exit Question(s):</a:t>
            </a:r>
          </a:p>
          <a:p>
            <a:pPr lvl="1"/>
            <a:r>
              <a:rPr lang="en-US" sz="4000" dirty="0"/>
              <a:t>Explain the purpose of the Marshall Plan &amp; Berlin Airlift.</a:t>
            </a:r>
            <a:endParaRPr lang="en-US" sz="3800" dirty="0" smtClean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96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511" y="243841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Friday</a:t>
            </a:r>
            <a:r>
              <a:rPr lang="en-US" sz="6000" u="sng" dirty="0" smtClean="0">
                <a:latin typeface="+mn-lt"/>
                <a:ea typeface="Batang" panose="02030600000101010101" pitchFamily="18" charset="-127"/>
              </a:rPr>
              <a:t>, 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 smtClean="0">
                <a:latin typeface="+mn-lt"/>
                <a:ea typeface="Batang" panose="02030600000101010101" pitchFamily="18" charset="-127"/>
              </a:rPr>
              <a:t>18</a:t>
            </a:r>
            <a:endParaRPr lang="en-US" sz="6000" u="sng" dirty="0">
              <a:latin typeface="+mn-lt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344" y="1292352"/>
            <a:ext cx="12009120" cy="5340096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Learning Target: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 can </a:t>
            </a:r>
            <a:r>
              <a:rPr lang="en-US" sz="3200" dirty="0" smtClean="0">
                <a:latin typeface="Book Antiqua" panose="02040602050305030304" pitchFamily="18" charset="0"/>
              </a:rPr>
              <a:t>review the beginning of the Cold War by completing an assignment on the phone/iPad.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400" b="1" u="sng" dirty="0" smtClean="0">
                <a:latin typeface="Book Antiqua" panose="02040602050305030304" pitchFamily="18" charset="0"/>
              </a:rPr>
              <a:t>Vocabulary</a:t>
            </a:r>
            <a:r>
              <a:rPr lang="en-US" sz="44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lvl="1"/>
            <a:r>
              <a:rPr lang="en-US" sz="2800" b="1" dirty="0"/>
              <a:t>Truman Doctrine: </a:t>
            </a:r>
            <a:r>
              <a:rPr lang="en-US" sz="2800" dirty="0"/>
              <a:t>Truman's pledge to defend democracy by fighting communism around the world</a:t>
            </a:r>
            <a:r>
              <a:rPr lang="en-US" sz="2800" b="1" dirty="0"/>
              <a:t>.</a:t>
            </a:r>
          </a:p>
          <a:p>
            <a:pPr lvl="1"/>
            <a:r>
              <a:rPr lang="en-US" sz="2800" b="1" dirty="0" smtClean="0"/>
              <a:t>Marshall </a:t>
            </a:r>
            <a:r>
              <a:rPr lang="en-US" sz="2800" b="1" dirty="0"/>
              <a:t>Plan: </a:t>
            </a:r>
            <a:r>
              <a:rPr lang="en-US" sz="2800" dirty="0"/>
              <a:t>American plan to help rebuild Europe following WWII by giving billions of dollars in aid.</a:t>
            </a:r>
          </a:p>
        </p:txBody>
      </p:sp>
    </p:spTree>
    <p:extLst>
      <p:ext uri="{BB962C8B-B14F-4D97-AF65-F5344CB8AC3E}">
        <p14:creationId xmlns:p14="http://schemas.microsoft.com/office/powerpoint/2010/main" val="14061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9471" y="195073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Friday</a:t>
            </a:r>
            <a:r>
              <a:rPr lang="en-US" sz="6000" u="sng" dirty="0">
                <a:ea typeface="Batang" panose="02030600000101010101" pitchFamily="18" charset="-127"/>
              </a:rPr>
              <a:t>, </a:t>
            </a:r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>
                <a:ea typeface="Batang" panose="02030600000101010101" pitchFamily="18" charset="-127"/>
              </a:rPr>
              <a:t>18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" y="1219200"/>
            <a:ext cx="6352032" cy="56388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Sporting News: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Softball – 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latin typeface="Book Antiqua" panose="02040602050305030304" pitchFamily="18" charset="0"/>
              </a:rPr>
              <a:t>Baseball - </a:t>
            </a: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Senior Announcements: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Senior Papers ASAP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Senior March Mania – March 24</a:t>
            </a:r>
            <a:r>
              <a:rPr lang="en-US" baseline="30000" dirty="0" smtClean="0">
                <a:latin typeface="Book Antiqua" panose="02040602050305030304" pitchFamily="18" charset="0"/>
              </a:rPr>
              <a:t>th</a:t>
            </a:r>
            <a:r>
              <a:rPr lang="en-US" dirty="0" smtClean="0">
                <a:latin typeface="Book Antiqua" panose="02040602050305030304" pitchFamily="18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Class </a:t>
            </a:r>
            <a:r>
              <a:rPr lang="en-US" sz="2400" u="sng" dirty="0">
                <a:solidFill>
                  <a:schemeClr val="tx1"/>
                </a:solidFill>
                <a:latin typeface="Book Antiqua" panose="02040602050305030304" pitchFamily="18" charset="0"/>
              </a:rPr>
              <a:t>Announcements</a:t>
            </a: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marL="841248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Remediation after school; ESD; </a:t>
            </a:r>
          </a:p>
          <a:p>
            <a:pPr marL="841248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Next Comp Check – Tuesday, March 22</a:t>
            </a:r>
            <a:r>
              <a:rPr lang="en-US" sz="2000" baseline="30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nd</a:t>
            </a:r>
            <a:r>
              <a:rPr lang="en-US" sz="2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</a:p>
          <a:p>
            <a:pPr marL="841248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First Proficiency – next Friday; STUDY!!!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Agenda: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Review Topic – early foreign policies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Timeline Topic </a:t>
            </a:r>
            <a:r>
              <a:rPr lang="en-US" dirty="0">
                <a:latin typeface="Book Antiqua" panose="02040602050305030304" pitchFamily="18" charset="0"/>
              </a:rPr>
              <a:t>– </a:t>
            </a:r>
            <a:r>
              <a:rPr lang="en-US" dirty="0" smtClean="0">
                <a:latin typeface="Book Antiqua" panose="02040602050305030304" pitchFamily="18" charset="0"/>
              </a:rPr>
              <a:t>American wars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iPad </a:t>
            </a:r>
            <a:r>
              <a:rPr lang="en-US" dirty="0" err="1" smtClean="0">
                <a:latin typeface="Book Antiqua" panose="02040602050305030304" pitchFamily="18" charset="0"/>
              </a:rPr>
              <a:t>Blendspace</a:t>
            </a:r>
            <a:r>
              <a:rPr lang="en-US" dirty="0" smtClean="0">
                <a:latin typeface="Book Antiqua" panose="02040602050305030304" pitchFamily="18" charset="0"/>
              </a:rPr>
              <a:t> Activity</a:t>
            </a:r>
            <a:endParaRPr lang="en-US" dirty="0">
              <a:latin typeface="Book Antiqua" panose="0204060205030503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964" y="1695068"/>
            <a:ext cx="6106964" cy="431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9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2895" y="231649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Friday</a:t>
            </a:r>
            <a:r>
              <a:rPr lang="en-US" sz="6000" u="sng" dirty="0">
                <a:ea typeface="Batang" panose="02030600000101010101" pitchFamily="18" charset="-127"/>
              </a:rPr>
              <a:t>, </a:t>
            </a:r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>
                <a:ea typeface="Batang" panose="02030600000101010101" pitchFamily="18" charset="-127"/>
              </a:rPr>
              <a:t>18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55776"/>
            <a:ext cx="12009120" cy="475488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Exit Question(s):</a:t>
            </a:r>
          </a:p>
          <a:p>
            <a:pPr lvl="1"/>
            <a:r>
              <a:rPr lang="en-US" sz="4000" dirty="0"/>
              <a:t>What is the overall message of Dr. Seuss’s </a:t>
            </a:r>
            <a:r>
              <a:rPr lang="en-US" sz="4000" u="sng" dirty="0"/>
              <a:t>Butter Battle Book</a:t>
            </a:r>
            <a:r>
              <a:rPr lang="en-US" sz="4000" dirty="0"/>
              <a:t>?</a:t>
            </a:r>
            <a:endParaRPr lang="en-US" sz="3800" dirty="0" smtClean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6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511" y="243841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Monday</a:t>
            </a:r>
            <a:r>
              <a:rPr lang="en-US" sz="6000" u="sng" dirty="0" smtClean="0">
                <a:latin typeface="+mn-lt"/>
                <a:ea typeface="Batang" panose="02030600000101010101" pitchFamily="18" charset="-127"/>
              </a:rPr>
              <a:t>, 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 smtClean="0">
                <a:ea typeface="Batang" panose="02030600000101010101" pitchFamily="18" charset="-127"/>
              </a:rPr>
              <a:t>21</a:t>
            </a:r>
            <a:r>
              <a:rPr lang="en-US" sz="6000" u="sng" baseline="30000" dirty="0" smtClean="0">
                <a:latin typeface="Against Modern Football" pitchFamily="2" charset="0"/>
                <a:ea typeface="Batang" panose="02030600000101010101" pitchFamily="18" charset="-127"/>
              </a:rPr>
              <a:t>st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 </a:t>
            </a:r>
            <a:endParaRPr lang="en-US" sz="6000" u="sng" dirty="0"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344" y="1292352"/>
            <a:ext cx="12009120" cy="5340096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Learning Target: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 can </a:t>
            </a:r>
            <a:r>
              <a:rPr lang="en-US" sz="3200" dirty="0" smtClean="0">
                <a:latin typeface="Book Antiqua" panose="02040602050305030304" pitchFamily="18" charset="0"/>
              </a:rPr>
              <a:t>explain the significance and purpose of the Berlin Airlift.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400" b="1" u="sng" dirty="0" smtClean="0">
                <a:latin typeface="Book Antiqua" panose="02040602050305030304" pitchFamily="18" charset="0"/>
              </a:rPr>
              <a:t>Vocabulary</a:t>
            </a:r>
            <a:r>
              <a:rPr lang="en-US" sz="44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lvl="1"/>
            <a:r>
              <a:rPr lang="en-US" sz="2800" b="1" dirty="0"/>
              <a:t>U-2 Incident: </a:t>
            </a:r>
            <a:r>
              <a:rPr lang="en-US" sz="2800" dirty="0"/>
              <a:t>1960 incident in which the Soviet military used a guided missile to shoot down an American U-2 spy plane over Soviet territory</a:t>
            </a:r>
          </a:p>
          <a:p>
            <a:pPr lvl="1"/>
            <a:r>
              <a:rPr lang="en-US" sz="2800" b="1" dirty="0" smtClean="0"/>
              <a:t>Sputnik: </a:t>
            </a:r>
            <a:r>
              <a:rPr lang="en-US" sz="2800" dirty="0"/>
              <a:t>any of a series of Soviet </a:t>
            </a:r>
            <a:r>
              <a:rPr lang="en-US" sz="2800" dirty="0" smtClean="0"/>
              <a:t>earth-orbiting satellites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3691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9471" y="195073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Monday</a:t>
            </a:r>
            <a:r>
              <a:rPr lang="en-US" sz="6000" u="sng" dirty="0">
                <a:ea typeface="Batang" panose="02030600000101010101" pitchFamily="18" charset="-127"/>
              </a:rPr>
              <a:t>, </a:t>
            </a:r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>
                <a:ea typeface="Batang" panose="02030600000101010101" pitchFamily="18" charset="-127"/>
              </a:rPr>
              <a:t>21</a:t>
            </a:r>
            <a:r>
              <a:rPr lang="en-US" sz="6000" u="sng" baseline="30000" dirty="0">
                <a:latin typeface="Against Modern Football" pitchFamily="2" charset="0"/>
                <a:ea typeface="Batang" panose="02030600000101010101" pitchFamily="18" charset="-127"/>
              </a:rPr>
              <a:t>st</a:t>
            </a:r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 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" y="1219200"/>
            <a:ext cx="6352032" cy="56388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Sporting News: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Softball – 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latin typeface="Book Antiqua" panose="02040602050305030304" pitchFamily="18" charset="0"/>
              </a:rPr>
              <a:t>Baseball - </a:t>
            </a: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Senior Announcements: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Senior Papers ASAP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Senior March Mania – THURSDAY</a:t>
            </a:r>
            <a:endParaRPr lang="en-US" sz="20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Class </a:t>
            </a:r>
            <a:r>
              <a:rPr lang="en-US" sz="2400" u="sng" dirty="0">
                <a:solidFill>
                  <a:schemeClr val="tx1"/>
                </a:solidFill>
                <a:latin typeface="Book Antiqua" panose="02040602050305030304" pitchFamily="18" charset="0"/>
              </a:rPr>
              <a:t>Announcements</a:t>
            </a: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marL="841248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Remediation after school; ESD; </a:t>
            </a:r>
          </a:p>
          <a:p>
            <a:pPr marL="841248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Next Comp Check – Tuesday</a:t>
            </a:r>
          </a:p>
          <a:p>
            <a:pPr marL="841248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First Proficiency – Friday; STUDY!!!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Agenda: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Book Antiqua" panose="02040602050305030304" pitchFamily="18" charset="0"/>
              </a:rPr>
              <a:t>Timeline Topic </a:t>
            </a:r>
            <a:r>
              <a:rPr lang="en-US" dirty="0" smtClean="0">
                <a:latin typeface="Book Antiqua" panose="02040602050305030304" pitchFamily="18" charset="0"/>
              </a:rPr>
              <a:t>– early foreign policies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Clips on the U-2 Incident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Finish </a:t>
            </a:r>
            <a:r>
              <a:rPr lang="en-US" dirty="0" err="1" smtClean="0">
                <a:latin typeface="Book Antiqua" panose="02040602050305030304" pitchFamily="18" charset="0"/>
              </a:rPr>
              <a:t>Blendspace</a:t>
            </a:r>
            <a:r>
              <a:rPr lang="en-US" dirty="0" smtClean="0">
                <a:latin typeface="Book Antiqua" panose="02040602050305030304" pitchFamily="18" charset="0"/>
              </a:rPr>
              <a:t> OR</a:t>
            </a:r>
          </a:p>
          <a:p>
            <a:pPr lvl="1">
              <a:spcBef>
                <a:spcPts val="0"/>
              </a:spcBef>
            </a:pPr>
            <a:r>
              <a:rPr lang="en-US" dirty="0" err="1" smtClean="0">
                <a:latin typeface="Book Antiqua" panose="02040602050305030304" pitchFamily="18" charset="0"/>
              </a:rPr>
              <a:t>Chp</a:t>
            </a:r>
            <a:r>
              <a:rPr lang="en-US" dirty="0" smtClean="0">
                <a:latin typeface="Book Antiqua" panose="02040602050305030304" pitchFamily="18" charset="0"/>
              </a:rPr>
              <a:t> Reading &amp; Review</a:t>
            </a:r>
            <a:endParaRPr lang="en-US" dirty="0">
              <a:latin typeface="Book Antiqua" panose="0204060205030503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234" y="1423606"/>
            <a:ext cx="5001578" cy="500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6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2895" y="231649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Monday</a:t>
            </a:r>
            <a:r>
              <a:rPr lang="en-US" sz="6000" u="sng" dirty="0">
                <a:ea typeface="Batang" panose="02030600000101010101" pitchFamily="18" charset="-127"/>
              </a:rPr>
              <a:t>, </a:t>
            </a:r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>
                <a:ea typeface="Batang" panose="02030600000101010101" pitchFamily="18" charset="-127"/>
              </a:rPr>
              <a:t>21</a:t>
            </a:r>
            <a:r>
              <a:rPr lang="en-US" sz="6000" u="sng" baseline="30000" dirty="0">
                <a:latin typeface="Against Modern Football" pitchFamily="2" charset="0"/>
                <a:ea typeface="Batang" panose="02030600000101010101" pitchFamily="18" charset="-127"/>
              </a:rPr>
              <a:t>st</a:t>
            </a:r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 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55776"/>
            <a:ext cx="12009120" cy="475488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Exit Question(s):</a:t>
            </a:r>
          </a:p>
          <a:p>
            <a:pPr lvl="1"/>
            <a:r>
              <a:rPr lang="en-US" sz="4000" dirty="0" smtClean="0"/>
              <a:t>What </a:t>
            </a:r>
            <a:r>
              <a:rPr lang="en-US" sz="4000" dirty="0"/>
              <a:t>would you do? Trade the spies or leave each of them in their enemy countries? Why?</a:t>
            </a:r>
            <a:endParaRPr lang="en-US" sz="3800" dirty="0" smtClean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73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9471" y="195073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Tuesday</a:t>
            </a:r>
            <a:r>
              <a:rPr lang="en-US" sz="6000" u="sng" dirty="0" smtClean="0">
                <a:ea typeface="Batang" panose="02030600000101010101" pitchFamily="18" charset="-127"/>
              </a:rPr>
              <a:t>, </a:t>
            </a:r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 smtClean="0">
                <a:ea typeface="Batang" panose="02030600000101010101" pitchFamily="18" charset="-127"/>
              </a:rPr>
              <a:t>22</a:t>
            </a:r>
            <a:r>
              <a:rPr lang="en-US" sz="6000" u="sng" baseline="30000" dirty="0" smtClean="0">
                <a:ea typeface="Batang" panose="02030600000101010101" pitchFamily="18" charset="-127"/>
              </a:rPr>
              <a:t>nd</a:t>
            </a:r>
            <a:r>
              <a:rPr lang="en-US" sz="6000" u="sng" dirty="0" smtClean="0">
                <a:ea typeface="Batang" panose="02030600000101010101" pitchFamily="18" charset="-127"/>
              </a:rPr>
              <a:t> 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 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" y="1219200"/>
            <a:ext cx="6352032" cy="56388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Sporting News: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Softball – 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latin typeface="Book Antiqua" panose="02040602050305030304" pitchFamily="18" charset="0"/>
              </a:rPr>
              <a:t>Baseball - </a:t>
            </a: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Senior Announcements: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Senior Papers ASAP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Senior March Mania – THURSDAY</a:t>
            </a:r>
            <a:endParaRPr lang="en-US" sz="20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Class </a:t>
            </a:r>
            <a:r>
              <a:rPr lang="en-US" sz="2400" u="sng" dirty="0">
                <a:solidFill>
                  <a:schemeClr val="tx1"/>
                </a:solidFill>
                <a:latin typeface="Book Antiqua" panose="02040602050305030304" pitchFamily="18" charset="0"/>
              </a:rPr>
              <a:t>Announcements</a:t>
            </a: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marL="841248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Remediation after school; ESD; </a:t>
            </a:r>
          </a:p>
          <a:p>
            <a:pPr marL="841248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Next Comp Check – TODAY</a:t>
            </a:r>
          </a:p>
          <a:p>
            <a:pPr marL="841248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First Proficiency – Friday; STUDY!!!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Agenda: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Review with the Presidential Timeline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Take Vocab, Check it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Take Comp Check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Turn in Unit Product</a:t>
            </a:r>
            <a:endParaRPr lang="en-US" dirty="0">
              <a:latin typeface="Book Antiqua" panose="0204060205030503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latin typeface="Book Antiqua" panose="020406020503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202" y="1219200"/>
            <a:ext cx="5215002" cy="526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4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9471" y="195073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Monday</a:t>
            </a:r>
            <a:r>
              <a:rPr lang="en-US" sz="6000" u="sng" dirty="0" smtClean="0">
                <a:ea typeface="Batang" panose="02030600000101010101" pitchFamily="18" charset="-127"/>
              </a:rPr>
              <a:t>, </a:t>
            </a:r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 smtClean="0">
                <a:ea typeface="Batang" panose="02030600000101010101" pitchFamily="18" charset="-127"/>
              </a:rPr>
              <a:t>14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" y="1219200"/>
            <a:ext cx="5937504" cy="56388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Sporting News: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Softball – Wed vs. Atherton 5:30; Fri vs. Ballard 5:30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latin typeface="Book Antiqua" panose="02040602050305030304" pitchFamily="18" charset="0"/>
              </a:rPr>
              <a:t>Baseball – today vs. Whitfield 5:00</a:t>
            </a: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Senior Announcements: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Senior Papers ASAP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Senior March Mania – March 24</a:t>
            </a:r>
            <a:r>
              <a:rPr lang="en-US" baseline="30000" dirty="0" smtClean="0">
                <a:latin typeface="Book Antiqua" panose="02040602050305030304" pitchFamily="18" charset="0"/>
              </a:rPr>
              <a:t>th</a:t>
            </a:r>
            <a:r>
              <a:rPr lang="en-US" dirty="0" smtClean="0">
                <a:latin typeface="Book Antiqua" panose="02040602050305030304" pitchFamily="18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Class </a:t>
            </a:r>
            <a:r>
              <a:rPr lang="en-US" sz="2400" u="sng" dirty="0">
                <a:solidFill>
                  <a:schemeClr val="tx1"/>
                </a:solidFill>
                <a:latin typeface="Book Antiqua" panose="02040602050305030304" pitchFamily="18" charset="0"/>
              </a:rPr>
              <a:t>Announcements</a:t>
            </a: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marL="841248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Remediation after school; ESD; </a:t>
            </a:r>
          </a:p>
          <a:p>
            <a:pPr marL="841248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Next Comp Check – Tuesday, March 22</a:t>
            </a:r>
            <a:r>
              <a:rPr lang="en-US" sz="2000" baseline="30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nd</a:t>
            </a:r>
            <a:r>
              <a:rPr lang="en-US" sz="2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</a:p>
          <a:p>
            <a:pPr marL="841248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First Proficiency – next Friday; STUDY!!!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Agenda: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Review Topic – early foreign policies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Timeline Topic </a:t>
            </a:r>
            <a:r>
              <a:rPr lang="en-US" dirty="0">
                <a:latin typeface="Book Antiqua" panose="02040602050305030304" pitchFamily="18" charset="0"/>
              </a:rPr>
              <a:t>– </a:t>
            </a:r>
            <a:r>
              <a:rPr lang="en-US" dirty="0" smtClean="0">
                <a:latin typeface="Book Antiqua" panose="02040602050305030304" pitchFamily="18" charset="0"/>
              </a:rPr>
              <a:t>American wars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Discuss the Atomic Bomb; silent debate #1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Unit Timeline &amp; Vocabulary</a:t>
            </a:r>
            <a:endParaRPr lang="en-US" dirty="0">
              <a:latin typeface="Book Antiqua" panose="0204060205030503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789" y="1346454"/>
            <a:ext cx="595312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8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511" y="243841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Wednesday</a:t>
            </a:r>
            <a:r>
              <a:rPr lang="en-US" sz="6000" u="sng" dirty="0" smtClean="0">
                <a:latin typeface="+mn-lt"/>
                <a:ea typeface="Batang" panose="02030600000101010101" pitchFamily="18" charset="-127"/>
              </a:rPr>
              <a:t>, 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 smtClean="0">
                <a:ea typeface="Batang" panose="02030600000101010101" pitchFamily="18" charset="-127"/>
              </a:rPr>
              <a:t>23</a:t>
            </a:r>
            <a:r>
              <a:rPr lang="en-US" sz="6000" u="sng" baseline="30000" dirty="0" smtClean="0">
                <a:ea typeface="Batang" panose="02030600000101010101" pitchFamily="18" charset="-127"/>
              </a:rPr>
              <a:t>rd</a:t>
            </a:r>
            <a:r>
              <a:rPr lang="en-US" sz="6000" u="sng" dirty="0" smtClean="0">
                <a:ea typeface="Batang" panose="02030600000101010101" pitchFamily="18" charset="-127"/>
              </a:rPr>
              <a:t> 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 </a:t>
            </a:r>
            <a:endParaRPr lang="en-US" sz="6000" u="sng" dirty="0"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344" y="1292352"/>
            <a:ext cx="12009120" cy="5340096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Learning Target: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 can </a:t>
            </a:r>
            <a:r>
              <a:rPr lang="en-US" sz="3200" dirty="0" smtClean="0">
                <a:latin typeface="Book Antiqua" panose="02040602050305030304" pitchFamily="18" charset="0"/>
              </a:rPr>
              <a:t>define key terms of Cold War conflicts and place events chronologically on a timeline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400" b="1" u="sng" dirty="0" smtClean="0">
                <a:latin typeface="Book Antiqua" panose="02040602050305030304" pitchFamily="18" charset="0"/>
              </a:rPr>
              <a:t>Vocabulary</a:t>
            </a:r>
            <a:r>
              <a:rPr lang="en-US" sz="44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lvl="1"/>
            <a:r>
              <a:rPr lang="en-US" sz="2800" b="1" dirty="0" smtClean="0"/>
              <a:t>Truman Doctrine: </a:t>
            </a:r>
            <a:r>
              <a:rPr lang="en-US" sz="2800" dirty="0" smtClean="0"/>
              <a:t>U.S. </a:t>
            </a:r>
            <a:r>
              <a:rPr lang="en-US" sz="2800" dirty="0"/>
              <a:t>policy of fighting the spread of communism throughout the </a:t>
            </a:r>
            <a:r>
              <a:rPr lang="en-US" sz="2800" dirty="0" smtClean="0"/>
              <a:t>world</a:t>
            </a:r>
          </a:p>
          <a:p>
            <a:pPr lvl="1"/>
            <a:r>
              <a:rPr lang="en-US" sz="2800" b="1" dirty="0" smtClean="0"/>
              <a:t>Brinkmanship: </a:t>
            </a:r>
            <a:r>
              <a:rPr lang="en-US" sz="2800" dirty="0"/>
              <a:t>policy of threatening to go to war in response to any enemy aggression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0556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9471" y="195073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Wednesday</a:t>
            </a:r>
            <a:r>
              <a:rPr lang="en-US" sz="6000" u="sng" dirty="0" smtClean="0">
                <a:ea typeface="Batang" panose="02030600000101010101" pitchFamily="18" charset="-127"/>
              </a:rPr>
              <a:t>, </a:t>
            </a:r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 smtClean="0">
                <a:ea typeface="Batang" panose="02030600000101010101" pitchFamily="18" charset="-127"/>
              </a:rPr>
              <a:t>23</a:t>
            </a:r>
            <a:r>
              <a:rPr lang="en-US" sz="6000" u="sng" baseline="30000" dirty="0" smtClean="0">
                <a:ea typeface="Batang" panose="02030600000101010101" pitchFamily="18" charset="-127"/>
              </a:rPr>
              <a:t>rd</a:t>
            </a:r>
            <a:r>
              <a:rPr lang="en-US" sz="6000" u="sng" dirty="0" smtClean="0">
                <a:ea typeface="Batang" panose="02030600000101010101" pitchFamily="18" charset="-127"/>
              </a:rPr>
              <a:t> 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 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" y="1219200"/>
            <a:ext cx="6352032" cy="56388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Sporting News: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Softball </a:t>
            </a:r>
            <a:r>
              <a:rPr lang="en-US" sz="2000" dirty="0" smtClean="0">
                <a:latin typeface="Book Antiqua" panose="02040602050305030304" pitchFamily="18" charset="0"/>
              </a:rPr>
              <a:t>&amp; Baseball  </a:t>
            </a: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Senior Announcements: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Senior Papers ASAP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Senior March Mania – tomorrow!!!</a:t>
            </a:r>
            <a:endParaRPr lang="en-US" sz="20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Class </a:t>
            </a:r>
            <a:r>
              <a:rPr lang="en-US" sz="2400" u="sng" dirty="0">
                <a:solidFill>
                  <a:schemeClr val="tx1"/>
                </a:solidFill>
                <a:latin typeface="Book Antiqua" panose="02040602050305030304" pitchFamily="18" charset="0"/>
              </a:rPr>
              <a:t>Announcements</a:t>
            </a: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marL="841248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Remediation after school; ESD; </a:t>
            </a:r>
          </a:p>
          <a:p>
            <a:pPr marL="841248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First Proficiency – Friday; STUDY!!!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Agenda: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Review Game 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Quizlet vocabulary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Mapping Activity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Timeline </a:t>
            </a:r>
            <a:endParaRPr lang="en-US" dirty="0">
              <a:latin typeface="Book Antiqua" panose="0204060205030503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latin typeface="Book Antiqua" panose="020406020503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742" y="1219200"/>
            <a:ext cx="5523738" cy="535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1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52718"/>
            <a:ext cx="10800507" cy="4582578"/>
          </a:xfrm>
        </p:spPr>
      </p:pic>
    </p:spTree>
    <p:extLst>
      <p:ext uri="{BB962C8B-B14F-4D97-AF65-F5344CB8AC3E}">
        <p14:creationId xmlns:p14="http://schemas.microsoft.com/office/powerpoint/2010/main" val="97746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2895" y="231649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Wednesday</a:t>
            </a:r>
            <a:r>
              <a:rPr lang="en-US" sz="6000" u="sng" dirty="0" smtClean="0">
                <a:ea typeface="Batang" panose="02030600000101010101" pitchFamily="18" charset="-127"/>
              </a:rPr>
              <a:t>, </a:t>
            </a:r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 smtClean="0">
                <a:ea typeface="Batang" panose="02030600000101010101" pitchFamily="18" charset="-127"/>
              </a:rPr>
              <a:t>23</a:t>
            </a:r>
            <a:r>
              <a:rPr lang="en-US" sz="6000" u="sng" baseline="30000" dirty="0" smtClean="0">
                <a:ea typeface="Batang" panose="02030600000101010101" pitchFamily="18" charset="-127"/>
              </a:rPr>
              <a:t>rd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 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55776"/>
            <a:ext cx="12009120" cy="475488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Exit Question(s):</a:t>
            </a:r>
          </a:p>
          <a:p>
            <a:pPr lvl="1"/>
            <a:r>
              <a:rPr lang="en-US" sz="4000" dirty="0"/>
              <a:t>Briefly describe the characteristic that the three countries on your map have in common.</a:t>
            </a:r>
            <a:endParaRPr lang="en-US" sz="3800" dirty="0" smtClean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6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511" y="243841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Thursday</a:t>
            </a:r>
            <a:r>
              <a:rPr lang="en-US" sz="6000" u="sng" dirty="0" smtClean="0">
                <a:latin typeface="+mn-lt"/>
                <a:ea typeface="Batang" panose="02030600000101010101" pitchFamily="18" charset="-127"/>
              </a:rPr>
              <a:t>, 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 smtClean="0">
                <a:ea typeface="Batang" panose="02030600000101010101" pitchFamily="18" charset="-127"/>
              </a:rPr>
              <a:t>24</a:t>
            </a:r>
            <a:r>
              <a:rPr lang="en-US" sz="6000" u="sng" baseline="30000" dirty="0" smtClean="0">
                <a:ea typeface="Batang" panose="02030600000101010101" pitchFamily="18" charset="-127"/>
              </a:rPr>
              <a:t>th</a:t>
            </a:r>
            <a:r>
              <a:rPr lang="en-US" sz="6000" u="sng" dirty="0" smtClean="0">
                <a:ea typeface="Batang" panose="02030600000101010101" pitchFamily="18" charset="-127"/>
              </a:rPr>
              <a:t>  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 </a:t>
            </a:r>
            <a:endParaRPr lang="en-US" sz="6000" u="sng" dirty="0"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344" y="1292352"/>
            <a:ext cx="12009120" cy="5340096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Learning Target: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 can </a:t>
            </a:r>
            <a:r>
              <a:rPr lang="en-US" sz="3200" dirty="0" smtClean="0">
                <a:latin typeface="Book Antiqua" panose="02040602050305030304" pitchFamily="18" charset="0"/>
              </a:rPr>
              <a:t>explain how and why a country for Israel was established after WWII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400" b="1" u="sng" dirty="0" smtClean="0">
                <a:latin typeface="Book Antiqua" panose="02040602050305030304" pitchFamily="18" charset="0"/>
              </a:rPr>
              <a:t>Vocabulary</a:t>
            </a:r>
            <a:r>
              <a:rPr lang="en-US" sz="44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lvl="1"/>
            <a:r>
              <a:rPr lang="en-US" sz="2800" b="1" dirty="0" smtClean="0"/>
              <a:t>Israel: </a:t>
            </a:r>
            <a:r>
              <a:rPr lang="en-US" sz="2800" dirty="0"/>
              <a:t>a nation state created in the Middle East for Jews displaced by the </a:t>
            </a:r>
            <a:r>
              <a:rPr lang="en-US" sz="2800" dirty="0" smtClean="0"/>
              <a:t>holocaust</a:t>
            </a:r>
          </a:p>
          <a:p>
            <a:pPr lvl="1"/>
            <a:r>
              <a:rPr lang="en-US" sz="2800" b="1" dirty="0" smtClean="0"/>
              <a:t>Palestine: </a:t>
            </a:r>
            <a:r>
              <a:rPr lang="en-US" sz="2800" dirty="0"/>
              <a:t>region in southwestern Asia that became the ancient home Jews and Muslims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3114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9471" y="195073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Thursday</a:t>
            </a:r>
            <a:r>
              <a:rPr lang="en-US" sz="6000" u="sng" dirty="0" smtClean="0">
                <a:ea typeface="Batang" panose="02030600000101010101" pitchFamily="18" charset="-127"/>
              </a:rPr>
              <a:t>, </a:t>
            </a:r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 smtClean="0">
                <a:ea typeface="Batang" panose="02030600000101010101" pitchFamily="18" charset="-127"/>
              </a:rPr>
              <a:t>24</a:t>
            </a:r>
            <a:r>
              <a:rPr lang="en-US" sz="6000" u="sng" baseline="30000" dirty="0" smtClean="0">
                <a:ea typeface="Batang" panose="02030600000101010101" pitchFamily="18" charset="-127"/>
              </a:rPr>
              <a:t>th</a:t>
            </a:r>
            <a:r>
              <a:rPr lang="en-US" sz="6000" u="sng" dirty="0" smtClean="0">
                <a:ea typeface="Batang" panose="02030600000101010101" pitchFamily="18" charset="-127"/>
              </a:rPr>
              <a:t>  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 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" y="1219200"/>
            <a:ext cx="6352032" cy="56388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Sporting News: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Softball </a:t>
            </a:r>
            <a:r>
              <a:rPr lang="en-US" sz="2000" dirty="0" smtClean="0">
                <a:latin typeface="Book Antiqua" panose="02040602050305030304" pitchFamily="18" charset="0"/>
              </a:rPr>
              <a:t>&amp; Baseball  </a:t>
            </a: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Senior Announcements: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Senior Papers ASAP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Senior March Mania – today after school</a:t>
            </a:r>
            <a:endParaRPr lang="en-US" sz="20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Class </a:t>
            </a:r>
            <a:r>
              <a:rPr lang="en-US" sz="2400" u="sng" dirty="0">
                <a:solidFill>
                  <a:schemeClr val="tx1"/>
                </a:solidFill>
                <a:latin typeface="Book Antiqua" panose="02040602050305030304" pitchFamily="18" charset="0"/>
              </a:rPr>
              <a:t>Announcements</a:t>
            </a: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marL="841248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Remediation after school; ESD; </a:t>
            </a:r>
          </a:p>
          <a:p>
            <a:pPr marL="841248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First Proficiency – TOMORROW; STUDY!!!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Agenda: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Student Voice Survey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Review </a:t>
            </a:r>
            <a:r>
              <a:rPr lang="en-US" dirty="0" smtClean="0">
                <a:latin typeface="Book Antiqua" panose="02040602050305030304" pitchFamily="18" charset="0"/>
              </a:rPr>
              <a:t>Game </a:t>
            </a:r>
            <a:endParaRPr lang="en-US" dirty="0" smtClean="0">
              <a:latin typeface="Book Antiqua" panose="0204060205030503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Reading on Israel in packets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PPT &amp; Cornell Notes (with videos)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Exit Questions</a:t>
            </a:r>
            <a:endParaRPr lang="en-US" dirty="0" smtClean="0">
              <a:latin typeface="Book Antiqua" panose="0204060205030503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latin typeface="Book Antiqua" panose="020406020503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772" y="1774126"/>
            <a:ext cx="571500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3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2895" y="231649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Thursday</a:t>
            </a:r>
            <a:r>
              <a:rPr lang="en-US" sz="6000" u="sng" dirty="0" smtClean="0">
                <a:ea typeface="Batang" panose="02030600000101010101" pitchFamily="18" charset="-127"/>
              </a:rPr>
              <a:t>, </a:t>
            </a:r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 smtClean="0">
                <a:ea typeface="Batang" panose="02030600000101010101" pitchFamily="18" charset="-127"/>
              </a:rPr>
              <a:t>24</a:t>
            </a:r>
            <a:r>
              <a:rPr lang="en-US" sz="6000" u="sng" baseline="30000" dirty="0" smtClean="0">
                <a:ea typeface="Batang" panose="02030600000101010101" pitchFamily="18" charset="-127"/>
              </a:rPr>
              <a:t>th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 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55776"/>
            <a:ext cx="12009120" cy="475488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Exit Question(s):</a:t>
            </a:r>
          </a:p>
          <a:p>
            <a:pPr lvl="1"/>
            <a:r>
              <a:rPr lang="en-US" sz="4000" dirty="0" smtClean="0"/>
              <a:t>Why </a:t>
            </a:r>
            <a:r>
              <a:rPr lang="en-US" sz="4000" dirty="0"/>
              <a:t>was a separate Israel created?</a:t>
            </a:r>
          </a:p>
          <a:p>
            <a:pPr lvl="1"/>
            <a:endParaRPr lang="en-US" sz="4000" dirty="0"/>
          </a:p>
          <a:p>
            <a:pPr lvl="1"/>
            <a:r>
              <a:rPr lang="en-US" sz="4000" dirty="0" smtClean="0"/>
              <a:t>Why </a:t>
            </a:r>
            <a:r>
              <a:rPr lang="en-US" sz="4000" dirty="0"/>
              <a:t>is this area still one of conflict today?</a:t>
            </a:r>
          </a:p>
        </p:txBody>
      </p:sp>
    </p:spTree>
    <p:extLst>
      <p:ext uri="{BB962C8B-B14F-4D97-AF65-F5344CB8AC3E}">
        <p14:creationId xmlns:p14="http://schemas.microsoft.com/office/powerpoint/2010/main" val="127242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511" y="243841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Friday</a:t>
            </a:r>
            <a:r>
              <a:rPr lang="en-US" sz="6000" u="sng" dirty="0" smtClean="0">
                <a:latin typeface="+mn-lt"/>
                <a:ea typeface="Batang" panose="02030600000101010101" pitchFamily="18" charset="-127"/>
              </a:rPr>
              <a:t>, 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 smtClean="0">
                <a:ea typeface="Batang" panose="02030600000101010101" pitchFamily="18" charset="-127"/>
              </a:rPr>
              <a:t>25</a:t>
            </a:r>
            <a:r>
              <a:rPr lang="en-US" sz="6000" u="sng" baseline="30000" dirty="0" smtClean="0">
                <a:ea typeface="Batang" panose="02030600000101010101" pitchFamily="18" charset="-127"/>
              </a:rPr>
              <a:t>th</a:t>
            </a:r>
            <a:r>
              <a:rPr lang="en-US" sz="6000" u="sng" dirty="0" smtClean="0">
                <a:ea typeface="Batang" panose="02030600000101010101" pitchFamily="18" charset="-127"/>
              </a:rPr>
              <a:t>  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 </a:t>
            </a:r>
            <a:endParaRPr lang="en-US" sz="6000" u="sng" dirty="0"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344" y="1292352"/>
            <a:ext cx="12009120" cy="5340096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Learning Target: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 can </a:t>
            </a:r>
            <a:r>
              <a:rPr lang="en-US" sz="3200" dirty="0">
                <a:latin typeface="Book Antiqua" panose="02040602050305030304" pitchFamily="18" charset="0"/>
              </a:rPr>
              <a:t>analyze why we fight the Korean War and the impact of its </a:t>
            </a:r>
            <a:r>
              <a:rPr lang="en-US" sz="3200" dirty="0" smtClean="0">
                <a:latin typeface="Book Antiqua" panose="02040602050305030304" pitchFamily="18" charset="0"/>
              </a:rPr>
              <a:t>outcome</a:t>
            </a:r>
          </a:p>
          <a:p>
            <a:pPr>
              <a:spcBef>
                <a:spcPts val="600"/>
              </a:spcBef>
            </a:pPr>
            <a:r>
              <a:rPr lang="en-US" sz="4600" b="1" u="sng" dirty="0" smtClean="0">
                <a:latin typeface="Book Antiqua" panose="02040602050305030304" pitchFamily="18" charset="0"/>
              </a:rPr>
              <a:t>Vocabulary</a:t>
            </a:r>
            <a:r>
              <a:rPr lang="en-US" sz="46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lvl="1"/>
            <a:r>
              <a:rPr lang="en-US" sz="2800" b="1" dirty="0" smtClean="0"/>
              <a:t>U.N.: </a:t>
            </a:r>
            <a:r>
              <a:rPr lang="en-US" sz="2800" dirty="0"/>
              <a:t>international organization formed after WWII to promote international peace, security, and cooperation</a:t>
            </a:r>
            <a:r>
              <a:rPr lang="en-US" sz="2800" dirty="0" smtClean="0"/>
              <a:t>.</a:t>
            </a:r>
          </a:p>
          <a:p>
            <a:pPr lvl="1"/>
            <a:r>
              <a:rPr lang="en-US" sz="2800" b="1" dirty="0" smtClean="0"/>
              <a:t>38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Parallel: </a:t>
            </a:r>
            <a:r>
              <a:rPr lang="en-US" sz="2800" dirty="0"/>
              <a:t>the line of the globe that is the official separation of North and South Korea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3418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9471" y="195073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Friday</a:t>
            </a:r>
            <a:r>
              <a:rPr lang="en-US" sz="6000" u="sng" dirty="0" smtClean="0">
                <a:ea typeface="Batang" panose="02030600000101010101" pitchFamily="18" charset="-127"/>
              </a:rPr>
              <a:t>, </a:t>
            </a:r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 smtClean="0">
                <a:ea typeface="Batang" panose="02030600000101010101" pitchFamily="18" charset="-127"/>
              </a:rPr>
              <a:t>25</a:t>
            </a:r>
            <a:r>
              <a:rPr lang="en-US" sz="6000" u="sng" baseline="30000" dirty="0" smtClean="0">
                <a:ea typeface="Batang" panose="02030600000101010101" pitchFamily="18" charset="-127"/>
              </a:rPr>
              <a:t>th</a:t>
            </a:r>
            <a:r>
              <a:rPr lang="en-US" sz="6000" u="sng" dirty="0" smtClean="0">
                <a:ea typeface="Batang" panose="02030600000101010101" pitchFamily="18" charset="-127"/>
              </a:rPr>
              <a:t>  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 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" y="1219200"/>
            <a:ext cx="6352032" cy="56388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Sporting News: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Softball </a:t>
            </a:r>
            <a:r>
              <a:rPr lang="en-US" sz="2000" dirty="0" smtClean="0">
                <a:latin typeface="Book Antiqua" panose="02040602050305030304" pitchFamily="18" charset="0"/>
              </a:rPr>
              <a:t>&amp; Baseball  </a:t>
            </a: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Senior Announcements: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New Dates &amp; Announcements:</a:t>
            </a:r>
          </a:p>
          <a:p>
            <a:pPr lvl="2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2">
              <a:spcBef>
                <a:spcPts val="600"/>
              </a:spcBef>
            </a:pPr>
            <a:r>
              <a:rPr lang="en-US" dirty="0">
                <a:latin typeface="Book Antiqua" panose="02040602050305030304" pitchFamily="18" charset="0"/>
              </a:rPr>
              <a:t> </a:t>
            </a: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Class </a:t>
            </a:r>
            <a:r>
              <a:rPr lang="en-US" sz="2400" u="sng" dirty="0">
                <a:solidFill>
                  <a:schemeClr val="tx1"/>
                </a:solidFill>
                <a:latin typeface="Book Antiqua" panose="02040602050305030304" pitchFamily="18" charset="0"/>
              </a:rPr>
              <a:t>Announcements</a:t>
            </a: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marL="841248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Remediation after school; ESD; </a:t>
            </a:r>
          </a:p>
          <a:p>
            <a:pPr marL="841248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First Proficiency – TODAY!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Agenda: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Review </a:t>
            </a:r>
            <a:r>
              <a:rPr lang="en-US" dirty="0" smtClean="0">
                <a:latin typeface="Book Antiqua" panose="02040602050305030304" pitchFamily="18" charset="0"/>
              </a:rPr>
              <a:t>Game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Proficiency Exam, grade &amp; review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Reading on Korea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PPT on Korea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Exit question </a:t>
            </a:r>
            <a:endParaRPr lang="en-US" dirty="0" smtClean="0">
              <a:latin typeface="Book Antiqua" panose="0204060205030503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latin typeface="Book Antiqua" panose="020406020503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204" y="1385125"/>
            <a:ext cx="5715000" cy="422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2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2895" y="231649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Friday</a:t>
            </a:r>
            <a:r>
              <a:rPr lang="en-US" sz="6000" u="sng" dirty="0" smtClean="0">
                <a:ea typeface="Batang" panose="02030600000101010101" pitchFamily="18" charset="-127"/>
              </a:rPr>
              <a:t>, </a:t>
            </a:r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 smtClean="0">
                <a:ea typeface="Batang" panose="02030600000101010101" pitchFamily="18" charset="-127"/>
              </a:rPr>
              <a:t>25</a:t>
            </a:r>
            <a:r>
              <a:rPr lang="en-US" sz="6000" u="sng" baseline="30000" dirty="0" smtClean="0">
                <a:ea typeface="Batang" panose="02030600000101010101" pitchFamily="18" charset="-127"/>
              </a:rPr>
              <a:t>th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 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55776"/>
            <a:ext cx="12009120" cy="475488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Exit Question(s):</a:t>
            </a:r>
          </a:p>
          <a:p>
            <a:pPr lvl="1"/>
            <a:r>
              <a:rPr lang="en-US" sz="4000" dirty="0" smtClean="0"/>
              <a:t>Why </a:t>
            </a:r>
            <a:r>
              <a:rPr lang="en-US" sz="4000" dirty="0"/>
              <a:t>do some historians argue that the Korean War was an American victory? What do you think?</a:t>
            </a:r>
          </a:p>
        </p:txBody>
      </p:sp>
    </p:spTree>
    <p:extLst>
      <p:ext uri="{BB962C8B-B14F-4D97-AF65-F5344CB8AC3E}">
        <p14:creationId xmlns:p14="http://schemas.microsoft.com/office/powerpoint/2010/main" val="150734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2895" y="231649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Monday</a:t>
            </a:r>
            <a:r>
              <a:rPr lang="en-US" sz="6000" u="sng" dirty="0" smtClean="0">
                <a:ea typeface="Batang" panose="02030600000101010101" pitchFamily="18" charset="-127"/>
              </a:rPr>
              <a:t>, </a:t>
            </a:r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 smtClean="0">
                <a:ea typeface="Batang" panose="02030600000101010101" pitchFamily="18" charset="-127"/>
              </a:rPr>
              <a:t>14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55776"/>
            <a:ext cx="12009120" cy="475488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Exit Question(s):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4000" dirty="0" smtClean="0">
                <a:latin typeface="Book Antiqua" panose="02040602050305030304" pitchFamily="18" charset="0"/>
              </a:rPr>
              <a:t>	1.) </a:t>
            </a:r>
            <a:r>
              <a:rPr lang="en-US" sz="4000" dirty="0" smtClean="0"/>
              <a:t>Do </a:t>
            </a:r>
            <a:r>
              <a:rPr lang="en-US" sz="4000" dirty="0"/>
              <a:t>you agree with your role in the atomic </a:t>
            </a:r>
            <a:r>
              <a:rPr lang="en-US" sz="4000" dirty="0" smtClean="0"/>
              <a:t>    		bomb </a:t>
            </a:r>
            <a:r>
              <a:rPr lang="en-US" sz="4000" dirty="0"/>
              <a:t>debate? Why or why not?</a:t>
            </a:r>
            <a:endParaRPr lang="en-US" sz="4000" dirty="0" smtClean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89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511" y="243841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Monday</a:t>
            </a:r>
            <a:r>
              <a:rPr lang="en-US" sz="6000" u="sng" dirty="0" smtClean="0">
                <a:latin typeface="+mn-lt"/>
                <a:ea typeface="Batang" panose="02030600000101010101" pitchFamily="18" charset="-127"/>
              </a:rPr>
              <a:t>, 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 smtClean="0">
                <a:ea typeface="Batang" panose="02030600000101010101" pitchFamily="18" charset="-127"/>
              </a:rPr>
              <a:t>28</a:t>
            </a:r>
            <a:r>
              <a:rPr lang="en-US" sz="6000" u="sng" baseline="30000" dirty="0" smtClean="0">
                <a:ea typeface="Batang" panose="02030600000101010101" pitchFamily="18" charset="-127"/>
              </a:rPr>
              <a:t>th</a:t>
            </a:r>
            <a:r>
              <a:rPr lang="en-US" sz="6000" u="sng" dirty="0" smtClean="0">
                <a:ea typeface="Batang" panose="02030600000101010101" pitchFamily="18" charset="-127"/>
              </a:rPr>
              <a:t>  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 </a:t>
            </a:r>
            <a:endParaRPr lang="en-US" sz="6000" u="sng" dirty="0"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344" y="1292352"/>
            <a:ext cx="12009120" cy="5340096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Learning Target: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 can </a:t>
            </a:r>
            <a:r>
              <a:rPr lang="en-US" sz="3200" dirty="0">
                <a:latin typeface="Book Antiqua" panose="02040602050305030304" pitchFamily="18" charset="0"/>
              </a:rPr>
              <a:t>explain the history of the Suez Canal and how it ties into the Cold War</a:t>
            </a:r>
            <a:r>
              <a:rPr lang="en-US" sz="3200" dirty="0" smtClean="0">
                <a:latin typeface="Book Antiqua" panose="02040602050305030304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4800" b="1" u="sng" dirty="0" smtClean="0">
                <a:latin typeface="Book Antiqua" panose="02040602050305030304" pitchFamily="18" charset="0"/>
              </a:rPr>
              <a:t>Vocabulary</a:t>
            </a:r>
            <a:r>
              <a:rPr lang="en-US" sz="48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lvl="1"/>
            <a:r>
              <a:rPr lang="en-US" sz="2800" b="1" dirty="0" smtClean="0"/>
              <a:t>Suez </a:t>
            </a:r>
            <a:r>
              <a:rPr lang="en-US" sz="2800" b="1" dirty="0"/>
              <a:t>Canal: </a:t>
            </a:r>
            <a:r>
              <a:rPr lang="en-US" sz="2800" dirty="0"/>
              <a:t>A canal in northeastern Egypt linking the Red Sea with the Mediterranean Sea</a:t>
            </a:r>
          </a:p>
        </p:txBody>
      </p:sp>
    </p:spTree>
    <p:extLst>
      <p:ext uri="{BB962C8B-B14F-4D97-AF65-F5344CB8AC3E}">
        <p14:creationId xmlns:p14="http://schemas.microsoft.com/office/powerpoint/2010/main" val="279490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9471" y="195073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Monday</a:t>
            </a:r>
            <a:r>
              <a:rPr lang="en-US" sz="6000" u="sng" dirty="0" smtClean="0">
                <a:ea typeface="Batang" panose="02030600000101010101" pitchFamily="18" charset="-127"/>
              </a:rPr>
              <a:t>, </a:t>
            </a:r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 smtClean="0">
                <a:ea typeface="Batang" panose="02030600000101010101" pitchFamily="18" charset="-127"/>
              </a:rPr>
              <a:t>28</a:t>
            </a:r>
            <a:r>
              <a:rPr lang="en-US" sz="6000" u="sng" baseline="30000" dirty="0" smtClean="0">
                <a:ea typeface="Batang" panose="02030600000101010101" pitchFamily="18" charset="-127"/>
              </a:rPr>
              <a:t>th</a:t>
            </a:r>
            <a:r>
              <a:rPr lang="en-US" sz="6000" u="sng" dirty="0" smtClean="0">
                <a:ea typeface="Batang" panose="02030600000101010101" pitchFamily="18" charset="-127"/>
              </a:rPr>
              <a:t>  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 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" y="1219200"/>
            <a:ext cx="6352032" cy="56388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Sporting News: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Softball </a:t>
            </a:r>
            <a:r>
              <a:rPr lang="en-US" sz="2000" dirty="0" smtClean="0">
                <a:latin typeface="Book Antiqua" panose="02040602050305030304" pitchFamily="18" charset="0"/>
              </a:rPr>
              <a:t>&amp; Baseball  </a:t>
            </a: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Senior Announcements: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New Dates &amp; Announcements:</a:t>
            </a:r>
          </a:p>
          <a:p>
            <a:pPr lvl="2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2">
              <a:spcBef>
                <a:spcPts val="600"/>
              </a:spcBef>
            </a:pPr>
            <a:r>
              <a:rPr lang="en-US" dirty="0">
                <a:latin typeface="Book Antiqua" panose="02040602050305030304" pitchFamily="18" charset="0"/>
              </a:rPr>
              <a:t> </a:t>
            </a:r>
            <a:endParaRPr lang="en-US" dirty="0" smtClean="0">
              <a:latin typeface="Book Antiqua" panose="02040602050305030304" pitchFamily="18" charset="0"/>
            </a:endParaRPr>
          </a:p>
          <a:p>
            <a:pPr lvl="2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Class </a:t>
            </a:r>
            <a:r>
              <a:rPr lang="en-US" sz="2400" u="sng" dirty="0">
                <a:solidFill>
                  <a:schemeClr val="tx1"/>
                </a:solidFill>
                <a:latin typeface="Book Antiqua" panose="02040602050305030304" pitchFamily="18" charset="0"/>
              </a:rPr>
              <a:t>Announcements</a:t>
            </a: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marL="841248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Remediation after school; ESD; </a:t>
            </a:r>
          </a:p>
          <a:p>
            <a:pPr marL="841248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First Proficiency – TODAY!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Agenda: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Review Game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latin typeface="Book Antiqua" panose="020406020503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494" y="1219200"/>
            <a:ext cx="6727907" cy="4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9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2895" y="231649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Monday</a:t>
            </a:r>
            <a:r>
              <a:rPr lang="en-US" sz="6000" u="sng" dirty="0" smtClean="0">
                <a:ea typeface="Batang" panose="02030600000101010101" pitchFamily="18" charset="-127"/>
              </a:rPr>
              <a:t>, </a:t>
            </a:r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 smtClean="0">
                <a:ea typeface="Batang" panose="02030600000101010101" pitchFamily="18" charset="-127"/>
              </a:rPr>
              <a:t>28</a:t>
            </a:r>
            <a:r>
              <a:rPr lang="en-US" sz="6000" u="sng" baseline="30000" dirty="0" smtClean="0">
                <a:ea typeface="Batang" panose="02030600000101010101" pitchFamily="18" charset="-127"/>
              </a:rPr>
              <a:t>th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 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55776"/>
            <a:ext cx="12009120" cy="475488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Exit Question(s):</a:t>
            </a:r>
          </a:p>
          <a:p>
            <a:pPr lvl="1"/>
            <a:r>
              <a:rPr lang="en-US" sz="4000" dirty="0" smtClean="0"/>
              <a:t>How </a:t>
            </a:r>
            <a:r>
              <a:rPr lang="en-US" sz="4000" dirty="0"/>
              <a:t>does the Suez Canal symbolize the Cold War?</a:t>
            </a:r>
          </a:p>
        </p:txBody>
      </p:sp>
    </p:spTree>
    <p:extLst>
      <p:ext uri="{BB962C8B-B14F-4D97-AF65-F5344CB8AC3E}">
        <p14:creationId xmlns:p14="http://schemas.microsoft.com/office/powerpoint/2010/main" val="399806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511" y="243841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Tuesday</a:t>
            </a:r>
            <a:r>
              <a:rPr lang="en-US" sz="6000" u="sng" dirty="0" smtClean="0">
                <a:latin typeface="+mn-lt"/>
                <a:ea typeface="Batang" panose="02030600000101010101" pitchFamily="18" charset="-127"/>
              </a:rPr>
              <a:t>, 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 smtClean="0">
                <a:ea typeface="Batang" panose="02030600000101010101" pitchFamily="18" charset="-127"/>
              </a:rPr>
              <a:t>29</a:t>
            </a:r>
            <a:r>
              <a:rPr lang="en-US" sz="6000" u="sng" baseline="30000" dirty="0" smtClean="0">
                <a:ea typeface="Batang" panose="02030600000101010101" pitchFamily="18" charset="-127"/>
              </a:rPr>
              <a:t>th</a:t>
            </a:r>
            <a:r>
              <a:rPr lang="en-US" sz="6000" u="sng" dirty="0" smtClean="0">
                <a:ea typeface="Batang" panose="02030600000101010101" pitchFamily="18" charset="-127"/>
              </a:rPr>
              <a:t>  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 </a:t>
            </a:r>
            <a:endParaRPr lang="en-US" sz="6000" u="sng" dirty="0"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344" y="1292352"/>
            <a:ext cx="12009120" cy="5340096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Learning Target: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 can </a:t>
            </a:r>
            <a:r>
              <a:rPr lang="en-US" sz="3200" dirty="0">
                <a:latin typeface="Book Antiqua" panose="02040602050305030304" pitchFamily="18" charset="0"/>
              </a:rPr>
              <a:t>analyze how the situation in Cuba almost leads to an official war with the Soviets</a:t>
            </a:r>
            <a:r>
              <a:rPr lang="en-US" sz="3200" dirty="0" smtClean="0">
                <a:latin typeface="Book Antiqua" panose="02040602050305030304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4800" b="1" u="sng" dirty="0" smtClean="0">
                <a:latin typeface="Book Antiqua" panose="02040602050305030304" pitchFamily="18" charset="0"/>
              </a:rPr>
              <a:t>Vocabulary</a:t>
            </a:r>
            <a:r>
              <a:rPr lang="en-US" sz="48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lvl="1"/>
            <a:r>
              <a:rPr lang="en-US" sz="2800" b="1" dirty="0"/>
              <a:t>Fidel Castro</a:t>
            </a:r>
            <a:r>
              <a:rPr lang="en-US" sz="2800" b="1" dirty="0" smtClean="0"/>
              <a:t>: </a:t>
            </a:r>
            <a:r>
              <a:rPr lang="en-US" sz="2800" dirty="0" smtClean="0"/>
              <a:t>Cuban </a:t>
            </a:r>
            <a:r>
              <a:rPr lang="en-US" sz="2800" dirty="0"/>
              <a:t>leader who overthrew a dictator in 1959 and established a communist state in Cuba</a:t>
            </a:r>
            <a:endParaRPr lang="en-US" sz="2800" dirty="0" smtClean="0"/>
          </a:p>
          <a:p>
            <a:pPr lvl="1"/>
            <a:r>
              <a:rPr lang="en-US" sz="2800" b="1" dirty="0" smtClean="0"/>
              <a:t>Bay of Pigs</a:t>
            </a:r>
            <a:r>
              <a:rPr lang="en-US" sz="2800" b="1" dirty="0"/>
              <a:t>: </a:t>
            </a:r>
            <a:r>
              <a:rPr lang="en-US" sz="2800" dirty="0"/>
              <a:t>a failed attempted to overthrown the Castro regime using Cuban exiles as soldiers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43315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9471" y="195073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Tuesday</a:t>
            </a:r>
            <a:r>
              <a:rPr lang="en-US" sz="6000" u="sng" dirty="0">
                <a:ea typeface="Batang" panose="02030600000101010101" pitchFamily="18" charset="-127"/>
              </a:rPr>
              <a:t>, </a:t>
            </a:r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>
                <a:ea typeface="Batang" panose="02030600000101010101" pitchFamily="18" charset="-127"/>
              </a:rPr>
              <a:t>29</a:t>
            </a:r>
            <a:r>
              <a:rPr lang="en-US" sz="6000" u="sng" baseline="30000" dirty="0">
                <a:ea typeface="Batang" panose="02030600000101010101" pitchFamily="18" charset="-127"/>
              </a:rPr>
              <a:t>th</a:t>
            </a:r>
            <a:r>
              <a:rPr lang="en-US" sz="6000" u="sng" dirty="0">
                <a:ea typeface="Batang" panose="02030600000101010101" pitchFamily="18" charset="-127"/>
              </a:rPr>
              <a:t> 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" y="1219200"/>
            <a:ext cx="7132320" cy="56388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Sporting News: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Softball </a:t>
            </a:r>
            <a:r>
              <a:rPr lang="en-US" sz="2000" dirty="0" smtClean="0">
                <a:latin typeface="Book Antiqua" panose="02040602050305030304" pitchFamily="18" charset="0"/>
              </a:rPr>
              <a:t>&amp; Baseball  </a:t>
            </a: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Senior Announcements: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New Dates &amp; Announcements:</a:t>
            </a:r>
          </a:p>
          <a:p>
            <a:pPr lvl="2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2">
              <a:spcBef>
                <a:spcPts val="600"/>
              </a:spcBef>
            </a:pPr>
            <a:r>
              <a:rPr lang="en-US" dirty="0">
                <a:latin typeface="Book Antiqua" panose="02040602050305030304" pitchFamily="18" charset="0"/>
              </a:rPr>
              <a:t> </a:t>
            </a:r>
            <a:endParaRPr lang="en-US" dirty="0" smtClean="0">
              <a:latin typeface="Book Antiqua" panose="02040602050305030304" pitchFamily="18" charset="0"/>
            </a:endParaRPr>
          </a:p>
          <a:p>
            <a:pPr lvl="2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Class </a:t>
            </a:r>
            <a:r>
              <a:rPr lang="en-US" sz="2400" u="sng" dirty="0">
                <a:solidFill>
                  <a:schemeClr val="tx1"/>
                </a:solidFill>
                <a:latin typeface="Book Antiqua" panose="02040602050305030304" pitchFamily="18" charset="0"/>
              </a:rPr>
              <a:t>Announcements</a:t>
            </a: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marL="841248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Remediation after school; ESD; </a:t>
            </a:r>
          </a:p>
          <a:p>
            <a:pPr marL="841248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First Proficiency – TODAY!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Agenda: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Review Game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latin typeface="Book Antiqua" panose="020406020503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828" y="1450848"/>
            <a:ext cx="3618409" cy="47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2895" y="231649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Tuesday</a:t>
            </a:r>
            <a:r>
              <a:rPr lang="en-US" sz="6000" u="sng" dirty="0">
                <a:ea typeface="Batang" panose="02030600000101010101" pitchFamily="18" charset="-127"/>
              </a:rPr>
              <a:t>, </a:t>
            </a:r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>
                <a:ea typeface="Batang" panose="02030600000101010101" pitchFamily="18" charset="-127"/>
              </a:rPr>
              <a:t>29</a:t>
            </a:r>
            <a:r>
              <a:rPr lang="en-US" sz="6000" u="sng" baseline="30000" dirty="0">
                <a:ea typeface="Batang" panose="02030600000101010101" pitchFamily="18" charset="-127"/>
              </a:rPr>
              <a:t>th</a:t>
            </a:r>
            <a:r>
              <a:rPr lang="en-US" sz="6000" u="sng" dirty="0">
                <a:ea typeface="Batang" panose="02030600000101010101" pitchFamily="18" charset="-127"/>
              </a:rPr>
              <a:t> 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55776"/>
            <a:ext cx="12009120" cy="475488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Exit Question(s):</a:t>
            </a:r>
          </a:p>
          <a:p>
            <a:pPr lvl="1"/>
            <a:r>
              <a:rPr lang="en-US" sz="4000" dirty="0" smtClean="0"/>
              <a:t>Do </a:t>
            </a:r>
            <a:r>
              <a:rPr lang="en-US" sz="4000" dirty="0"/>
              <a:t>you agree with your stance on the issue of the Cuban Missile Crisis? Why or why not?</a:t>
            </a:r>
          </a:p>
        </p:txBody>
      </p:sp>
    </p:spTree>
    <p:extLst>
      <p:ext uri="{BB962C8B-B14F-4D97-AF65-F5344CB8AC3E}">
        <p14:creationId xmlns:p14="http://schemas.microsoft.com/office/powerpoint/2010/main" val="193361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511" y="243841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Wednesday</a:t>
            </a:r>
            <a:r>
              <a:rPr lang="en-US" sz="6000" u="sng" dirty="0" smtClean="0">
                <a:latin typeface="+mn-lt"/>
                <a:ea typeface="Batang" panose="02030600000101010101" pitchFamily="18" charset="-127"/>
              </a:rPr>
              <a:t>, 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 smtClean="0">
                <a:ea typeface="Batang" panose="02030600000101010101" pitchFamily="18" charset="-127"/>
              </a:rPr>
              <a:t>30</a:t>
            </a:r>
            <a:r>
              <a:rPr lang="en-US" sz="6000" u="sng" baseline="30000" dirty="0" smtClean="0">
                <a:ea typeface="Batang" panose="02030600000101010101" pitchFamily="18" charset="-127"/>
              </a:rPr>
              <a:t>th</a:t>
            </a:r>
            <a:r>
              <a:rPr lang="en-US" sz="6000" u="sng" dirty="0" smtClean="0">
                <a:ea typeface="Batang" panose="02030600000101010101" pitchFamily="18" charset="-127"/>
              </a:rPr>
              <a:t>  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 </a:t>
            </a:r>
            <a:endParaRPr lang="en-US" sz="6000" u="sng" dirty="0"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344" y="1292352"/>
            <a:ext cx="12009120" cy="5340096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Learning Target: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 can </a:t>
            </a:r>
            <a:r>
              <a:rPr lang="en-US" sz="3200" dirty="0">
                <a:latin typeface="Book Antiqua" panose="02040602050305030304" pitchFamily="18" charset="0"/>
              </a:rPr>
              <a:t>describe the Vietnam War and discuss its significance in warfare and the Cold War</a:t>
            </a:r>
            <a:r>
              <a:rPr lang="en-US" sz="3200" dirty="0" smtClean="0">
                <a:latin typeface="Book Antiqua" panose="02040602050305030304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4800" b="1" u="sng" dirty="0" smtClean="0">
                <a:latin typeface="Book Antiqua" panose="02040602050305030304" pitchFamily="18" charset="0"/>
              </a:rPr>
              <a:t>Vocabulary</a:t>
            </a:r>
            <a:r>
              <a:rPr lang="en-US" sz="48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lvl="1"/>
            <a:r>
              <a:rPr lang="en-US" sz="2800" b="1" dirty="0" smtClean="0"/>
              <a:t>Ho Chi </a:t>
            </a:r>
            <a:r>
              <a:rPr lang="en-US" sz="2800" b="1" dirty="0"/>
              <a:t>Minh: </a:t>
            </a:r>
            <a:r>
              <a:rPr lang="en-US" sz="2800" dirty="0"/>
              <a:t>Communist leader of North Vietnam</a:t>
            </a:r>
            <a:endParaRPr lang="en-US" sz="2800" dirty="0" smtClean="0"/>
          </a:p>
          <a:p>
            <a:pPr lvl="1"/>
            <a:r>
              <a:rPr lang="en-US" sz="2800" b="1" dirty="0"/>
              <a:t>Vietnamization: </a:t>
            </a:r>
            <a:r>
              <a:rPr lang="en-US" sz="2800" dirty="0" smtClean="0"/>
              <a:t>the </a:t>
            </a:r>
            <a:r>
              <a:rPr lang="en-US" sz="2800" dirty="0"/>
              <a:t>process of making South Vietnam assume more of the war effort by slowly withdrawing American troops from Vietnam</a:t>
            </a:r>
          </a:p>
        </p:txBody>
      </p:sp>
    </p:spTree>
    <p:extLst>
      <p:ext uri="{BB962C8B-B14F-4D97-AF65-F5344CB8AC3E}">
        <p14:creationId xmlns:p14="http://schemas.microsoft.com/office/powerpoint/2010/main" val="250277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9471" y="195073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Wednesday</a:t>
            </a:r>
            <a:r>
              <a:rPr lang="en-US" sz="6000" u="sng" dirty="0">
                <a:ea typeface="Batang" panose="02030600000101010101" pitchFamily="18" charset="-127"/>
              </a:rPr>
              <a:t>, </a:t>
            </a:r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>
                <a:ea typeface="Batang" panose="02030600000101010101" pitchFamily="18" charset="-127"/>
              </a:rPr>
              <a:t>30</a:t>
            </a:r>
            <a:r>
              <a:rPr lang="en-US" sz="6000" u="sng" baseline="30000" dirty="0">
                <a:ea typeface="Batang" panose="02030600000101010101" pitchFamily="18" charset="-127"/>
              </a:rPr>
              <a:t>th</a:t>
            </a:r>
            <a:r>
              <a:rPr lang="en-US" sz="6000" u="sng" dirty="0">
                <a:ea typeface="Batang" panose="02030600000101010101" pitchFamily="18" charset="-127"/>
              </a:rPr>
              <a:t> 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" y="1219200"/>
            <a:ext cx="6352032" cy="56388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Sporting News: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Softball </a:t>
            </a:r>
            <a:r>
              <a:rPr lang="en-US" sz="2000" dirty="0" smtClean="0">
                <a:latin typeface="Book Antiqua" panose="02040602050305030304" pitchFamily="18" charset="0"/>
              </a:rPr>
              <a:t>&amp; Baseball  </a:t>
            </a: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Senior Announcements: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New Dates &amp; Announcements:</a:t>
            </a:r>
          </a:p>
          <a:p>
            <a:pPr lvl="2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2">
              <a:spcBef>
                <a:spcPts val="600"/>
              </a:spcBef>
            </a:pPr>
            <a:r>
              <a:rPr lang="en-US" dirty="0">
                <a:latin typeface="Book Antiqua" panose="02040602050305030304" pitchFamily="18" charset="0"/>
              </a:rPr>
              <a:t> </a:t>
            </a:r>
            <a:endParaRPr lang="en-US" dirty="0" smtClean="0">
              <a:latin typeface="Book Antiqua" panose="02040602050305030304" pitchFamily="18" charset="0"/>
            </a:endParaRPr>
          </a:p>
          <a:p>
            <a:pPr lvl="2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Class </a:t>
            </a:r>
            <a:r>
              <a:rPr lang="en-US" sz="2400" u="sng" dirty="0">
                <a:solidFill>
                  <a:schemeClr val="tx1"/>
                </a:solidFill>
                <a:latin typeface="Book Antiqua" panose="02040602050305030304" pitchFamily="18" charset="0"/>
              </a:rPr>
              <a:t>Announcements</a:t>
            </a: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marL="841248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Remediation after school; ESD; </a:t>
            </a:r>
          </a:p>
          <a:p>
            <a:pPr marL="841248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First Proficiency – TODAY!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Agenda: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Review Game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latin typeface="Book Antiqua" panose="020406020503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264" y="1219200"/>
            <a:ext cx="5096256" cy="509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2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2895" y="231649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Wednesday</a:t>
            </a:r>
            <a:r>
              <a:rPr lang="en-US" sz="6000" u="sng" dirty="0">
                <a:ea typeface="Batang" panose="02030600000101010101" pitchFamily="18" charset="-127"/>
              </a:rPr>
              <a:t>, </a:t>
            </a:r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>
                <a:ea typeface="Batang" panose="02030600000101010101" pitchFamily="18" charset="-127"/>
              </a:rPr>
              <a:t>30</a:t>
            </a:r>
            <a:r>
              <a:rPr lang="en-US" sz="6000" u="sng" baseline="30000" dirty="0">
                <a:ea typeface="Batang" panose="02030600000101010101" pitchFamily="18" charset="-127"/>
              </a:rPr>
              <a:t>th</a:t>
            </a:r>
            <a:r>
              <a:rPr lang="en-US" sz="6000" u="sng" dirty="0">
                <a:ea typeface="Batang" panose="02030600000101010101" pitchFamily="18" charset="-127"/>
              </a:rPr>
              <a:t> 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55776"/>
            <a:ext cx="12009120" cy="475488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Exit Question(s):</a:t>
            </a:r>
          </a:p>
          <a:p>
            <a:pPr lvl="1"/>
            <a:r>
              <a:rPr lang="en-US" sz="4000" dirty="0" smtClean="0"/>
              <a:t>List </a:t>
            </a:r>
            <a:r>
              <a:rPr lang="en-US" sz="4000" dirty="0"/>
              <a:t>three reasons why the Vietnam War is so significant to studying the Cold War. (What was so unique about it?)</a:t>
            </a:r>
          </a:p>
        </p:txBody>
      </p:sp>
    </p:spTree>
    <p:extLst>
      <p:ext uri="{BB962C8B-B14F-4D97-AF65-F5344CB8AC3E}">
        <p14:creationId xmlns:p14="http://schemas.microsoft.com/office/powerpoint/2010/main" val="120806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511" y="243841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Thursday</a:t>
            </a:r>
            <a:r>
              <a:rPr lang="en-US" sz="6000" u="sng" dirty="0" smtClean="0">
                <a:latin typeface="+mn-lt"/>
                <a:ea typeface="Batang" panose="02030600000101010101" pitchFamily="18" charset="-127"/>
              </a:rPr>
              <a:t>, 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 smtClean="0">
                <a:ea typeface="Batang" panose="02030600000101010101" pitchFamily="18" charset="-127"/>
              </a:rPr>
              <a:t>31</a:t>
            </a:r>
            <a:r>
              <a:rPr lang="en-US" sz="6000" u="sng" baseline="30000" dirty="0" smtClean="0">
                <a:ea typeface="Batang" panose="02030600000101010101" pitchFamily="18" charset="-127"/>
              </a:rPr>
              <a:t>st</a:t>
            </a:r>
            <a:r>
              <a:rPr lang="en-US" sz="6000" u="sng" dirty="0" smtClean="0">
                <a:ea typeface="Batang" panose="02030600000101010101" pitchFamily="18" charset="-127"/>
              </a:rPr>
              <a:t>   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 </a:t>
            </a:r>
            <a:endParaRPr lang="en-US" sz="6000" u="sng" dirty="0"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344" y="1292352"/>
            <a:ext cx="12009120" cy="5340096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Learning Target: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 can </a:t>
            </a:r>
            <a:r>
              <a:rPr lang="en-US" sz="3200" dirty="0" smtClean="0">
                <a:latin typeface="Book Antiqua" panose="02040602050305030304" pitchFamily="18" charset="0"/>
              </a:rPr>
              <a:t>evaluate the outcomes and hypothesize the effects of the Cold War conflicts</a:t>
            </a:r>
          </a:p>
          <a:p>
            <a:pPr>
              <a:spcBef>
                <a:spcPts val="600"/>
              </a:spcBef>
            </a:pPr>
            <a:r>
              <a:rPr lang="en-US" sz="4600" b="1" u="sng" dirty="0" smtClean="0">
                <a:latin typeface="Book Antiqua" panose="02040602050305030304" pitchFamily="18" charset="0"/>
              </a:rPr>
              <a:t>Vocabulary</a:t>
            </a:r>
            <a:r>
              <a:rPr lang="en-US" sz="46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lvl="1"/>
            <a:r>
              <a:rPr lang="en-US" sz="2800" b="1" dirty="0"/>
              <a:t>Capitalism</a:t>
            </a:r>
            <a:r>
              <a:rPr lang="en-US" sz="2800" b="1" dirty="0" smtClean="0"/>
              <a:t>: </a:t>
            </a:r>
            <a:r>
              <a:rPr lang="en-US" sz="2800" dirty="0" smtClean="0"/>
              <a:t>an </a:t>
            </a:r>
            <a:r>
              <a:rPr lang="en-US" sz="2800" dirty="0"/>
              <a:t>economic system based on private ownership </a:t>
            </a:r>
            <a:r>
              <a:rPr lang="en-US" sz="2800" dirty="0" smtClean="0"/>
              <a:t>businesses</a:t>
            </a:r>
            <a:endParaRPr lang="en-US" sz="2800" dirty="0"/>
          </a:p>
          <a:p>
            <a:pPr lvl="1"/>
            <a:r>
              <a:rPr lang="en-US" sz="2800" b="1" dirty="0"/>
              <a:t>Communism</a:t>
            </a:r>
            <a:r>
              <a:rPr lang="en-US" sz="2800" b="1" dirty="0" smtClean="0"/>
              <a:t>: </a:t>
            </a:r>
            <a:r>
              <a:rPr lang="en-US" sz="2800" dirty="0" smtClean="0"/>
              <a:t>an </a:t>
            </a:r>
            <a:r>
              <a:rPr lang="en-US" sz="2800" dirty="0"/>
              <a:t>economic system in which the government owns all property and makes all decisions.</a:t>
            </a:r>
          </a:p>
        </p:txBody>
      </p:sp>
    </p:spTree>
    <p:extLst>
      <p:ext uri="{BB962C8B-B14F-4D97-AF65-F5344CB8AC3E}">
        <p14:creationId xmlns:p14="http://schemas.microsoft.com/office/powerpoint/2010/main" val="149377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511" y="243841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Tuesday</a:t>
            </a:r>
            <a:r>
              <a:rPr lang="en-US" sz="6000" u="sng" dirty="0" smtClean="0">
                <a:ea typeface="Batang" panose="02030600000101010101" pitchFamily="18" charset="-127"/>
              </a:rPr>
              <a:t>, 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 smtClean="0">
                <a:ea typeface="Batang" panose="02030600000101010101" pitchFamily="18" charset="-127"/>
              </a:rPr>
              <a:t>15</a:t>
            </a:r>
            <a:endParaRPr lang="en-US" sz="6000" u="sng" dirty="0"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344" y="1292352"/>
            <a:ext cx="12009120" cy="5340096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Learning Target: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 can </a:t>
            </a:r>
            <a:r>
              <a:rPr lang="en-US" sz="3200" dirty="0" smtClean="0">
                <a:latin typeface="Book Antiqua" panose="02040602050305030304" pitchFamily="18" charset="0"/>
              </a:rPr>
              <a:t>explain the origins of the Cold War tension between USA and USSR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400" b="1" u="sng" dirty="0" smtClean="0">
                <a:latin typeface="Book Antiqua" panose="02040602050305030304" pitchFamily="18" charset="0"/>
              </a:rPr>
              <a:t>Vocabulary</a:t>
            </a:r>
            <a:r>
              <a:rPr lang="en-US" sz="44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lvl="1"/>
            <a:r>
              <a:rPr lang="en-US" sz="3200" b="1" dirty="0"/>
              <a:t>Communism</a:t>
            </a:r>
            <a:r>
              <a:rPr lang="en-US" sz="3200" b="1" dirty="0" smtClean="0"/>
              <a:t>: </a:t>
            </a:r>
            <a:r>
              <a:rPr lang="en-US" sz="3200" dirty="0" smtClean="0"/>
              <a:t>belief </a:t>
            </a:r>
            <a:r>
              <a:rPr lang="en-US" sz="3200" dirty="0"/>
              <a:t>in collective ownership of all land and businesses. The state </a:t>
            </a:r>
            <a:r>
              <a:rPr lang="en-US" sz="3200" dirty="0" smtClean="0"/>
              <a:t>controls </a:t>
            </a:r>
            <a:r>
              <a:rPr lang="en-US" sz="3200" dirty="0"/>
              <a:t>the </a:t>
            </a:r>
            <a:r>
              <a:rPr lang="en-US" sz="3200" dirty="0" smtClean="0"/>
              <a:t>economy</a:t>
            </a:r>
            <a:endParaRPr lang="en-US" sz="3200" b="1" dirty="0" smtClean="0"/>
          </a:p>
          <a:p>
            <a:pPr lvl="1"/>
            <a:r>
              <a:rPr lang="en-US" sz="3200" b="1" dirty="0" smtClean="0"/>
              <a:t>Capitalism: </a:t>
            </a:r>
            <a:r>
              <a:rPr lang="en-US" sz="3200" dirty="0" smtClean="0"/>
              <a:t>belief </a:t>
            </a:r>
            <a:r>
              <a:rPr lang="en-US" sz="3200" dirty="0"/>
              <a:t>in private ownership of land and businesses. The people and supply and demand control the economy.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4023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9471" y="195073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Thursday</a:t>
            </a:r>
            <a:r>
              <a:rPr lang="en-US" sz="6000" u="sng" dirty="0">
                <a:ea typeface="Batang" panose="02030600000101010101" pitchFamily="18" charset="-127"/>
              </a:rPr>
              <a:t>, </a:t>
            </a:r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>
                <a:ea typeface="Batang" panose="02030600000101010101" pitchFamily="18" charset="-127"/>
              </a:rPr>
              <a:t>31</a:t>
            </a:r>
            <a:r>
              <a:rPr lang="en-US" sz="6000" u="sng" baseline="30000" dirty="0">
                <a:ea typeface="Batang" panose="02030600000101010101" pitchFamily="18" charset="-127"/>
              </a:rPr>
              <a:t>st</a:t>
            </a:r>
            <a:r>
              <a:rPr lang="en-US" sz="6000" u="sng" dirty="0">
                <a:ea typeface="Batang" panose="02030600000101010101" pitchFamily="18" charset="-127"/>
              </a:rPr>
              <a:t> 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" y="1219200"/>
            <a:ext cx="6352032" cy="56388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Sporting News: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Softball </a:t>
            </a:r>
            <a:r>
              <a:rPr lang="en-US" sz="2000" dirty="0" smtClean="0">
                <a:latin typeface="Book Antiqua" panose="02040602050305030304" pitchFamily="18" charset="0"/>
              </a:rPr>
              <a:t>&amp; Baseball  </a:t>
            </a: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Senior Announcements: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New Dates &amp; Announcements:</a:t>
            </a:r>
          </a:p>
          <a:p>
            <a:pPr lvl="2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2">
              <a:spcBef>
                <a:spcPts val="600"/>
              </a:spcBef>
            </a:pPr>
            <a:r>
              <a:rPr lang="en-US" dirty="0">
                <a:latin typeface="Book Antiqua" panose="02040602050305030304" pitchFamily="18" charset="0"/>
              </a:rPr>
              <a:t> </a:t>
            </a:r>
            <a:endParaRPr lang="en-US" dirty="0" smtClean="0">
              <a:latin typeface="Book Antiqua" panose="02040602050305030304" pitchFamily="18" charset="0"/>
            </a:endParaRPr>
          </a:p>
          <a:p>
            <a:pPr lvl="2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Class </a:t>
            </a:r>
            <a:r>
              <a:rPr lang="en-US" sz="2400" u="sng" dirty="0">
                <a:solidFill>
                  <a:schemeClr val="tx1"/>
                </a:solidFill>
                <a:latin typeface="Book Antiqua" panose="02040602050305030304" pitchFamily="18" charset="0"/>
              </a:rPr>
              <a:t>Announcements</a:t>
            </a: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marL="841248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Remediation after school; ESD; </a:t>
            </a:r>
          </a:p>
          <a:p>
            <a:pPr marL="841248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First Proficiency – TODAY!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Agenda: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Review Game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latin typeface="Book Antiqua" panose="020406020503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099" y="1405128"/>
            <a:ext cx="6503330" cy="477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9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2895" y="231649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Thursday</a:t>
            </a:r>
            <a:r>
              <a:rPr lang="en-US" sz="6000" u="sng" dirty="0">
                <a:ea typeface="Batang" panose="02030600000101010101" pitchFamily="18" charset="-127"/>
              </a:rPr>
              <a:t>, </a:t>
            </a:r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>
                <a:ea typeface="Batang" panose="02030600000101010101" pitchFamily="18" charset="-127"/>
              </a:rPr>
              <a:t>31</a:t>
            </a:r>
            <a:r>
              <a:rPr lang="en-US" sz="6000" u="sng" baseline="30000" dirty="0">
                <a:ea typeface="Batang" panose="02030600000101010101" pitchFamily="18" charset="-127"/>
              </a:rPr>
              <a:t>st</a:t>
            </a:r>
            <a:r>
              <a:rPr lang="en-US" sz="6000" u="sng" dirty="0">
                <a:ea typeface="Batang" panose="02030600000101010101" pitchFamily="18" charset="-127"/>
              </a:rPr>
              <a:t> 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55776"/>
            <a:ext cx="12009120" cy="475488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Exit Question(s):</a:t>
            </a:r>
          </a:p>
          <a:p>
            <a:pPr lvl="1"/>
            <a:r>
              <a:rPr lang="en-US" sz="4000" dirty="0" smtClean="0"/>
              <a:t>Under </a:t>
            </a:r>
            <a:r>
              <a:rPr lang="en-US" sz="4000" dirty="0"/>
              <a:t>each president, list the “foreign policies” or “Cold War” events that occurred during their term</a:t>
            </a:r>
          </a:p>
          <a:p>
            <a:pPr marL="457200" lvl="1" indent="0">
              <a:buNone/>
            </a:pPr>
            <a:r>
              <a:rPr lang="en-US" sz="4000" dirty="0" smtClean="0"/>
              <a:t>		</a:t>
            </a:r>
            <a:r>
              <a:rPr lang="en-US" sz="4000" u="sng" dirty="0" smtClean="0"/>
              <a:t>JFK</a:t>
            </a:r>
            <a:r>
              <a:rPr lang="en-US" sz="4000" dirty="0" smtClean="0"/>
              <a:t>                   </a:t>
            </a:r>
            <a:r>
              <a:rPr lang="en-US" sz="4000" u="sng" dirty="0"/>
              <a:t>LBJ</a:t>
            </a:r>
            <a:r>
              <a:rPr lang="en-US" sz="4000" dirty="0"/>
              <a:t>  </a:t>
            </a:r>
            <a:r>
              <a:rPr lang="en-US" sz="4000" dirty="0" smtClean="0"/>
              <a:t>                  </a:t>
            </a:r>
            <a:r>
              <a:rPr lang="en-US" sz="4000" u="sng" dirty="0"/>
              <a:t>Nixon</a:t>
            </a:r>
          </a:p>
        </p:txBody>
      </p:sp>
    </p:spTree>
    <p:extLst>
      <p:ext uri="{BB962C8B-B14F-4D97-AF65-F5344CB8AC3E}">
        <p14:creationId xmlns:p14="http://schemas.microsoft.com/office/powerpoint/2010/main" val="325445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9471" y="195073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Friday</a:t>
            </a:r>
            <a:r>
              <a:rPr lang="en-US" sz="6000" u="sng" dirty="0" smtClean="0">
                <a:ea typeface="Batang" panose="02030600000101010101" pitchFamily="18" charset="-127"/>
              </a:rPr>
              <a:t>, 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April </a:t>
            </a:r>
            <a:r>
              <a:rPr lang="en-US" sz="6000" u="sng" dirty="0" smtClean="0">
                <a:latin typeface="+mn-lt"/>
                <a:ea typeface="Batang" panose="02030600000101010101" pitchFamily="18" charset="-127"/>
              </a:rPr>
              <a:t>1</a:t>
            </a:r>
            <a:r>
              <a:rPr lang="en-US" sz="6000" u="sng" baseline="30000" dirty="0" smtClean="0">
                <a:latin typeface="Against Modern Football" pitchFamily="2" charset="0"/>
                <a:ea typeface="Batang" panose="02030600000101010101" pitchFamily="18" charset="-127"/>
              </a:rPr>
              <a:t>st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 </a:t>
            </a:r>
            <a:r>
              <a:rPr lang="en-US" sz="6000" u="sng" dirty="0" smtClean="0">
                <a:ea typeface="Batang" panose="02030600000101010101" pitchFamily="18" charset="-127"/>
              </a:rPr>
              <a:t>  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 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" y="1219200"/>
            <a:ext cx="6352032" cy="56388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Sporting News: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Softball </a:t>
            </a:r>
            <a:r>
              <a:rPr lang="en-US" sz="2000" dirty="0" smtClean="0">
                <a:latin typeface="Book Antiqua" panose="02040602050305030304" pitchFamily="18" charset="0"/>
              </a:rPr>
              <a:t>&amp; Baseball  </a:t>
            </a: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Senior Announcements: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New Dates &amp; Announcements:</a:t>
            </a:r>
          </a:p>
          <a:p>
            <a:pPr lvl="2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2">
              <a:spcBef>
                <a:spcPts val="600"/>
              </a:spcBef>
            </a:pPr>
            <a:r>
              <a:rPr lang="en-US" dirty="0">
                <a:latin typeface="Book Antiqua" panose="02040602050305030304" pitchFamily="18" charset="0"/>
              </a:rPr>
              <a:t> </a:t>
            </a:r>
            <a:endParaRPr lang="en-US" dirty="0" smtClean="0">
              <a:latin typeface="Book Antiqua" panose="02040602050305030304" pitchFamily="18" charset="0"/>
            </a:endParaRPr>
          </a:p>
          <a:p>
            <a:pPr lvl="2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Class </a:t>
            </a:r>
            <a:r>
              <a:rPr lang="en-US" sz="2400" u="sng" dirty="0">
                <a:solidFill>
                  <a:schemeClr val="tx1"/>
                </a:solidFill>
                <a:latin typeface="Book Antiqua" panose="02040602050305030304" pitchFamily="18" charset="0"/>
              </a:rPr>
              <a:t>Announcements</a:t>
            </a: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marL="841248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Remediation after school; ESD; </a:t>
            </a:r>
          </a:p>
          <a:p>
            <a:pPr marL="841248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First Proficiency – TODAY!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Agenda: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Review Game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11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9471" y="195073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Tuesday</a:t>
            </a:r>
            <a:r>
              <a:rPr lang="en-US" sz="6000" u="sng" dirty="0" smtClean="0">
                <a:ea typeface="Batang" panose="02030600000101010101" pitchFamily="18" charset="-127"/>
              </a:rPr>
              <a:t>, </a:t>
            </a:r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 smtClean="0">
                <a:ea typeface="Batang" panose="02030600000101010101" pitchFamily="18" charset="-127"/>
              </a:rPr>
              <a:t>15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" y="1219200"/>
            <a:ext cx="6352032" cy="56388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Sporting News: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Softball – </a:t>
            </a:r>
            <a:r>
              <a:rPr lang="en-US" dirty="0">
                <a:latin typeface="Book Antiqua" panose="02040602050305030304" pitchFamily="18" charset="0"/>
              </a:rPr>
              <a:t>Wed vs. Atherton 5:30; Fri vs. Ballard </a:t>
            </a:r>
            <a:r>
              <a:rPr lang="en-US" dirty="0" smtClean="0">
                <a:latin typeface="Book Antiqua" panose="02040602050305030304" pitchFamily="18" charset="0"/>
              </a:rPr>
              <a:t>5:30</a:t>
            </a: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1">
              <a:spcBef>
                <a:spcPts val="600"/>
              </a:spcBef>
            </a:pPr>
            <a:r>
              <a:rPr lang="en-US" sz="2000" dirty="0" smtClean="0">
                <a:latin typeface="Book Antiqua" panose="02040602050305030304" pitchFamily="18" charset="0"/>
              </a:rPr>
              <a:t>Baseball - </a:t>
            </a:r>
            <a:r>
              <a:rPr lang="en-US" dirty="0">
                <a:latin typeface="Book Antiqua" panose="02040602050305030304" pitchFamily="18" charset="0"/>
              </a:rPr>
              <a:t>today vs. Whitfield </a:t>
            </a:r>
            <a:r>
              <a:rPr lang="en-US" dirty="0" smtClean="0">
                <a:latin typeface="Book Antiqua" panose="02040602050305030304" pitchFamily="18" charset="0"/>
              </a:rPr>
              <a:t>5:00</a:t>
            </a: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Senior Announcements: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Senior Papers ASAP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Senior March Mania – March 24</a:t>
            </a:r>
            <a:r>
              <a:rPr lang="en-US" baseline="30000" dirty="0" smtClean="0">
                <a:latin typeface="Book Antiqua" panose="02040602050305030304" pitchFamily="18" charset="0"/>
              </a:rPr>
              <a:t>th</a:t>
            </a:r>
            <a:r>
              <a:rPr lang="en-US" dirty="0" smtClean="0">
                <a:latin typeface="Book Antiqua" panose="02040602050305030304" pitchFamily="18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Class </a:t>
            </a:r>
            <a:r>
              <a:rPr lang="en-US" sz="2400" u="sng" dirty="0">
                <a:solidFill>
                  <a:schemeClr val="tx1"/>
                </a:solidFill>
                <a:latin typeface="Book Antiqua" panose="02040602050305030304" pitchFamily="18" charset="0"/>
              </a:rPr>
              <a:t>Announcements</a:t>
            </a: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marL="841248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Remediation after school; ESD; </a:t>
            </a:r>
          </a:p>
          <a:p>
            <a:pPr marL="841248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Next Comp Check – Tuesday, March 22</a:t>
            </a:r>
            <a:r>
              <a:rPr lang="en-US" sz="2000" baseline="30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nd</a:t>
            </a:r>
            <a:r>
              <a:rPr lang="en-US" sz="2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</a:p>
          <a:p>
            <a:pPr marL="841248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First Proficiency – next Friday; STUDY!!!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Agenda: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Review Topic – early foreign policies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Timeline Topic </a:t>
            </a:r>
            <a:r>
              <a:rPr lang="en-US" dirty="0">
                <a:latin typeface="Book Antiqua" panose="02040602050305030304" pitchFamily="18" charset="0"/>
              </a:rPr>
              <a:t>– </a:t>
            </a:r>
            <a:r>
              <a:rPr lang="en-US" dirty="0" smtClean="0">
                <a:latin typeface="Book Antiqua" panose="02040602050305030304" pitchFamily="18" charset="0"/>
              </a:rPr>
              <a:t>American wars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Begin PPT &amp; Cornell Notes</a:t>
            </a:r>
          </a:p>
          <a:p>
            <a:pPr lvl="1">
              <a:spcBef>
                <a:spcPts val="0"/>
              </a:spcBef>
            </a:pPr>
            <a:r>
              <a:rPr lang="en-US" dirty="0" err="1" smtClean="0">
                <a:latin typeface="Book Antiqua" panose="02040602050305030304" pitchFamily="18" charset="0"/>
              </a:rPr>
              <a:t>Chp</a:t>
            </a:r>
            <a:r>
              <a:rPr lang="en-US" dirty="0" smtClean="0">
                <a:latin typeface="Book Antiqua" panose="02040602050305030304" pitchFamily="18" charset="0"/>
              </a:rPr>
              <a:t> Reading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Cold War Map #1</a:t>
            </a:r>
            <a:endParaRPr lang="en-US" dirty="0">
              <a:latin typeface="Book Antiqua" panose="0204060205030503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latin typeface="Book Antiqua" panose="020406020503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572" y="1395755"/>
            <a:ext cx="3968840" cy="528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3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2895" y="231649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Tuesday</a:t>
            </a:r>
            <a:r>
              <a:rPr lang="en-US" sz="6000" u="sng" dirty="0" smtClean="0">
                <a:ea typeface="Batang" panose="02030600000101010101" pitchFamily="18" charset="-127"/>
              </a:rPr>
              <a:t>, </a:t>
            </a:r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 smtClean="0">
                <a:ea typeface="Batang" panose="02030600000101010101" pitchFamily="18" charset="-127"/>
              </a:rPr>
              <a:t>15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55776"/>
            <a:ext cx="12009120" cy="475488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Exit Question(s):</a:t>
            </a:r>
          </a:p>
          <a:p>
            <a:pPr lvl="1"/>
            <a:r>
              <a:rPr lang="en-US" sz="3800" dirty="0" smtClean="0"/>
              <a:t>Explain </a:t>
            </a:r>
            <a:r>
              <a:rPr lang="en-US" sz="3800" dirty="0"/>
              <a:t>why capitalism &amp; communism can’t coexist.</a:t>
            </a:r>
          </a:p>
          <a:p>
            <a:endParaRPr lang="en-US" sz="4000" dirty="0"/>
          </a:p>
          <a:p>
            <a:pPr lvl="1"/>
            <a:r>
              <a:rPr lang="en-US" sz="3800" dirty="0"/>
              <a:t>How did Potsdam lead to the start of the Cold War?</a:t>
            </a:r>
            <a:endParaRPr lang="en-US" sz="3800" dirty="0" smtClean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84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511" y="243841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Wednesday</a:t>
            </a:r>
            <a:r>
              <a:rPr lang="en-US" sz="6000" u="sng" dirty="0" smtClean="0">
                <a:ea typeface="Batang" panose="02030600000101010101" pitchFamily="18" charset="-127"/>
              </a:rPr>
              <a:t>, </a:t>
            </a:r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 smtClean="0">
                <a:ea typeface="Batang" panose="02030600000101010101" pitchFamily="18" charset="-127"/>
              </a:rPr>
              <a:t>16</a:t>
            </a:r>
            <a:endParaRPr lang="en-US" sz="6000" u="sng" dirty="0"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344" y="1292352"/>
            <a:ext cx="12009120" cy="5340096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4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Learning Target: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 can </a:t>
            </a:r>
            <a:r>
              <a:rPr lang="en-US" sz="3200" dirty="0" smtClean="0">
                <a:latin typeface="Book Antiqua" panose="02040602050305030304" pitchFamily="18" charset="0"/>
              </a:rPr>
              <a:t>compare the Truman and Monroe doctrines</a:t>
            </a:r>
          </a:p>
          <a:p>
            <a:pPr>
              <a:spcBef>
                <a:spcPts val="600"/>
              </a:spcBef>
            </a:pPr>
            <a:r>
              <a:rPr lang="en-US" sz="4600" b="1" u="sng" dirty="0" smtClean="0">
                <a:latin typeface="Book Antiqua" panose="02040602050305030304" pitchFamily="18" charset="0"/>
              </a:rPr>
              <a:t>Vocabulary</a:t>
            </a:r>
            <a:r>
              <a:rPr lang="en-US" sz="46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lvl="1"/>
            <a:r>
              <a:rPr lang="en-US" sz="2800" b="1" dirty="0"/>
              <a:t>United </a:t>
            </a:r>
            <a:r>
              <a:rPr lang="en-US" sz="2800" b="1" dirty="0" smtClean="0"/>
              <a:t>Nations: </a:t>
            </a:r>
            <a:r>
              <a:rPr lang="en-US" sz="2800" dirty="0" smtClean="0"/>
              <a:t>meeting </a:t>
            </a:r>
            <a:r>
              <a:rPr lang="en-US" sz="2800" dirty="0"/>
              <a:t>of all member nations to try and resolved conflicts around the world. Replaced the League of Nations.</a:t>
            </a:r>
            <a:endParaRPr lang="en-US" sz="2800" b="1" dirty="0"/>
          </a:p>
          <a:p>
            <a:pPr lvl="1"/>
            <a:r>
              <a:rPr lang="en-US" sz="2800" b="1" dirty="0" smtClean="0"/>
              <a:t>Warsaw Pact: </a:t>
            </a:r>
            <a:r>
              <a:rPr lang="en-US" sz="2800" dirty="0" smtClean="0"/>
              <a:t>alliance </a:t>
            </a:r>
            <a:r>
              <a:rPr lang="en-US" sz="2800" dirty="0"/>
              <a:t>of communist forces (USSR and it's allies) during the Cold War.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1830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9471" y="195073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Wednesday</a:t>
            </a:r>
            <a:r>
              <a:rPr lang="en-US" sz="6000" u="sng" dirty="0" smtClean="0">
                <a:ea typeface="Batang" panose="02030600000101010101" pitchFamily="18" charset="-127"/>
              </a:rPr>
              <a:t>, </a:t>
            </a:r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 smtClean="0">
                <a:ea typeface="Batang" panose="02030600000101010101" pitchFamily="18" charset="-127"/>
              </a:rPr>
              <a:t>16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" y="1219200"/>
            <a:ext cx="6352032" cy="56388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Sporting News: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Softball – today &amp; Friday 5:30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latin typeface="Book Antiqua" panose="02040602050305030304" pitchFamily="18" charset="0"/>
              </a:rPr>
              <a:t>Baseball - </a:t>
            </a: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Senior Announcements: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Senior Dues ASAP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Senior March Mania – March 24</a:t>
            </a:r>
            <a:r>
              <a:rPr lang="en-US" baseline="30000" dirty="0" smtClean="0">
                <a:latin typeface="Book Antiqua" panose="02040602050305030304" pitchFamily="18" charset="0"/>
              </a:rPr>
              <a:t>th</a:t>
            </a:r>
            <a:r>
              <a:rPr lang="en-US" dirty="0" smtClean="0">
                <a:latin typeface="Book Antiqua" panose="02040602050305030304" pitchFamily="18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Class </a:t>
            </a:r>
            <a:r>
              <a:rPr lang="en-US" sz="2400" u="sng" dirty="0">
                <a:solidFill>
                  <a:schemeClr val="tx1"/>
                </a:solidFill>
                <a:latin typeface="Book Antiqua" panose="02040602050305030304" pitchFamily="18" charset="0"/>
              </a:rPr>
              <a:t>Announcements</a:t>
            </a: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</a:t>
            </a:r>
          </a:p>
          <a:p>
            <a:pPr marL="841248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Remediation after school; ESD; </a:t>
            </a:r>
          </a:p>
          <a:p>
            <a:pPr marL="841248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Next Comp Check – Tuesday, March 22</a:t>
            </a:r>
            <a:r>
              <a:rPr lang="en-US" sz="2000" baseline="30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nd</a:t>
            </a:r>
            <a:r>
              <a:rPr lang="en-US" sz="20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</a:p>
          <a:p>
            <a:pPr marL="841248" lvl="2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First Proficiency – next Friday; STUDY!!!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Agenda: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Review Topic – early foreign policies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Timeline Topic </a:t>
            </a:r>
            <a:r>
              <a:rPr lang="en-US" dirty="0">
                <a:latin typeface="Book Antiqua" panose="02040602050305030304" pitchFamily="18" charset="0"/>
              </a:rPr>
              <a:t>– </a:t>
            </a:r>
            <a:r>
              <a:rPr lang="en-US" dirty="0" smtClean="0">
                <a:latin typeface="Book Antiqua" panose="02040602050305030304" pitchFamily="18" charset="0"/>
              </a:rPr>
              <a:t>American wars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Finish PPT &amp; Cornell Notes</a:t>
            </a:r>
          </a:p>
          <a:p>
            <a:pPr lvl="1">
              <a:spcBef>
                <a:spcPts val="0"/>
              </a:spcBef>
            </a:pPr>
            <a:r>
              <a:rPr lang="en-US" dirty="0" err="1" smtClean="0">
                <a:latin typeface="Book Antiqua" panose="02040602050305030304" pitchFamily="18" charset="0"/>
              </a:rPr>
              <a:t>Chp</a:t>
            </a:r>
            <a:r>
              <a:rPr lang="en-US" dirty="0" smtClean="0">
                <a:latin typeface="Book Antiqua" panose="02040602050305030304" pitchFamily="18" charset="0"/>
              </a:rPr>
              <a:t> Reading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Silent Debate #2</a:t>
            </a:r>
            <a:endParaRPr lang="en-US" dirty="0">
              <a:latin typeface="Book Antiqua" panose="0204060205030503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353" y="2282380"/>
            <a:ext cx="5824717" cy="363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8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2895" y="231649"/>
            <a:ext cx="10189462" cy="853439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gainst Modern Football" pitchFamily="2" charset="0"/>
                <a:ea typeface="Batang" panose="02030600000101010101" pitchFamily="18" charset="-127"/>
              </a:rPr>
              <a:t>Wednesday</a:t>
            </a:r>
            <a:r>
              <a:rPr lang="en-US" sz="6000" u="sng" dirty="0" smtClean="0">
                <a:ea typeface="Batang" panose="02030600000101010101" pitchFamily="18" charset="-127"/>
              </a:rPr>
              <a:t>, </a:t>
            </a:r>
            <a:r>
              <a:rPr lang="en-US" sz="6000" u="sng" dirty="0">
                <a:latin typeface="Against Modern Football" pitchFamily="2" charset="0"/>
                <a:ea typeface="Batang" panose="02030600000101010101" pitchFamily="18" charset="-127"/>
              </a:rPr>
              <a:t>March </a:t>
            </a:r>
            <a:r>
              <a:rPr lang="en-US" sz="6000" u="sng" dirty="0" smtClean="0">
                <a:ea typeface="Batang" panose="02030600000101010101" pitchFamily="18" charset="-127"/>
              </a:rPr>
              <a:t>16</a:t>
            </a:r>
            <a:endParaRPr lang="en-US" sz="6000" u="sng" dirty="0">
              <a:latin typeface="Aharoni" panose="02010803020104030203" pitchFamily="2" charset="-79"/>
              <a:ea typeface="Batang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55776"/>
            <a:ext cx="12009120" cy="475488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1" u="sng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Exit Question(s):</a:t>
            </a:r>
          </a:p>
          <a:p>
            <a:pPr lvl="1"/>
            <a:r>
              <a:rPr lang="en-US" sz="4000" dirty="0"/>
              <a:t>Do you agree with your role in the Truman doctrine debate? Why or why not?</a:t>
            </a:r>
            <a:endParaRPr lang="en-US" sz="3800" dirty="0" smtClean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07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3002</TotalTime>
  <Words>1868</Words>
  <Application>Microsoft Office PowerPoint</Application>
  <PresentationFormat>Widescreen</PresentationFormat>
  <Paragraphs>343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Batang</vt:lpstr>
      <vt:lpstr>Against Modern Football</vt:lpstr>
      <vt:lpstr>Aharoni</vt:lpstr>
      <vt:lpstr>Arial</vt:lpstr>
      <vt:lpstr>Book Antiqua</vt:lpstr>
      <vt:lpstr>Century Gothic</vt:lpstr>
      <vt:lpstr>Wingdings 3</vt:lpstr>
      <vt:lpstr>Ion</vt:lpstr>
      <vt:lpstr>Monday, March 14</vt:lpstr>
      <vt:lpstr>Monday, March 14</vt:lpstr>
      <vt:lpstr>Monday, March 14</vt:lpstr>
      <vt:lpstr>Tuesday, March 15</vt:lpstr>
      <vt:lpstr>Tuesday, March 15</vt:lpstr>
      <vt:lpstr>Tuesday, March 15</vt:lpstr>
      <vt:lpstr>Wednesday, March 16</vt:lpstr>
      <vt:lpstr>Wednesday, March 16</vt:lpstr>
      <vt:lpstr>Wednesday, March 16</vt:lpstr>
      <vt:lpstr>Thursday, March 17</vt:lpstr>
      <vt:lpstr>Thursday, March 17</vt:lpstr>
      <vt:lpstr>Thursday, March 17</vt:lpstr>
      <vt:lpstr>Friday, March 18</vt:lpstr>
      <vt:lpstr>Friday, March 18</vt:lpstr>
      <vt:lpstr>Friday, March 18</vt:lpstr>
      <vt:lpstr>Monday, March 21st </vt:lpstr>
      <vt:lpstr>Monday, March 21st </vt:lpstr>
      <vt:lpstr>Monday, March 21st </vt:lpstr>
      <vt:lpstr>Tuesday, March 22nd  </vt:lpstr>
      <vt:lpstr>Wednesday, March 23rd  </vt:lpstr>
      <vt:lpstr>Wednesday, March 23rd  </vt:lpstr>
      <vt:lpstr>PowerPoint Presentation</vt:lpstr>
      <vt:lpstr>Wednesday, March 23rd </vt:lpstr>
      <vt:lpstr>Thursday, March 24th   </vt:lpstr>
      <vt:lpstr>Thursday, March 24th   </vt:lpstr>
      <vt:lpstr>Thursday, March 24th </vt:lpstr>
      <vt:lpstr>Friday, March 25th   </vt:lpstr>
      <vt:lpstr>Friday, March 25th   </vt:lpstr>
      <vt:lpstr>Friday, March 25th </vt:lpstr>
      <vt:lpstr>Monday, March 28th   </vt:lpstr>
      <vt:lpstr>Monday, March 28th   </vt:lpstr>
      <vt:lpstr>Monday, March 28th </vt:lpstr>
      <vt:lpstr>Tuesday, March 29th   </vt:lpstr>
      <vt:lpstr>Tuesday, March 29th </vt:lpstr>
      <vt:lpstr>Tuesday, March 29th </vt:lpstr>
      <vt:lpstr>Wednesday, March 30th   </vt:lpstr>
      <vt:lpstr>Wednesday, March 30th </vt:lpstr>
      <vt:lpstr>Wednesday, March 30th </vt:lpstr>
      <vt:lpstr>Thursday, March 31st    </vt:lpstr>
      <vt:lpstr>Thursday, March 31st </vt:lpstr>
      <vt:lpstr>Thursday, March 31st </vt:lpstr>
      <vt:lpstr>Friday, April 1st    </vt:lpstr>
    </vt:vector>
  </TitlesOfParts>
  <Company>JCPS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Monday, March 14</dc:title>
  <dc:creator>Abell, Joshua L</dc:creator>
  <cp:lastModifiedBy>Abell, Joshua L</cp:lastModifiedBy>
  <cp:revision>30</cp:revision>
  <dcterms:created xsi:type="dcterms:W3CDTF">2016-03-13T21:27:24Z</dcterms:created>
  <dcterms:modified xsi:type="dcterms:W3CDTF">2016-03-24T17:40:49Z</dcterms:modified>
</cp:coreProperties>
</file>