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06" r:id="rId5"/>
    <p:sldMasterId id="2147483718" r:id="rId6"/>
    <p:sldMasterId id="2147483730" r:id="rId7"/>
    <p:sldMasterId id="2147483742" r:id="rId8"/>
    <p:sldMasterId id="2147483754" r:id="rId9"/>
    <p:sldMasterId id="2147483771" r:id="rId10"/>
    <p:sldMasterId id="2147483788" r:id="rId11"/>
    <p:sldMasterId id="2147483805" r:id="rId12"/>
    <p:sldMasterId id="2147483822" r:id="rId13"/>
    <p:sldMasterId id="2147483839" r:id="rId14"/>
  </p:sldMasterIdLst>
  <p:notesMasterIdLst>
    <p:notesMasterId r:id="rId56"/>
  </p:notesMasterIdLst>
  <p:sldIdLst>
    <p:sldId id="257" r:id="rId15"/>
    <p:sldId id="293" r:id="rId16"/>
    <p:sldId id="298" r:id="rId17"/>
    <p:sldId id="295" r:id="rId18"/>
    <p:sldId id="296" r:id="rId19"/>
    <p:sldId id="297" r:id="rId20"/>
    <p:sldId id="258" r:id="rId21"/>
    <p:sldId id="259" r:id="rId22"/>
    <p:sldId id="260" r:id="rId23"/>
    <p:sldId id="263" r:id="rId24"/>
    <p:sldId id="256" r:id="rId25"/>
    <p:sldId id="279" r:id="rId26"/>
    <p:sldId id="261" r:id="rId27"/>
    <p:sldId id="262" r:id="rId28"/>
    <p:sldId id="264" r:id="rId29"/>
    <p:sldId id="265" r:id="rId30"/>
    <p:sldId id="266" r:id="rId31"/>
    <p:sldId id="269" r:id="rId32"/>
    <p:sldId id="270" r:id="rId33"/>
    <p:sldId id="271" r:id="rId34"/>
    <p:sldId id="267" r:id="rId35"/>
    <p:sldId id="272" r:id="rId36"/>
    <p:sldId id="273" r:id="rId37"/>
    <p:sldId id="274" r:id="rId38"/>
    <p:sldId id="268" r:id="rId39"/>
    <p:sldId id="275" r:id="rId40"/>
    <p:sldId id="276" r:id="rId41"/>
    <p:sldId id="277" r:id="rId42"/>
    <p:sldId id="278" r:id="rId43"/>
    <p:sldId id="280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5140-A5F9-4A35-B4C7-B411FB960119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FFD7-23F6-42A7-BAB2-05920002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Mussolini- shared view with Hitler, welcomes his support</a:t>
            </a:r>
          </a:p>
          <a:p>
            <a:r>
              <a:rPr lang="en-US" dirty="0" smtClean="0"/>
              <a:t>Together they sent troops to Spain to help Franco</a:t>
            </a:r>
          </a:p>
          <a:p>
            <a:r>
              <a:rPr lang="en-US" dirty="0" smtClean="0"/>
              <a:t>Franco- Fascist leader trying to get rid of the communist government of Spain.  Remember fascist hate communists!!!!</a:t>
            </a:r>
          </a:p>
          <a:p>
            <a:r>
              <a:rPr lang="en-US" dirty="0" err="1" smtClean="0"/>
              <a:t>Tojo</a:t>
            </a:r>
            <a:r>
              <a:rPr lang="en-US" dirty="0" smtClean="0"/>
              <a:t>- Leader of Japan’s army and Prime Minister.  He realizes he will need Hitler to beat the power in the Pacific, the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When the war began, 120,000 Japanese Americans lived in the U.S. – mostly on the West Coast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After Pearl Harbor, many people were suspicious of possible spy activity by Japanese Americans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In 1942, FDR ordered Japanese Americans into 10 relocation centers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In October 1944, Americans captured their first German town (Aachen)– the Allies were closing in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Hitler responded with one last ditch massive offensive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Hitler hoped breaking through the Allied line would break up Allied supply lines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The battle raged for a month – the Germans had been pushed back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Little seemed to have changed, but in fact the Germans had sustained heavy losses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Germany lost 120,000 troops, 600 tanks and 1,600 planes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From that point on the Nazis could do little but retreat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General Eisenhower         accepted the unconditional surrender of the Third Reich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On May 8, 1945, the Allies celebrated    V-E Day – victory in Europe Day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The war in Europe was finally 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Japan’s next thrust was toward Midway Island – a strategic Island northwest of Hawaii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Admiral Chester Nimitz, the Commander of American Naval forces in the Pacific, moved to defend the Island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The Americans won a decisive victory as their planes destroyed 4  Japanese aircraft carriers and 250 planes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1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In 1941, FDR created the Office of Scientific Research and Development (OSRD) to bring scientists into the war effort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Focus was on radar and sonar to locate submarines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Also the scientists worked on penicillin and pesticides like DDT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2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The most important achievement of the OSRD was the secret development of the atomic bomb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Einstein wrote to FDR warning him that the Germans were attempting to develop such a weapon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/>
              <a:t>The code used to describe American efforts to build the bomb was the “Manhattan Project”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To help returning servicemen ease back into civilian life, Congress passed the Servicemen’s Readjustment Act (GI Bill of Rights)</a:t>
            </a:r>
          </a:p>
          <a:p>
            <a:pPr eaLnBrk="1" hangingPunct="1"/>
            <a:r>
              <a:rPr lang="en-US" sz="1200" b="1" dirty="0" smtClean="0"/>
              <a:t>The act provided education for 7.8 million vets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appeasement</a:t>
            </a:r>
          </a:p>
          <a:p>
            <a:endParaRPr lang="en-US" dirty="0" smtClean="0"/>
          </a:p>
          <a:p>
            <a:r>
              <a:rPr lang="en-US" dirty="0" smtClean="0"/>
              <a:t>Nonaggression</a:t>
            </a:r>
            <a:r>
              <a:rPr lang="en-US" baseline="0" dirty="0" smtClean="0"/>
              <a:t> 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Americans converted their auto industry into a war industry</a:t>
            </a:r>
          </a:p>
          <a:p>
            <a:pPr eaLnBrk="1" hangingPunct="1"/>
            <a:r>
              <a:rPr lang="en-US" sz="1200" b="1" dirty="0" smtClean="0"/>
              <a:t>The nation’s automobile plants began to produce tanks, planes, boats, and command cars</a:t>
            </a:r>
          </a:p>
          <a:p>
            <a:pPr eaLnBrk="1" hangingPunct="1"/>
            <a:r>
              <a:rPr lang="en-US" sz="1200" b="1" dirty="0" smtClean="0"/>
              <a:t>Many other industries also converted to war-related supplies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To ensure the troops had ample resources, FDR created the WPB</a:t>
            </a:r>
          </a:p>
          <a:p>
            <a:pPr eaLnBrk="1" hangingPunct="1"/>
            <a:r>
              <a:rPr lang="en-US" sz="1200" b="1" dirty="0" smtClean="0"/>
              <a:t>The WPB decided which companies would convert to wartime production and how to best allocate raw materials to those industries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With prices of goods threatening to rise out of control, FDR responded by creating the Office of Price Administration (OPA)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The OPA froze prices on most goods and encouraged the purchase of war bonds to fight inflation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The WPB also organized nationwide drives to collect scrap iron, tin cans, paper, rags and cooking fat for recycling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Additionally, the OPA set up a system of rationing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Households had set allocations of scarce goods – gas, meat, shoes, sugar, coffee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 pilots made numerous effective strikes against Germany and won two distinguished Unit Citations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Army Chief of Staff General George Marshall pushed for the formation of the Women’s Auxiliary Army Corps (WAAC)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/>
              <a:t>Under this program women worked in non-combat roles such as nurses, ambulance drivers, radio operators, and pilots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Women enjoyed economic gains during the war, although many lost their jobs after the war</a:t>
            </a:r>
          </a:p>
          <a:p>
            <a:pPr eaLnBrk="1" hangingPunct="1"/>
            <a:r>
              <a:rPr lang="en-US" sz="1200" b="1" dirty="0" smtClean="0"/>
              <a:t>Over 6 million women entered the work force for the first time</a:t>
            </a:r>
          </a:p>
          <a:p>
            <a:pPr eaLnBrk="1" hangingPunct="1"/>
            <a:r>
              <a:rPr lang="en-US" sz="1200" b="1" dirty="0" smtClean="0"/>
              <a:t>Over 1/3 were in the defense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FFD7-23F6-42A7-BAB2-05920002DA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04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31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08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7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92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7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08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35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85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73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1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62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1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0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20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0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73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44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39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7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48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82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5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32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30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15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60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683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75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66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65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29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2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43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75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37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11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72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19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9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989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1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530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11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63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20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49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4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65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623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50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88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79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35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48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65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24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18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68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78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52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35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6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69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55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36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705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04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970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0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6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04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46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40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504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95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7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95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1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061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15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107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22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258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046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46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743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4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503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5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7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7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9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0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5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0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7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0A6-7650-4120-98DC-93943B9762D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0364-422D-4602-9DBA-3B01F31F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3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6C80-204B-47AE-96D5-EAA7740623A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008-280F-42DA-8C73-C9A41ED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72F0-9E92-4AFA-91C4-F18FC8E5DC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52A7-2B67-4A29-80F1-0FA97B2F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DA59-3CC8-4820-9B0B-5ED4E3B9CD03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BE2B-4533-4034-BA37-6EBA0A3C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7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DA7A-64ED-4350-9BDB-001255A57F1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D05E-B2DF-48AB-A078-BBBDEEA6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2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6EB9-4677-4E1B-A5F0-410B9A6189F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9D-F5BF-4795-B71C-952C494D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3629-1CBC-42F0-A46A-2BA5D492874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97EB-5032-4E38-914A-5174A30F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8B-359E-4F45-BAD9-037A17EF5058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FF6F-59B8-4CBE-BBA9-E5BCF0B9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6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4F5D-22C6-4DA9-AF6A-02DB0D89FB9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4F01-4DCC-424B-98FD-3948F3EB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5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3A0C-5E90-48D2-B0B9-7D75401567C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B714-473D-4A6A-8A37-A4B9240F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5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7D07-596E-4FF5-906F-678F1D503EC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861-97F8-4D0C-AEB4-2738231A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5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8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739D-42E7-4C10-A988-7F48047EE8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6DED-7DAA-4648-9E7B-608A2CA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0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2514-321F-4512-A697-6AA7A84ACE0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4196-8F0A-402B-A5B9-816255D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2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C9A7-E687-4EB0-938A-BEA8C7A35427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3EB-9AE2-4B51-8767-712FA227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2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E45-FDAA-4EEC-AACB-FEDD827D389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3FE-AADC-4870-B772-D0ADE485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3048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4648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C0407-0E92-43AD-ADFD-1854B99FA1CE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10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34BF-664F-4941-9851-E3E068532FA3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2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7A2CA-2FB4-42E7-9DF6-BB110EE2A06D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3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108200"/>
            <a:ext cx="3654425" cy="357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525" y="2108200"/>
            <a:ext cx="3654425" cy="357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0052-F152-49FE-9D17-B4789513D0C6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7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E033-4127-4CFC-AEAE-427A45D97311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32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DA4F-3EA6-49B8-8CE3-7D0AC695A31D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5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7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6590-4B66-4C5C-AD24-DED1A4EBB936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13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4F72-EAAA-4D54-AA20-A22AF0CB7FAE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28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851C-1A55-401C-8663-43D24F44E9D9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85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0FAC-F9F9-4605-B37B-0EC3183A3991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9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673100"/>
            <a:ext cx="1865312" cy="501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73100"/>
            <a:ext cx="5443538" cy="501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7D6F-A431-4503-9704-A7B86CF1C0ED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76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3048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4648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C0407-0E92-43AD-ADFD-1854B99FA1CE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0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34BF-664F-4941-9851-E3E068532FA3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7A2CA-2FB4-42E7-9DF6-BB110EE2A06D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72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108200"/>
            <a:ext cx="3654425" cy="357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525" y="2108200"/>
            <a:ext cx="3654425" cy="357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0052-F152-49FE-9D17-B4789513D0C6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92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E033-4127-4CFC-AEAE-427A45D97311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6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DA4F-3EA6-49B8-8CE3-7D0AC695A31D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48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6590-4B66-4C5C-AD24-DED1A4EBB936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9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4F72-EAAA-4D54-AA20-A22AF0CB7FAE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48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851C-1A55-401C-8663-43D24F44E9D9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7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0FAC-F9F9-4605-B37B-0EC3183A3991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1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673100"/>
            <a:ext cx="1865312" cy="501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73100"/>
            <a:ext cx="5443538" cy="501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7D6F-A431-4503-9704-A7B86CF1C0ED}" type="slidenum">
              <a:rPr lang="en-US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8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8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03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1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4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9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2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5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1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41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8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0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901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8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03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85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423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25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50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1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41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88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0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9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8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0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42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1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423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25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5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19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41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88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06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90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923-369D-4338-86C6-934FD0FD5F8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FB4-D1E3-41D4-9D24-0389BEF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859-9C5E-4885-98AE-A12BBEB4625C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1EB-4736-4F52-A7AC-D1356635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859-9C5E-4885-98AE-A12BBEB46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1EB-4736-4F52-A7AC-D1356635E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2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673100"/>
            <a:ext cx="74612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108200"/>
            <a:ext cx="7461250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68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41B2C-8EDB-4E06-B234-17DF52197817}" type="slidenum">
              <a:rPr lang="en-US">
                <a:solidFill>
                  <a:srgbClr val="CC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8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673100"/>
            <a:ext cx="74612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108200"/>
            <a:ext cx="7461250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568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41B2C-8EDB-4E06-B234-17DF52197817}" type="slidenum">
              <a:rPr lang="en-US">
                <a:solidFill>
                  <a:srgbClr val="CC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859-9C5E-4885-98AE-A12BBEB4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1EB-4736-4F52-A7AC-D1356635E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0B9A7-815C-473A-99A1-B0E50679368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2B6F1-26DB-4E28-8572-9766F5D28D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9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istory.com/topics/world-war-ii/videos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ss.sfsu.edu/tygiel/Hist427/1940sphotos/posters/ridewithhitler.jpg" TargetMode="Externa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wwii-in-hd/videos/japanese-internment-in-america" TargetMode="External"/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modern-marvels-the-manhatten-projec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685800"/>
            <a:ext cx="7391400" cy="1981200"/>
          </a:xfrm>
        </p:spPr>
        <p:txBody>
          <a:bodyPr/>
          <a:lstStyle/>
          <a:p>
            <a:pPr eaLnBrk="1" hangingPunct="1"/>
            <a:r>
              <a:rPr lang="en-US" b="1" smtClean="0"/>
              <a:t>THE UNITED STATES IN WORLD WAR 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3048000"/>
            <a:ext cx="2590800" cy="3200400"/>
          </a:xfrm>
        </p:spPr>
        <p:txBody>
          <a:bodyPr/>
          <a:lstStyle/>
          <a:p>
            <a:pPr eaLnBrk="1" hangingPunct="1"/>
            <a:r>
              <a:rPr lang="en-US" b="1" dirty="0" smtClean="0"/>
              <a:t>AMERICA TURNS THE TIDE</a:t>
            </a:r>
          </a:p>
          <a:p>
            <a:pPr eaLnBrk="1" hangingPunct="1"/>
            <a:endParaRPr lang="en-US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latin typeface="Calibri"/>
                <a:ea typeface="Calibri"/>
                <a:cs typeface="Times New Roman"/>
                <a:hlinkClick r:id="rId2"/>
              </a:rPr>
              <a:t>http://www.history.com/topics/world-war-ii/videos#attack-pearl-harbor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eaLnBrk="1" hangingPunct="1"/>
            <a:endParaRPr lang="en-US" b="1" dirty="0" smtClean="0"/>
          </a:p>
        </p:txBody>
      </p:sp>
      <p:pic>
        <p:nvPicPr>
          <p:cNvPr id="3076" name="Picture 9" descr="Sol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0250"/>
            <a:ext cx="36576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pro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410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ratio of stuff per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80010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FEDERAL GOVERNMENT TAKES CONTROL OF INFLATION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2667000"/>
            <a:ext cx="3810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Office of Price Administration (OPA)</a:t>
            </a:r>
          </a:p>
        </p:txBody>
      </p:sp>
      <p:pic>
        <p:nvPicPr>
          <p:cNvPr id="12292" name="Picture 6" descr="infl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048000"/>
            <a:ext cx="3810000" cy="3067050"/>
          </a:xfrm>
        </p:spPr>
      </p:pic>
    </p:spTree>
    <p:extLst>
      <p:ext uri="{BB962C8B-B14F-4D97-AF65-F5344CB8AC3E}">
        <p14:creationId xmlns:p14="http://schemas.microsoft.com/office/powerpoint/2010/main" val="3949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COLLECTION DRIVES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1981200"/>
            <a:ext cx="381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Define rationing and explain how it was used during the war.</a:t>
            </a:r>
            <a:endParaRPr lang="en-US" sz="2400" b="1" dirty="0" smtClean="0"/>
          </a:p>
        </p:txBody>
      </p:sp>
      <p:pic>
        <p:nvPicPr>
          <p:cNvPr id="15364" name="Picture 6" descr="wwii_dowithless_poster_3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400" y="2057400"/>
            <a:ext cx="3589338" cy="4572000"/>
          </a:xfrm>
        </p:spPr>
      </p:pic>
    </p:spTree>
    <p:extLst>
      <p:ext uri="{BB962C8B-B14F-4D97-AF65-F5344CB8AC3E}">
        <p14:creationId xmlns:p14="http://schemas.microsoft.com/office/powerpoint/2010/main" val="36272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AT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0938"/>
            <a:ext cx="693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Conserve Food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 descr="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330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ridewithhitler.jpg (47508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633788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MINORITIES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African Americans and Mexican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4991100" cy="1600200"/>
          </a:xfrm>
        </p:spPr>
        <p:txBody>
          <a:bodyPr/>
          <a:lstStyle/>
          <a:p>
            <a:pPr eaLnBrk="1" hangingPunct="1"/>
            <a:r>
              <a:rPr lang="en-US" sz="4800" b="1" smtClean="0"/>
              <a:t>TUSKEGEE AIRMEN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514600"/>
            <a:ext cx="381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Among the brave men who fought in Italy were pilots of the all-black 99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squadron – the Tuskegee Airmen</a:t>
            </a:r>
          </a:p>
        </p:txBody>
      </p:sp>
      <p:pic>
        <p:nvPicPr>
          <p:cNvPr id="29700" name="Picture 6" descr="tuskegee airmen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667000"/>
            <a:ext cx="3657600" cy="3657600"/>
          </a:xfrm>
        </p:spPr>
      </p:pic>
      <p:pic>
        <p:nvPicPr>
          <p:cNvPr id="29701" name="Picture 7" descr="Tuskegee-Airmen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19859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uske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74676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143000" y="61722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On May 31, 1943, the 99</a:t>
            </a:r>
            <a:r>
              <a:rPr lang="en-US" sz="1800" baseline="30000">
                <a:solidFill>
                  <a:srgbClr val="000000"/>
                </a:solidFill>
              </a:rPr>
              <a:t>th</a:t>
            </a:r>
            <a:r>
              <a:rPr lang="en-US" sz="1800">
                <a:solidFill>
                  <a:srgbClr val="000000"/>
                </a:solidFill>
              </a:rPr>
              <a:t> Squadron, the first group of African-American pilots trained at the Tuskegee Institute, arrived in North Africa</a:t>
            </a:r>
          </a:p>
        </p:txBody>
      </p:sp>
    </p:spTree>
    <p:extLst>
      <p:ext uri="{BB962C8B-B14F-4D97-AF65-F5344CB8AC3E}">
        <p14:creationId xmlns:p14="http://schemas.microsoft.com/office/powerpoint/2010/main" val="40840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ONSET OF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How/Why it ALLLLL Began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9343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Hell hath no fury…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WOMEN JOIN THE FIGHT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2133600"/>
            <a:ext cx="381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Describe the importance of women in war production and their treatment by industry</a:t>
            </a:r>
            <a:endParaRPr lang="en-US" sz="2400" b="1" dirty="0" smtClean="0"/>
          </a:p>
        </p:txBody>
      </p:sp>
      <p:pic>
        <p:nvPicPr>
          <p:cNvPr id="6148" name="Picture 6" descr="Wa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7663" y="2057400"/>
            <a:ext cx="3038475" cy="4572000"/>
          </a:xfrm>
        </p:spPr>
      </p:pic>
    </p:spTree>
    <p:extLst>
      <p:ext uri="{BB962C8B-B14F-4D97-AF65-F5344CB8AC3E}">
        <p14:creationId xmlns:p14="http://schemas.microsoft.com/office/powerpoint/2010/main" val="678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WOMEN MAKE GAINS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133600"/>
            <a:ext cx="3810000" cy="4267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/>
              </a:rPr>
              <a:t>Describe the new role of women in the workforce.</a:t>
            </a:r>
            <a:br>
              <a:rPr lang="en-US" sz="2400" dirty="0" smtClean="0">
                <a:effectLst/>
              </a:rPr>
            </a:br>
            <a:endParaRPr lang="en-US" sz="2400" b="1" dirty="0" smtClean="0"/>
          </a:p>
        </p:txBody>
      </p:sp>
      <p:pic>
        <p:nvPicPr>
          <p:cNvPr id="68612" name="Picture 6" descr="WWIIwo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09800"/>
            <a:ext cx="3403600" cy="3962400"/>
          </a:xfrm>
        </p:spPr>
      </p:pic>
    </p:spTree>
    <p:extLst>
      <p:ext uri="{BB962C8B-B14F-4D97-AF65-F5344CB8AC3E}">
        <p14:creationId xmlns:p14="http://schemas.microsoft.com/office/powerpoint/2010/main" val="2245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Rosie the Riveter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905000"/>
            <a:ext cx="32385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What does this mean to you? What’s the message?</a:t>
            </a:r>
          </a:p>
        </p:txBody>
      </p:sp>
      <p:pic>
        <p:nvPicPr>
          <p:cNvPr id="10244" name="Picture 5" descr="we_can_do_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33575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JAPANESE INTERNMENT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Protection…and </a:t>
            </a:r>
            <a:r>
              <a:rPr lang="en-US" dirty="0" err="1" smtClean="0"/>
              <a:t>rascism</a:t>
            </a:r>
            <a:endParaRPr lang="en-US" dirty="0" smtClean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http://www.history.com/shows/wwii-in-hd/videos/japanese-internment-in-america#japanese-internment-in-america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447800"/>
          </a:xfrm>
        </p:spPr>
        <p:txBody>
          <a:bodyPr/>
          <a:lstStyle/>
          <a:p>
            <a:pPr eaLnBrk="1" hangingPunct="1"/>
            <a:r>
              <a:rPr lang="en-US" b="1" smtClean="0"/>
              <a:t>INTERNMENT OF JAPANESE AMERICANS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514600"/>
            <a:ext cx="4114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Why segregate the Japanese?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Similarities to other themes of history?</a:t>
            </a:r>
          </a:p>
        </p:txBody>
      </p:sp>
      <p:pic>
        <p:nvPicPr>
          <p:cNvPr id="71684" name="Picture 6" descr="j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792413"/>
            <a:ext cx="3962400" cy="2967037"/>
          </a:xfrm>
        </p:spPr>
      </p:pic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5410200" y="5791200"/>
            <a:ext cx="3276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Japanese Americans felt the sting of discrimination during WWII</a:t>
            </a:r>
          </a:p>
        </p:txBody>
      </p:sp>
    </p:spTree>
    <p:extLst>
      <p:ext uri="{BB962C8B-B14F-4D97-AF65-F5344CB8AC3E}">
        <p14:creationId xmlns:p14="http://schemas.microsoft.com/office/powerpoint/2010/main" val="14408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japanese internment ca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594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7696200" y="3200400"/>
            <a:ext cx="1447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Location of the 10 Internment camps</a:t>
            </a:r>
          </a:p>
        </p:txBody>
      </p:sp>
    </p:spTree>
    <p:extLst>
      <p:ext uri="{BB962C8B-B14F-4D97-AF65-F5344CB8AC3E}">
        <p14:creationId xmlns:p14="http://schemas.microsoft.com/office/powerpoint/2010/main" val="31253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6743"/>
            <a:ext cx="6324600" cy="565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Battles and The BOMB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</a:p>
          <a:p>
            <a:endParaRPr lang="en-US" dirty="0"/>
          </a:p>
          <a:p>
            <a:r>
              <a:rPr lang="en-US" dirty="0" smtClean="0"/>
              <a:t>Treaty of Versailles</a:t>
            </a:r>
          </a:p>
          <a:p>
            <a:endParaRPr lang="en-US" dirty="0"/>
          </a:p>
          <a:p>
            <a:r>
              <a:rPr lang="en-US" dirty="0" smtClean="0"/>
              <a:t>Totalitarianism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5829300" cy="1600200"/>
          </a:xfrm>
        </p:spPr>
        <p:txBody>
          <a:bodyPr/>
          <a:lstStyle/>
          <a:p>
            <a:pPr eaLnBrk="1" hangingPunct="1"/>
            <a:r>
              <a:rPr lang="en-US" sz="4800" b="1" smtClean="0"/>
              <a:t>BATTLE OF THE BULGE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514600"/>
            <a:ext cx="3886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</p:txBody>
      </p:sp>
      <p:pic>
        <p:nvPicPr>
          <p:cNvPr id="39940" name="Picture 6" descr="aachen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88" y="2514600"/>
            <a:ext cx="2892425" cy="3581400"/>
          </a:xfrm>
        </p:spPr>
      </p:pic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4648200" y="3733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39942" name="Picture 9" descr="batbul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142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ul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14638"/>
            <a:ext cx="3924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358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The Battle of the Bulge was Germany’s last gasp</a:t>
            </a:r>
          </a:p>
        </p:txBody>
      </p:sp>
    </p:spTree>
    <p:extLst>
      <p:ext uri="{BB962C8B-B14F-4D97-AF65-F5344CB8AC3E}">
        <p14:creationId xmlns:p14="http://schemas.microsoft.com/office/powerpoint/2010/main" val="6714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7734300" cy="1066800"/>
          </a:xfrm>
        </p:spPr>
        <p:txBody>
          <a:bodyPr/>
          <a:lstStyle/>
          <a:p>
            <a:pPr eaLnBrk="1" hangingPunct="1"/>
            <a:r>
              <a:rPr lang="en-US" sz="6000" b="1" smtClean="0"/>
              <a:t>V-E DAY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95400"/>
            <a:ext cx="4343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            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On May 8, 1945, the Allies celebrated    V-E Day – victory in Europe Day</a:t>
            </a:r>
          </a:p>
        </p:txBody>
      </p:sp>
      <p:pic>
        <p:nvPicPr>
          <p:cNvPr id="45060" name="Picture 7" descr="bov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01307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3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ww2_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04800"/>
            <a:ext cx="62087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7467600" y="2438400"/>
            <a:ext cx="1676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Famous picture of  an  American soldier celebrating the end of the war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5295900" cy="1828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THE WAR IN THE PACIFIC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5146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Americans did not celebrate long, as Japan was busy conquering an empire that dwarfed Hitler’s Third Reich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Japan had conquered much of southeast Asia including the Dutch East Indies, Guam, and most of China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</p:txBody>
      </p:sp>
      <p:pic>
        <p:nvPicPr>
          <p:cNvPr id="48132" name="Picture 6" descr="animated airplan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990600"/>
            <a:ext cx="2057400" cy="1219200"/>
          </a:xfrm>
        </p:spPr>
      </p:pic>
      <p:pic>
        <p:nvPicPr>
          <p:cNvPr id="48133" name="Picture 8" descr="paci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810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wwii in pac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924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Line 7"/>
          <p:cNvSpPr>
            <a:spLocks noChangeShapeType="1"/>
          </p:cNvSpPr>
          <p:nvPr/>
        </p:nvSpPr>
        <p:spPr bwMode="auto">
          <a:xfrm flipH="1">
            <a:off x="7391400" y="16764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BATTLE OF MIDWAY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1905000"/>
            <a:ext cx="40005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</p:txBody>
      </p:sp>
      <p:pic>
        <p:nvPicPr>
          <p:cNvPr id="51204" name="Picture 6" descr="Mid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828800"/>
            <a:ext cx="3406775" cy="4495800"/>
          </a:xfrm>
        </p:spPr>
      </p:pic>
    </p:spTree>
    <p:extLst>
      <p:ext uri="{BB962C8B-B14F-4D97-AF65-F5344CB8AC3E}">
        <p14:creationId xmlns:p14="http://schemas.microsoft.com/office/powerpoint/2010/main" val="6517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MOBILIZATION OF SCIENTISTS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2362200"/>
            <a:ext cx="3810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OSRD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Office of Scientific Research and Development</a:t>
            </a:r>
          </a:p>
        </p:txBody>
      </p:sp>
      <p:pic>
        <p:nvPicPr>
          <p:cNvPr id="10244" name="Picture 8" descr="scientists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86000"/>
            <a:ext cx="2833688" cy="4267200"/>
          </a:xfrm>
        </p:spPr>
      </p:pic>
    </p:spTree>
    <p:extLst>
      <p:ext uri="{BB962C8B-B14F-4D97-AF65-F5344CB8AC3E}">
        <p14:creationId xmlns:p14="http://schemas.microsoft.com/office/powerpoint/2010/main" val="29295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MANHATTAN PROJECT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057400"/>
            <a:ext cx="3810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</p:txBody>
      </p:sp>
      <p:pic>
        <p:nvPicPr>
          <p:cNvPr id="11268" name="Picture 6" descr="atomic bomb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81200"/>
            <a:ext cx="2935287" cy="4267200"/>
          </a:xfrm>
        </p:spPr>
      </p:pic>
    </p:spTree>
    <p:extLst>
      <p:ext uri="{BB962C8B-B14F-4D97-AF65-F5344CB8AC3E}">
        <p14:creationId xmlns:p14="http://schemas.microsoft.com/office/powerpoint/2010/main" val="5978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0"/>
            <a:ext cx="4686300" cy="1600200"/>
          </a:xfrm>
        </p:spPr>
        <p:txBody>
          <a:bodyPr/>
          <a:lstStyle/>
          <a:p>
            <a:pPr eaLnBrk="1" hangingPunct="1"/>
            <a:r>
              <a:rPr lang="en-US" sz="4000" b="1" smtClean="0"/>
              <a:t>THE YALTA CONFERENCE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609600"/>
            <a:ext cx="3886200" cy="6553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In February 1945, as the Allies pushed toward victory in Europe, an ailing FDR met with Churchill and Stalin at the Black Sea resort of Yalta in the USSR</a:t>
            </a:r>
          </a:p>
          <a:p>
            <a:pPr eaLnBrk="1" hangingPunct="1"/>
            <a:r>
              <a:rPr lang="en-US" sz="2800" b="1" dirty="0" smtClean="0"/>
              <a:t>A series of compromises   were worked out concerning postwar Europe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</p:txBody>
      </p:sp>
      <p:pic>
        <p:nvPicPr>
          <p:cNvPr id="62468" name="Picture 6" descr="Yal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654300"/>
            <a:ext cx="4191000" cy="3478213"/>
          </a:xfrm>
        </p:spPr>
      </p:pic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5029200" y="61722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(L to R) Churchill, FDR and Stalin at Yalta</a:t>
            </a:r>
          </a:p>
        </p:txBody>
      </p:sp>
    </p:spTree>
    <p:extLst>
      <p:ext uri="{BB962C8B-B14F-4D97-AF65-F5344CB8AC3E}">
        <p14:creationId xmlns:p14="http://schemas.microsoft.com/office/powerpoint/2010/main" val="24028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YALTA AGREEMENTS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1524000"/>
            <a:ext cx="77724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1) They agreed to divide Germany into 4 occupied zones after the war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2) Stalin agreed to free elections in Eastern Europe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3) Stalin agreed to help  the U.S. in the war against Japan and to join the United Nations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63492" name="Picture 7" descr="big3yal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027363"/>
            <a:ext cx="5638800" cy="3741737"/>
          </a:xfrm>
        </p:spPr>
      </p:pic>
    </p:spTree>
    <p:extLst>
      <p:ext uri="{BB962C8B-B14F-4D97-AF65-F5344CB8AC3E}">
        <p14:creationId xmlns:p14="http://schemas.microsoft.com/office/powerpoint/2010/main" val="12788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Paths to War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After Hitler comes to power he starts on his plans:</a:t>
            </a:r>
          </a:p>
          <a:p>
            <a:pPr eaLnBrk="1" hangingPunct="1"/>
            <a:r>
              <a:rPr lang="en-US" dirty="0" smtClean="0"/>
              <a:t>Rearmament </a:t>
            </a:r>
          </a:p>
          <a:p>
            <a:pPr eaLnBrk="1" hangingPunct="1"/>
            <a:r>
              <a:rPr lang="en-US" dirty="0" smtClean="0"/>
              <a:t>Taking back the land that was lost (lebensraum)</a:t>
            </a:r>
          </a:p>
          <a:p>
            <a:pPr eaLnBrk="1" hangingPunct="1"/>
            <a:r>
              <a:rPr lang="en-US" dirty="0" smtClean="0"/>
              <a:t>Domination of the Aryan race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4" y="1600199"/>
            <a:ext cx="3681358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NUREMBERG WAR TRIALS</a:t>
            </a:r>
          </a:p>
        </p:txBody>
      </p:sp>
      <p:pic>
        <p:nvPicPr>
          <p:cNvPr id="64515" name="Picture 6" descr="nuremburg1-4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5562600" cy="3535363"/>
          </a:xfrm>
        </p:spPr>
      </p:pic>
      <p:sp>
        <p:nvSpPr>
          <p:cNvPr id="645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257300" y="5334000"/>
            <a:ext cx="77724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/>
              <a:t>The discovery of Hitler’s death camps led the Allies to put 24 surviving Nazi leaders on trial for crimes against humanity, crimes against the peace, and war crimes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The trials were held in Nuremberg,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“I was only following orders” was not an acceptable defense as 12 of the 24 were sentenced to death and the others to life in prison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5486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Herman Goering, Hitler's right-hand man and chief architect of the German war effort, testifies at his trial. He was found guilty of war crimes but avoided execution by swallowing potassium cyanide.</a:t>
            </a:r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5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447800"/>
          </a:xfrm>
        </p:spPr>
        <p:txBody>
          <a:bodyPr/>
          <a:lstStyle/>
          <a:p>
            <a:pPr eaLnBrk="1" hangingPunct="1"/>
            <a:r>
              <a:rPr lang="en-US" b="1" smtClean="0"/>
              <a:t>GI BILL HELPS RETURNING VETS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514600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What kind of impact will this bill have on American society?</a:t>
            </a:r>
          </a:p>
        </p:txBody>
      </p:sp>
      <p:pic>
        <p:nvPicPr>
          <p:cNvPr id="70660" name="Picture 6" descr="GI BI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14600"/>
            <a:ext cx="3771900" cy="3810000"/>
          </a:xfrm>
        </p:spPr>
      </p:pic>
    </p:spTree>
    <p:extLst>
      <p:ext uri="{BB962C8B-B14F-4D97-AF65-F5344CB8AC3E}">
        <p14:creationId xmlns:p14="http://schemas.microsoft.com/office/powerpoint/2010/main" val="25658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Hitler’s BFFs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1"/>
            <a:ext cx="646861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2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9199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made a lot of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 PRODUCTION MIRACLE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1981200"/>
            <a:ext cx="3810000" cy="441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/>
              </a:rPr>
              <a:t>What was done by industry to prepare for the war?</a:t>
            </a:r>
            <a:endParaRPr lang="en-US" sz="2400" b="1" dirty="0" smtClean="0"/>
          </a:p>
        </p:txBody>
      </p:sp>
      <p:pic>
        <p:nvPicPr>
          <p:cNvPr id="8196" name="Picture 6" descr="WW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905000"/>
            <a:ext cx="3355975" cy="4724400"/>
          </a:xfrm>
        </p:spPr>
      </p:pic>
    </p:spTree>
    <p:extLst>
      <p:ext uri="{BB962C8B-B14F-4D97-AF65-F5344CB8AC3E}">
        <p14:creationId xmlns:p14="http://schemas.microsoft.com/office/powerpoint/2010/main" val="9602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 PRODUCTION BOARD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438400"/>
            <a:ext cx="3810000" cy="3886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/>
              </a:rPr>
              <a:t>Explain the actions taken by the Office of Price Administration &amp; War Production Board during the war</a:t>
            </a:r>
            <a:endParaRPr lang="en-US" sz="2400" b="1" dirty="0" smtClean="0"/>
          </a:p>
        </p:txBody>
      </p:sp>
      <p:pic>
        <p:nvPicPr>
          <p:cNvPr id="14340" name="Picture 6" descr="war production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3" y="2438400"/>
            <a:ext cx="2779712" cy="3886200"/>
          </a:xfrm>
        </p:spPr>
      </p:pic>
    </p:spTree>
    <p:extLst>
      <p:ext uri="{BB962C8B-B14F-4D97-AF65-F5344CB8AC3E}">
        <p14:creationId xmlns:p14="http://schemas.microsoft.com/office/powerpoint/2010/main" val="25916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T Red014L">
  <a:themeElements>
    <a:clrScheme name="">
      <a:dk1>
        <a:srgbClr val="CC3300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2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T Red014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T Red014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 Red014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T Red014L">
  <a:themeElements>
    <a:clrScheme name="">
      <a:dk1>
        <a:srgbClr val="CC3300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2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T Red014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T Red014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 Red014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Red014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1279</Words>
  <Application>Microsoft Office PowerPoint</Application>
  <PresentationFormat>On-screen Show (4:3)</PresentationFormat>
  <Paragraphs>153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Office Theme</vt:lpstr>
      <vt:lpstr>RWB1</vt:lpstr>
      <vt:lpstr>1_RWB1</vt:lpstr>
      <vt:lpstr>PT Red014L</vt:lpstr>
      <vt:lpstr>1_PT Red014L</vt:lpstr>
      <vt:lpstr>1_Office Theme</vt:lpstr>
      <vt:lpstr>2_Office Theme</vt:lpstr>
      <vt:lpstr>3_Office Theme</vt:lpstr>
      <vt:lpstr>2_RWB1</vt:lpstr>
      <vt:lpstr>3_RWB1</vt:lpstr>
      <vt:lpstr>4_RWB1</vt:lpstr>
      <vt:lpstr>5_RWB1</vt:lpstr>
      <vt:lpstr>6_RWB1</vt:lpstr>
      <vt:lpstr>4_Office Theme</vt:lpstr>
      <vt:lpstr>THE UNITED STATES IN WORLD WAR II</vt:lpstr>
      <vt:lpstr>ONSET OF THE WAR</vt:lpstr>
      <vt:lpstr>Causes of WWII</vt:lpstr>
      <vt:lpstr>Paths to War</vt:lpstr>
      <vt:lpstr>Hitler’s BFFs</vt:lpstr>
      <vt:lpstr>Appeasement</vt:lpstr>
      <vt:lpstr>PRODUCTION</vt:lpstr>
      <vt:lpstr>A PRODUCTION MIRACLE</vt:lpstr>
      <vt:lpstr>WAR PRODUCTION BOARD</vt:lpstr>
      <vt:lpstr>Production</vt:lpstr>
      <vt:lpstr>RATIONING</vt:lpstr>
      <vt:lpstr>FEDERAL GOVERNMENT TAKES CONTROL OF INFLATION</vt:lpstr>
      <vt:lpstr>COLLECTION DRIVES</vt:lpstr>
      <vt:lpstr>PowerPoint Presentation</vt:lpstr>
      <vt:lpstr>Conserve Food</vt:lpstr>
      <vt:lpstr>Ration</vt:lpstr>
      <vt:lpstr>MINORITIES</vt:lpstr>
      <vt:lpstr>TUSKEGEE AIRMEN</vt:lpstr>
      <vt:lpstr>PowerPoint Presentation</vt:lpstr>
      <vt:lpstr>PowerPoint Presentation</vt:lpstr>
      <vt:lpstr>WOMEN</vt:lpstr>
      <vt:lpstr>WOMEN JOIN THE FIGHT</vt:lpstr>
      <vt:lpstr>WOMEN MAKE GAINS</vt:lpstr>
      <vt:lpstr>Rosie the Riveter</vt:lpstr>
      <vt:lpstr>JAPANESE INTERNMENT</vt:lpstr>
      <vt:lpstr>INTERNMENT OF JAPANESE AMERICANS</vt:lpstr>
      <vt:lpstr>PowerPoint Presentation</vt:lpstr>
      <vt:lpstr>PowerPoint Presentation</vt:lpstr>
      <vt:lpstr>ENDING THE WAR</vt:lpstr>
      <vt:lpstr>BATTLE OF THE BULGE</vt:lpstr>
      <vt:lpstr>V-E DAY</vt:lpstr>
      <vt:lpstr>PowerPoint Presentation</vt:lpstr>
      <vt:lpstr>THE WAR IN THE PACIFIC</vt:lpstr>
      <vt:lpstr>PowerPoint Presentation</vt:lpstr>
      <vt:lpstr>THE BATTLE OF MIDWAY</vt:lpstr>
      <vt:lpstr>MOBILIZATION OF SCIENTISTS</vt:lpstr>
      <vt:lpstr>MANHATTAN PROJECT</vt:lpstr>
      <vt:lpstr>THE YALTA CONFERENCE</vt:lpstr>
      <vt:lpstr>YALTA AGREEMENTS</vt:lpstr>
      <vt:lpstr>NUREMBERG WAR TRIALS</vt:lpstr>
      <vt:lpstr>GI BILL HELPS RETURNING VETS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IN WORLD WAR II</dc:title>
  <dc:creator>Joshua Abell</dc:creator>
  <cp:lastModifiedBy>Joshua L Abell</cp:lastModifiedBy>
  <cp:revision>7</cp:revision>
  <dcterms:created xsi:type="dcterms:W3CDTF">2012-03-30T01:54:25Z</dcterms:created>
  <dcterms:modified xsi:type="dcterms:W3CDTF">2014-03-13T18:50:19Z</dcterms:modified>
</cp:coreProperties>
</file>